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5" r:id="rId2"/>
    <p:sldId id="286" r:id="rId3"/>
    <p:sldId id="260" r:id="rId4"/>
    <p:sldId id="261" r:id="rId5"/>
    <p:sldId id="287" r:id="rId6"/>
    <p:sldId id="264" r:id="rId7"/>
    <p:sldId id="267" r:id="rId8"/>
    <p:sldId id="268" r:id="rId9"/>
    <p:sldId id="269" r:id="rId10"/>
    <p:sldId id="272" r:id="rId11"/>
    <p:sldId id="274" r:id="rId12"/>
    <p:sldId id="276" r:id="rId13"/>
    <p:sldId id="278" r:id="rId14"/>
    <p:sldId id="25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82" d="100"/>
          <a:sy n="182" d="100"/>
        </p:scale>
        <p:origin x="-104"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F4693E-B2DD-CA40-B9D8-C3DC55E16B60}" type="datetimeFigureOut">
              <a:rPr lang="en-US" smtClean="0"/>
              <a:t>9/13/13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C4A64E-06FF-934C-AE3B-FE4049BB380C}" type="slidenum">
              <a:rPr lang="en-US" smtClean="0"/>
              <a:t>‹#›</a:t>
            </a:fld>
            <a:endParaRPr lang="en-US"/>
          </a:p>
        </p:txBody>
      </p:sp>
    </p:spTree>
    <p:extLst>
      <p:ext uri="{BB962C8B-B14F-4D97-AF65-F5344CB8AC3E}">
        <p14:creationId xmlns:p14="http://schemas.microsoft.com/office/powerpoint/2010/main" val="4217803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4B91AF-85A6-FC4A-8223-DB10FB695133}" type="slidenum">
              <a:rPr lang="en-US" smtClean="0"/>
              <a:t>1</a:t>
            </a:fld>
            <a:endParaRPr lang="en-US"/>
          </a:p>
        </p:txBody>
      </p:sp>
    </p:spTree>
    <p:extLst>
      <p:ext uri="{BB962C8B-B14F-4D97-AF65-F5344CB8AC3E}">
        <p14:creationId xmlns:p14="http://schemas.microsoft.com/office/powerpoint/2010/main" val="386530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880C-F7F7-374D-8896-90116058E3C2}" type="slidenum">
              <a:rPr lang="en-US" smtClean="0"/>
              <a:t>10</a:t>
            </a:fld>
            <a:endParaRPr lang="en-US"/>
          </a:p>
        </p:txBody>
      </p:sp>
    </p:spTree>
    <p:extLst>
      <p:ext uri="{BB962C8B-B14F-4D97-AF65-F5344CB8AC3E}">
        <p14:creationId xmlns:p14="http://schemas.microsoft.com/office/powerpoint/2010/main" val="2110249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880C-F7F7-374D-8896-90116058E3C2}" type="slidenum">
              <a:rPr lang="en-US" smtClean="0"/>
              <a:t>11</a:t>
            </a:fld>
            <a:endParaRPr lang="en-US"/>
          </a:p>
        </p:txBody>
      </p:sp>
    </p:spTree>
    <p:extLst>
      <p:ext uri="{BB962C8B-B14F-4D97-AF65-F5344CB8AC3E}">
        <p14:creationId xmlns:p14="http://schemas.microsoft.com/office/powerpoint/2010/main" val="2110249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880C-F7F7-374D-8896-90116058E3C2}" type="slidenum">
              <a:rPr lang="en-US" smtClean="0"/>
              <a:t>12</a:t>
            </a:fld>
            <a:endParaRPr lang="en-US"/>
          </a:p>
        </p:txBody>
      </p:sp>
    </p:spTree>
    <p:extLst>
      <p:ext uri="{BB962C8B-B14F-4D97-AF65-F5344CB8AC3E}">
        <p14:creationId xmlns:p14="http://schemas.microsoft.com/office/powerpoint/2010/main" val="2110249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880C-F7F7-374D-8896-90116058E3C2}" type="slidenum">
              <a:rPr lang="en-US" smtClean="0"/>
              <a:t>13</a:t>
            </a:fld>
            <a:endParaRPr lang="en-US"/>
          </a:p>
        </p:txBody>
      </p:sp>
    </p:spTree>
    <p:extLst>
      <p:ext uri="{BB962C8B-B14F-4D97-AF65-F5344CB8AC3E}">
        <p14:creationId xmlns:p14="http://schemas.microsoft.com/office/powerpoint/2010/main" val="2110249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880C-F7F7-374D-8896-90116058E3C2}" type="slidenum">
              <a:rPr lang="en-US" smtClean="0"/>
              <a:t>14</a:t>
            </a:fld>
            <a:endParaRPr lang="en-US"/>
          </a:p>
        </p:txBody>
      </p:sp>
    </p:spTree>
    <p:extLst>
      <p:ext uri="{BB962C8B-B14F-4D97-AF65-F5344CB8AC3E}">
        <p14:creationId xmlns:p14="http://schemas.microsoft.com/office/powerpoint/2010/main" val="3874721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880C-F7F7-374D-8896-90116058E3C2}" type="slidenum">
              <a:rPr lang="en-US" smtClean="0"/>
              <a:t>15</a:t>
            </a:fld>
            <a:endParaRPr lang="en-US"/>
          </a:p>
        </p:txBody>
      </p:sp>
    </p:spTree>
    <p:extLst>
      <p:ext uri="{BB962C8B-B14F-4D97-AF65-F5344CB8AC3E}">
        <p14:creationId xmlns:p14="http://schemas.microsoft.com/office/powerpoint/2010/main" val="387472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8B155B-903E-0A41-B4D4-DF438E486C8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880C-F7F7-374D-8896-90116058E3C2}" type="slidenum">
              <a:rPr lang="en-US" smtClean="0"/>
              <a:t>3</a:t>
            </a:fld>
            <a:endParaRPr lang="en-US"/>
          </a:p>
        </p:txBody>
      </p:sp>
    </p:spTree>
    <p:extLst>
      <p:ext uri="{BB962C8B-B14F-4D97-AF65-F5344CB8AC3E}">
        <p14:creationId xmlns:p14="http://schemas.microsoft.com/office/powerpoint/2010/main" val="387472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880C-F7F7-374D-8896-90116058E3C2}" type="slidenum">
              <a:rPr lang="en-US" smtClean="0"/>
              <a:t>4</a:t>
            </a:fld>
            <a:endParaRPr lang="en-US"/>
          </a:p>
        </p:txBody>
      </p:sp>
    </p:spTree>
    <p:extLst>
      <p:ext uri="{BB962C8B-B14F-4D97-AF65-F5344CB8AC3E}">
        <p14:creationId xmlns:p14="http://schemas.microsoft.com/office/powerpoint/2010/main" val="395318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880C-F7F7-374D-8896-90116058E3C2}" type="slidenum">
              <a:rPr lang="en-US" smtClean="0"/>
              <a:t>5</a:t>
            </a:fld>
            <a:endParaRPr lang="en-US"/>
          </a:p>
        </p:txBody>
      </p:sp>
    </p:spTree>
    <p:extLst>
      <p:ext uri="{BB962C8B-B14F-4D97-AF65-F5344CB8AC3E}">
        <p14:creationId xmlns:p14="http://schemas.microsoft.com/office/powerpoint/2010/main" val="52570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880C-F7F7-374D-8896-90116058E3C2}" type="slidenum">
              <a:rPr lang="en-US" smtClean="0"/>
              <a:t>6</a:t>
            </a:fld>
            <a:endParaRPr lang="en-US"/>
          </a:p>
        </p:txBody>
      </p:sp>
    </p:spTree>
    <p:extLst>
      <p:ext uri="{BB962C8B-B14F-4D97-AF65-F5344CB8AC3E}">
        <p14:creationId xmlns:p14="http://schemas.microsoft.com/office/powerpoint/2010/main" val="223190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880C-F7F7-374D-8896-90116058E3C2}" type="slidenum">
              <a:rPr lang="en-US" smtClean="0"/>
              <a:t>7</a:t>
            </a:fld>
            <a:endParaRPr lang="en-US"/>
          </a:p>
        </p:txBody>
      </p:sp>
    </p:spTree>
    <p:extLst>
      <p:ext uri="{BB962C8B-B14F-4D97-AF65-F5344CB8AC3E}">
        <p14:creationId xmlns:p14="http://schemas.microsoft.com/office/powerpoint/2010/main" val="223190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D0C827-43D5-9F42-B4AE-14A9E177E6FA}" type="slidenum">
              <a:rPr lang="en-US" smtClean="0"/>
              <a:t>8</a:t>
            </a:fld>
            <a:endParaRPr lang="en-US"/>
          </a:p>
        </p:txBody>
      </p:sp>
    </p:spTree>
    <p:extLst>
      <p:ext uri="{BB962C8B-B14F-4D97-AF65-F5344CB8AC3E}">
        <p14:creationId xmlns:p14="http://schemas.microsoft.com/office/powerpoint/2010/main" val="346701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D0C827-43D5-9F42-B4AE-14A9E177E6FA}" type="slidenum">
              <a:rPr lang="en-US" smtClean="0"/>
              <a:t>9</a:t>
            </a:fld>
            <a:endParaRPr lang="en-US"/>
          </a:p>
        </p:txBody>
      </p:sp>
    </p:spTree>
    <p:extLst>
      <p:ext uri="{BB962C8B-B14F-4D97-AF65-F5344CB8AC3E}">
        <p14:creationId xmlns:p14="http://schemas.microsoft.com/office/powerpoint/2010/main" val="219875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5DB681-BA17-824A-9E07-BEDBCE583088}"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BAEE4-53FE-6341-9EE7-127F83F6D40C}" type="slidenum">
              <a:rPr lang="en-US" smtClean="0"/>
              <a:t>‹#›</a:t>
            </a:fld>
            <a:endParaRPr lang="en-US"/>
          </a:p>
        </p:txBody>
      </p:sp>
    </p:spTree>
    <p:extLst>
      <p:ext uri="{BB962C8B-B14F-4D97-AF65-F5344CB8AC3E}">
        <p14:creationId xmlns:p14="http://schemas.microsoft.com/office/powerpoint/2010/main" val="206288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DB681-BA17-824A-9E07-BEDBCE583088}"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BAEE4-53FE-6341-9EE7-127F83F6D40C}" type="slidenum">
              <a:rPr lang="en-US" smtClean="0"/>
              <a:t>‹#›</a:t>
            </a:fld>
            <a:endParaRPr lang="en-US"/>
          </a:p>
        </p:txBody>
      </p:sp>
    </p:spTree>
    <p:extLst>
      <p:ext uri="{BB962C8B-B14F-4D97-AF65-F5344CB8AC3E}">
        <p14:creationId xmlns:p14="http://schemas.microsoft.com/office/powerpoint/2010/main" val="2337532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DB681-BA17-824A-9E07-BEDBCE583088}"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BAEE4-53FE-6341-9EE7-127F83F6D40C}" type="slidenum">
              <a:rPr lang="en-US" smtClean="0"/>
              <a:t>‹#›</a:t>
            </a:fld>
            <a:endParaRPr lang="en-US"/>
          </a:p>
        </p:txBody>
      </p:sp>
    </p:spTree>
    <p:extLst>
      <p:ext uri="{BB962C8B-B14F-4D97-AF65-F5344CB8AC3E}">
        <p14:creationId xmlns:p14="http://schemas.microsoft.com/office/powerpoint/2010/main" val="14559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DB681-BA17-824A-9E07-BEDBCE583088}"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BAEE4-53FE-6341-9EE7-127F83F6D40C}" type="slidenum">
              <a:rPr lang="en-US" smtClean="0"/>
              <a:t>‹#›</a:t>
            </a:fld>
            <a:endParaRPr lang="en-US"/>
          </a:p>
        </p:txBody>
      </p:sp>
    </p:spTree>
    <p:extLst>
      <p:ext uri="{BB962C8B-B14F-4D97-AF65-F5344CB8AC3E}">
        <p14:creationId xmlns:p14="http://schemas.microsoft.com/office/powerpoint/2010/main" val="281426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5DB681-BA17-824A-9E07-BEDBCE583088}"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BAEE4-53FE-6341-9EE7-127F83F6D40C}" type="slidenum">
              <a:rPr lang="en-US" smtClean="0"/>
              <a:t>‹#›</a:t>
            </a:fld>
            <a:endParaRPr lang="en-US"/>
          </a:p>
        </p:txBody>
      </p:sp>
    </p:spTree>
    <p:extLst>
      <p:ext uri="{BB962C8B-B14F-4D97-AF65-F5344CB8AC3E}">
        <p14:creationId xmlns:p14="http://schemas.microsoft.com/office/powerpoint/2010/main" val="157631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5DB681-BA17-824A-9E07-BEDBCE583088}" type="datetimeFigureOut">
              <a:rPr lang="en-US" smtClean="0"/>
              <a:t>9/13/13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BAEE4-53FE-6341-9EE7-127F83F6D40C}" type="slidenum">
              <a:rPr lang="en-US" smtClean="0"/>
              <a:t>‹#›</a:t>
            </a:fld>
            <a:endParaRPr lang="en-US"/>
          </a:p>
        </p:txBody>
      </p:sp>
    </p:spTree>
    <p:extLst>
      <p:ext uri="{BB962C8B-B14F-4D97-AF65-F5344CB8AC3E}">
        <p14:creationId xmlns:p14="http://schemas.microsoft.com/office/powerpoint/2010/main" val="145156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5DB681-BA17-824A-9E07-BEDBCE583088}" type="datetimeFigureOut">
              <a:rPr lang="en-US" smtClean="0"/>
              <a:t>9/13/13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BAEE4-53FE-6341-9EE7-127F83F6D40C}" type="slidenum">
              <a:rPr lang="en-US" smtClean="0"/>
              <a:t>‹#›</a:t>
            </a:fld>
            <a:endParaRPr lang="en-US"/>
          </a:p>
        </p:txBody>
      </p:sp>
    </p:spTree>
    <p:extLst>
      <p:ext uri="{BB962C8B-B14F-4D97-AF65-F5344CB8AC3E}">
        <p14:creationId xmlns:p14="http://schemas.microsoft.com/office/powerpoint/2010/main" val="392557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5DB681-BA17-824A-9E07-BEDBCE583088}" type="datetimeFigureOut">
              <a:rPr lang="en-US" smtClean="0"/>
              <a:t>9/13/13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BAEE4-53FE-6341-9EE7-127F83F6D40C}" type="slidenum">
              <a:rPr lang="en-US" smtClean="0"/>
              <a:t>‹#›</a:t>
            </a:fld>
            <a:endParaRPr lang="en-US"/>
          </a:p>
        </p:txBody>
      </p:sp>
    </p:spTree>
    <p:extLst>
      <p:ext uri="{BB962C8B-B14F-4D97-AF65-F5344CB8AC3E}">
        <p14:creationId xmlns:p14="http://schemas.microsoft.com/office/powerpoint/2010/main" val="261038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DB681-BA17-824A-9E07-BEDBCE583088}" type="datetimeFigureOut">
              <a:rPr lang="en-US" smtClean="0"/>
              <a:t>9/13/13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BAEE4-53FE-6341-9EE7-127F83F6D40C}" type="slidenum">
              <a:rPr lang="en-US" smtClean="0"/>
              <a:t>‹#›</a:t>
            </a:fld>
            <a:endParaRPr lang="en-US"/>
          </a:p>
        </p:txBody>
      </p:sp>
    </p:spTree>
    <p:extLst>
      <p:ext uri="{BB962C8B-B14F-4D97-AF65-F5344CB8AC3E}">
        <p14:creationId xmlns:p14="http://schemas.microsoft.com/office/powerpoint/2010/main" val="168424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DB681-BA17-824A-9E07-BEDBCE583088}" type="datetimeFigureOut">
              <a:rPr lang="en-US" smtClean="0"/>
              <a:t>9/13/13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BAEE4-53FE-6341-9EE7-127F83F6D40C}" type="slidenum">
              <a:rPr lang="en-US" smtClean="0"/>
              <a:t>‹#›</a:t>
            </a:fld>
            <a:endParaRPr lang="en-US"/>
          </a:p>
        </p:txBody>
      </p:sp>
    </p:spTree>
    <p:extLst>
      <p:ext uri="{BB962C8B-B14F-4D97-AF65-F5344CB8AC3E}">
        <p14:creationId xmlns:p14="http://schemas.microsoft.com/office/powerpoint/2010/main" val="79409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DB681-BA17-824A-9E07-BEDBCE583088}" type="datetimeFigureOut">
              <a:rPr lang="en-US" smtClean="0"/>
              <a:t>9/13/13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BAEE4-53FE-6341-9EE7-127F83F6D40C}" type="slidenum">
              <a:rPr lang="en-US" smtClean="0"/>
              <a:t>‹#›</a:t>
            </a:fld>
            <a:endParaRPr lang="en-US"/>
          </a:p>
        </p:txBody>
      </p:sp>
    </p:spTree>
    <p:extLst>
      <p:ext uri="{BB962C8B-B14F-4D97-AF65-F5344CB8AC3E}">
        <p14:creationId xmlns:p14="http://schemas.microsoft.com/office/powerpoint/2010/main" val="710812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DB681-BA17-824A-9E07-BEDBCE583088}" type="datetimeFigureOut">
              <a:rPr lang="en-US" smtClean="0"/>
              <a:t>9/13/13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BAEE4-53FE-6341-9EE7-127F83F6D40C}" type="slidenum">
              <a:rPr lang="en-US" smtClean="0"/>
              <a:t>‹#›</a:t>
            </a:fld>
            <a:endParaRPr lang="en-US"/>
          </a:p>
        </p:txBody>
      </p:sp>
    </p:spTree>
    <p:extLst>
      <p:ext uri="{BB962C8B-B14F-4D97-AF65-F5344CB8AC3E}">
        <p14:creationId xmlns:p14="http://schemas.microsoft.com/office/powerpoint/2010/main" val="4091394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67.png"/><Relationship Id="rId12" Type="http://schemas.openxmlformats.org/officeDocument/2006/relationships/image" Target="../media/image68.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65.png"/><Relationship Id="rId10" Type="http://schemas.openxmlformats.org/officeDocument/2006/relationships/image" Target="../media/image66.png"/></Relationships>
</file>

<file path=ppt/slides/_rels/slide11.xml.rels><?xml version="1.0" encoding="UTF-8" standalone="yes"?>
<Relationships xmlns="http://schemas.openxmlformats.org/package/2006/relationships"><Relationship Id="rId11" Type="http://schemas.openxmlformats.org/officeDocument/2006/relationships/image" Target="../media/image77.png"/><Relationship Id="rId12" Type="http://schemas.openxmlformats.org/officeDocument/2006/relationships/image" Target="../media/image68.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5.png"/><Relationship Id="rId10" Type="http://schemas.openxmlformats.org/officeDocument/2006/relationships/image" Target="../media/image76.png"/></Relationships>
</file>

<file path=ppt/slides/_rels/slide12.xml.rels><?xml version="1.0" encoding="UTF-8" standalone="yes"?>
<Relationships xmlns="http://schemas.openxmlformats.org/package/2006/relationships"><Relationship Id="rId11" Type="http://schemas.openxmlformats.org/officeDocument/2006/relationships/image" Target="../media/image86.png"/><Relationship Id="rId12" Type="http://schemas.openxmlformats.org/officeDocument/2006/relationships/image" Target="../media/image68.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 Id="rId8" Type="http://schemas.openxmlformats.org/officeDocument/2006/relationships/image" Target="../media/image83.png"/><Relationship Id="rId9" Type="http://schemas.openxmlformats.org/officeDocument/2006/relationships/image" Target="../media/image84.png"/><Relationship Id="rId10" Type="http://schemas.openxmlformats.org/officeDocument/2006/relationships/image" Target="../media/image85.png"/></Relationships>
</file>

<file path=ppt/slides/_rels/slide13.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9" Type="http://schemas.openxmlformats.org/officeDocument/2006/relationships/image" Target="../media/image29.emf"/><Relationship Id="rId20" Type="http://schemas.openxmlformats.org/officeDocument/2006/relationships/image" Target="../media/image40.emf"/><Relationship Id="rId10" Type="http://schemas.openxmlformats.org/officeDocument/2006/relationships/image" Target="../media/image30.emf"/><Relationship Id="rId11" Type="http://schemas.openxmlformats.org/officeDocument/2006/relationships/image" Target="../media/image31.emf"/><Relationship Id="rId12" Type="http://schemas.openxmlformats.org/officeDocument/2006/relationships/image" Target="../media/image32.emf"/><Relationship Id="rId13" Type="http://schemas.openxmlformats.org/officeDocument/2006/relationships/image" Target="../media/image33.emf"/><Relationship Id="rId14" Type="http://schemas.openxmlformats.org/officeDocument/2006/relationships/image" Target="../media/image34.emf"/><Relationship Id="rId15" Type="http://schemas.openxmlformats.org/officeDocument/2006/relationships/image" Target="../media/image35.emf"/><Relationship Id="rId16" Type="http://schemas.openxmlformats.org/officeDocument/2006/relationships/image" Target="../media/image36.emf"/><Relationship Id="rId17" Type="http://schemas.openxmlformats.org/officeDocument/2006/relationships/image" Target="../media/image37.emf"/><Relationship Id="rId18" Type="http://schemas.openxmlformats.org/officeDocument/2006/relationships/image" Target="../media/image38.emf"/><Relationship Id="rId19" Type="http://schemas.openxmlformats.org/officeDocument/2006/relationships/image" Target="../media/image39.emf"/><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emf"/></Relationships>
</file>

<file path=ppt/slides/_rels/slide9.xml.rels><?xml version="1.0" encoding="UTF-8" standalone="yes"?>
<Relationships xmlns="http://schemas.openxmlformats.org/package/2006/relationships"><Relationship Id="rId9" Type="http://schemas.openxmlformats.org/officeDocument/2006/relationships/image" Target="../media/image47.emf"/><Relationship Id="rId20" Type="http://schemas.openxmlformats.org/officeDocument/2006/relationships/image" Target="../media/image58.emf"/><Relationship Id="rId10" Type="http://schemas.openxmlformats.org/officeDocument/2006/relationships/image" Target="../media/image48.emf"/><Relationship Id="rId11" Type="http://schemas.openxmlformats.org/officeDocument/2006/relationships/image" Target="../media/image49.emf"/><Relationship Id="rId12" Type="http://schemas.openxmlformats.org/officeDocument/2006/relationships/image" Target="../media/image50.emf"/><Relationship Id="rId13" Type="http://schemas.openxmlformats.org/officeDocument/2006/relationships/image" Target="../media/image51.emf"/><Relationship Id="rId14" Type="http://schemas.openxmlformats.org/officeDocument/2006/relationships/image" Target="../media/image52.emf"/><Relationship Id="rId15" Type="http://schemas.openxmlformats.org/officeDocument/2006/relationships/image" Target="../media/image53.emf"/><Relationship Id="rId16" Type="http://schemas.openxmlformats.org/officeDocument/2006/relationships/image" Target="../media/image54.emf"/><Relationship Id="rId17" Type="http://schemas.openxmlformats.org/officeDocument/2006/relationships/image" Target="../media/image55.emf"/><Relationship Id="rId18" Type="http://schemas.openxmlformats.org/officeDocument/2006/relationships/image" Target="../media/image56.emf"/><Relationship Id="rId19" Type="http://schemas.openxmlformats.org/officeDocument/2006/relationships/image" Target="../media/image57.emf"/><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7" Type="http://schemas.openxmlformats.org/officeDocument/2006/relationships/image" Target="../media/image45.emf"/><Relationship Id="rId8" Type="http://schemas.openxmlformats.org/officeDocument/2006/relationships/image" Target="../media/image4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656331" y="951804"/>
            <a:ext cx="7801173" cy="1200329"/>
          </a:xfrm>
          <a:prstGeom prst="rect">
            <a:avLst/>
          </a:prstGeom>
          <a:noFill/>
          <a:ln w="9525">
            <a:noFill/>
            <a:miter lim="800000"/>
            <a:headEnd/>
            <a:tailEnd/>
          </a:ln>
        </p:spPr>
        <p:txBody>
          <a:bodyPr wrap="square">
            <a:prstTxWarp prst="textNoShape">
              <a:avLst/>
            </a:prstTxWarp>
            <a:spAutoFit/>
          </a:bodyPr>
          <a:lstStyle/>
          <a:p>
            <a:r>
              <a:rPr lang="en-US" sz="3600" b="1" dirty="0" smtClean="0"/>
              <a:t>       </a:t>
            </a:r>
            <a:r>
              <a:rPr lang="en-US" sz="3600" b="1" i="1" dirty="0" smtClean="0"/>
              <a:t>Predictability </a:t>
            </a:r>
            <a:r>
              <a:rPr lang="en-US" sz="3600" b="1" i="1" dirty="0"/>
              <a:t>and Dynamics of </a:t>
            </a:r>
            <a:r>
              <a:rPr lang="en-US" sz="3600" b="1" i="1" dirty="0" smtClean="0"/>
              <a:t>TC</a:t>
            </a:r>
          </a:p>
          <a:p>
            <a:r>
              <a:rPr lang="en-US" sz="3600" b="1" i="1" dirty="0"/>
              <a:t> </a:t>
            </a:r>
            <a:r>
              <a:rPr lang="en-US" sz="3600" b="1" i="1" dirty="0" smtClean="0"/>
              <a:t>          Under </a:t>
            </a:r>
            <a:r>
              <a:rPr lang="en-US" sz="3600" b="1" i="1" dirty="0"/>
              <a:t>Vertical Wind Shear</a:t>
            </a:r>
            <a:endParaRPr lang="en-US" sz="3600" b="1" dirty="0"/>
          </a:p>
        </p:txBody>
      </p:sp>
      <p:sp>
        <p:nvSpPr>
          <p:cNvPr id="4" name="TextBox 9"/>
          <p:cNvSpPr txBox="1">
            <a:spLocks noChangeArrowheads="1"/>
          </p:cNvSpPr>
          <p:nvPr/>
        </p:nvSpPr>
        <p:spPr bwMode="auto">
          <a:xfrm>
            <a:off x="2139405" y="3303471"/>
            <a:ext cx="4606449" cy="954107"/>
          </a:xfrm>
          <a:prstGeom prst="rect">
            <a:avLst/>
          </a:prstGeom>
          <a:noFill/>
          <a:ln w="9525">
            <a:noFill/>
            <a:miter lim="800000"/>
            <a:headEnd/>
            <a:tailEnd/>
          </a:ln>
        </p:spPr>
        <p:txBody>
          <a:bodyPr wrap="none">
            <a:prstTxWarp prst="textNoShape">
              <a:avLst/>
            </a:prstTxWarp>
            <a:spAutoFit/>
          </a:bodyPr>
          <a:lstStyle/>
          <a:p>
            <a:r>
              <a:rPr lang="en-US" altLang="zh-CN" sz="2800" dirty="0" smtClean="0"/>
              <a:t>            </a:t>
            </a:r>
            <a:r>
              <a:rPr lang="en-US" altLang="zh-CN" sz="2800" dirty="0"/>
              <a:t> </a:t>
            </a:r>
            <a:r>
              <a:rPr lang="en-US" altLang="zh-CN" sz="2800" dirty="0" smtClean="0"/>
              <a:t>Dandan Tao</a:t>
            </a:r>
          </a:p>
          <a:p>
            <a:r>
              <a:rPr lang="en-US" altLang="zh-CN" sz="2800" dirty="0" smtClean="0"/>
              <a:t>  Group meeting    09/13/2013</a:t>
            </a:r>
          </a:p>
        </p:txBody>
      </p:sp>
      <p:sp>
        <p:nvSpPr>
          <p:cNvPr id="2" name="Slide Number Placeholder 1"/>
          <p:cNvSpPr>
            <a:spLocks noGrp="1"/>
          </p:cNvSpPr>
          <p:nvPr>
            <p:ph type="sldNum" sz="quarter" idx="12"/>
          </p:nvPr>
        </p:nvSpPr>
        <p:spPr/>
        <p:txBody>
          <a:bodyPr/>
          <a:lstStyle/>
          <a:p>
            <a:fld id="{3A72823D-86AC-6A47-804B-B91A19CD730F}" type="slidenum">
              <a:rPr lang="en-US" smtClean="0"/>
              <a:t>1</a:t>
            </a:fld>
            <a:endParaRPr lang="en-US"/>
          </a:p>
        </p:txBody>
      </p:sp>
    </p:spTree>
    <p:extLst>
      <p:ext uri="{BB962C8B-B14F-4D97-AF65-F5344CB8AC3E}">
        <p14:creationId xmlns:p14="http://schemas.microsoft.com/office/powerpoint/2010/main" val="34992055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5_SST27_SE28.png"/>
          <p:cNvPicPr>
            <a:picLocks noChangeAspect="1"/>
          </p:cNvPicPr>
          <p:nvPr/>
        </p:nvPicPr>
        <p:blipFill rotWithShape="1">
          <a:blip r:embed="rId3">
            <a:extLst>
              <a:ext uri="{28A0092B-C50C-407E-A947-70E740481C1C}">
                <a14:useLocalDpi xmlns:a14="http://schemas.microsoft.com/office/drawing/2010/main" val="0"/>
              </a:ext>
            </a:extLst>
          </a:blip>
          <a:srcRect r="46611" b="53701"/>
          <a:stretch/>
        </p:blipFill>
        <p:spPr>
          <a:xfrm>
            <a:off x="619744" y="680312"/>
            <a:ext cx="3124199" cy="2031999"/>
          </a:xfrm>
          <a:prstGeom prst="rect">
            <a:avLst/>
          </a:prstGeom>
        </p:spPr>
      </p:pic>
      <p:pic>
        <p:nvPicPr>
          <p:cNvPr id="4" name="Picture 3" descr="SH5_SST27_SE31.png"/>
          <p:cNvPicPr>
            <a:picLocks noChangeAspect="1"/>
          </p:cNvPicPr>
          <p:nvPr/>
        </p:nvPicPr>
        <p:blipFill rotWithShape="1">
          <a:blip r:embed="rId4">
            <a:extLst>
              <a:ext uri="{28A0092B-C50C-407E-A947-70E740481C1C}">
                <a14:useLocalDpi xmlns:a14="http://schemas.microsoft.com/office/drawing/2010/main" val="0"/>
              </a:ext>
            </a:extLst>
          </a:blip>
          <a:srcRect l="7664" r="45739" b="53701"/>
          <a:stretch/>
        </p:blipFill>
        <p:spPr>
          <a:xfrm>
            <a:off x="3769344" y="680312"/>
            <a:ext cx="2726753" cy="2031999"/>
          </a:xfrm>
          <a:prstGeom prst="rect">
            <a:avLst/>
          </a:prstGeom>
        </p:spPr>
      </p:pic>
      <p:pic>
        <p:nvPicPr>
          <p:cNvPr id="5" name="Picture 4" descr="SH5_SST27_SE44.png"/>
          <p:cNvPicPr>
            <a:picLocks noChangeAspect="1"/>
          </p:cNvPicPr>
          <p:nvPr/>
        </p:nvPicPr>
        <p:blipFill rotWithShape="1">
          <a:blip r:embed="rId5">
            <a:extLst>
              <a:ext uri="{28A0092B-C50C-407E-A947-70E740481C1C}">
                <a14:useLocalDpi xmlns:a14="http://schemas.microsoft.com/office/drawing/2010/main" val="0"/>
              </a:ext>
            </a:extLst>
          </a:blip>
          <a:srcRect l="7809" r="46326" b="53701"/>
          <a:stretch/>
        </p:blipFill>
        <p:spPr>
          <a:xfrm>
            <a:off x="6470696" y="680312"/>
            <a:ext cx="2683933" cy="2031999"/>
          </a:xfrm>
          <a:prstGeom prst="rect">
            <a:avLst/>
          </a:prstGeom>
        </p:spPr>
      </p:pic>
      <p:pic>
        <p:nvPicPr>
          <p:cNvPr id="6" name="Picture 5" descr="SH6_SST27_SE28.png"/>
          <p:cNvPicPr>
            <a:picLocks noChangeAspect="1"/>
          </p:cNvPicPr>
          <p:nvPr/>
        </p:nvPicPr>
        <p:blipFill rotWithShape="1">
          <a:blip r:embed="rId6">
            <a:extLst>
              <a:ext uri="{28A0092B-C50C-407E-A947-70E740481C1C}">
                <a14:useLocalDpi xmlns:a14="http://schemas.microsoft.com/office/drawing/2010/main" val="0"/>
              </a:ext>
            </a:extLst>
          </a:blip>
          <a:srcRect t="5205" r="46611" b="53705"/>
          <a:stretch/>
        </p:blipFill>
        <p:spPr>
          <a:xfrm>
            <a:off x="619744" y="2712310"/>
            <a:ext cx="3124199" cy="1803401"/>
          </a:xfrm>
          <a:prstGeom prst="rect">
            <a:avLst/>
          </a:prstGeom>
        </p:spPr>
      </p:pic>
      <p:pic>
        <p:nvPicPr>
          <p:cNvPr id="7" name="Picture 6" descr="SH6_SST27_SE31.png"/>
          <p:cNvPicPr>
            <a:picLocks noChangeAspect="1"/>
          </p:cNvPicPr>
          <p:nvPr/>
        </p:nvPicPr>
        <p:blipFill rotWithShape="1">
          <a:blip r:embed="rId7">
            <a:extLst>
              <a:ext uri="{28A0092B-C50C-407E-A947-70E740481C1C}">
                <a14:useLocalDpi xmlns:a14="http://schemas.microsoft.com/office/drawing/2010/main" val="0"/>
              </a:ext>
            </a:extLst>
          </a:blip>
          <a:srcRect l="7664" t="5204" r="45739" b="53705"/>
          <a:stretch/>
        </p:blipFill>
        <p:spPr>
          <a:xfrm>
            <a:off x="3769344" y="2712311"/>
            <a:ext cx="2726753" cy="1803401"/>
          </a:xfrm>
          <a:prstGeom prst="rect">
            <a:avLst/>
          </a:prstGeom>
        </p:spPr>
      </p:pic>
      <p:pic>
        <p:nvPicPr>
          <p:cNvPr id="8" name="Picture 7" descr="SH6_SST27_SE44.png"/>
          <p:cNvPicPr>
            <a:picLocks noChangeAspect="1"/>
          </p:cNvPicPr>
          <p:nvPr/>
        </p:nvPicPr>
        <p:blipFill rotWithShape="1">
          <a:blip r:embed="rId8">
            <a:extLst>
              <a:ext uri="{28A0092B-C50C-407E-A947-70E740481C1C}">
                <a14:useLocalDpi xmlns:a14="http://schemas.microsoft.com/office/drawing/2010/main" val="0"/>
              </a:ext>
            </a:extLst>
          </a:blip>
          <a:srcRect l="7813" t="5200" r="46466" b="53709"/>
          <a:stretch/>
        </p:blipFill>
        <p:spPr>
          <a:xfrm>
            <a:off x="6479162" y="2712311"/>
            <a:ext cx="2675467" cy="1803400"/>
          </a:xfrm>
          <a:prstGeom prst="rect">
            <a:avLst/>
          </a:prstGeom>
        </p:spPr>
      </p:pic>
      <p:pic>
        <p:nvPicPr>
          <p:cNvPr id="9" name="Picture 8" descr="SH75_SST27_SE28.png"/>
          <p:cNvPicPr>
            <a:picLocks noChangeAspect="1"/>
          </p:cNvPicPr>
          <p:nvPr/>
        </p:nvPicPr>
        <p:blipFill rotWithShape="1">
          <a:blip r:embed="rId9">
            <a:extLst>
              <a:ext uri="{28A0092B-C50C-407E-A947-70E740481C1C}">
                <a14:useLocalDpi xmlns:a14="http://schemas.microsoft.com/office/drawing/2010/main" val="0"/>
              </a:ext>
            </a:extLst>
          </a:blip>
          <a:srcRect t="5393" r="46611" b="53709"/>
          <a:stretch/>
        </p:blipFill>
        <p:spPr>
          <a:xfrm>
            <a:off x="619744" y="4524178"/>
            <a:ext cx="3124199" cy="1794934"/>
          </a:xfrm>
          <a:prstGeom prst="rect">
            <a:avLst/>
          </a:prstGeom>
        </p:spPr>
      </p:pic>
      <p:pic>
        <p:nvPicPr>
          <p:cNvPr id="10" name="Picture 9" descr="SH75_SST27_SE31.png"/>
          <p:cNvPicPr>
            <a:picLocks noChangeAspect="1"/>
          </p:cNvPicPr>
          <p:nvPr/>
        </p:nvPicPr>
        <p:blipFill rotWithShape="1">
          <a:blip r:embed="rId10">
            <a:extLst>
              <a:ext uri="{28A0092B-C50C-407E-A947-70E740481C1C}">
                <a14:useLocalDpi xmlns:a14="http://schemas.microsoft.com/office/drawing/2010/main" val="0"/>
              </a:ext>
            </a:extLst>
          </a:blip>
          <a:srcRect l="7660" t="5200" r="46764" b="53709"/>
          <a:stretch/>
        </p:blipFill>
        <p:spPr>
          <a:xfrm>
            <a:off x="3769344" y="4515712"/>
            <a:ext cx="2667000" cy="1803400"/>
          </a:xfrm>
          <a:prstGeom prst="rect">
            <a:avLst/>
          </a:prstGeom>
        </p:spPr>
      </p:pic>
      <p:pic>
        <p:nvPicPr>
          <p:cNvPr id="11" name="Picture 10" descr="SH75_SST27_SE44.png"/>
          <p:cNvPicPr>
            <a:picLocks noChangeAspect="1"/>
          </p:cNvPicPr>
          <p:nvPr/>
        </p:nvPicPr>
        <p:blipFill rotWithShape="1">
          <a:blip r:embed="rId11">
            <a:extLst>
              <a:ext uri="{28A0092B-C50C-407E-A947-70E740481C1C}">
                <a14:useLocalDpi xmlns:a14="http://schemas.microsoft.com/office/drawing/2010/main" val="0"/>
              </a:ext>
            </a:extLst>
          </a:blip>
          <a:srcRect l="7804" t="5201" r="46331" b="53709"/>
          <a:stretch/>
        </p:blipFill>
        <p:spPr>
          <a:xfrm>
            <a:off x="6470695" y="4515711"/>
            <a:ext cx="2683934" cy="1803400"/>
          </a:xfrm>
          <a:prstGeom prst="rect">
            <a:avLst/>
          </a:prstGeom>
        </p:spPr>
      </p:pic>
      <p:pic>
        <p:nvPicPr>
          <p:cNvPr id="12" name="Picture 11" descr="SH5-SH7.5_SEdvts2_48.png"/>
          <p:cNvPicPr>
            <a:picLocks noChangeAspect="1"/>
          </p:cNvPicPr>
          <p:nvPr/>
        </p:nvPicPr>
        <p:blipFill rotWithShape="1">
          <a:blip r:embed="rId12">
            <a:extLst>
              <a:ext uri="{28A0092B-C50C-407E-A947-70E740481C1C}">
                <a14:useLocalDpi xmlns:a14="http://schemas.microsoft.com/office/drawing/2010/main" val="0"/>
              </a:ext>
            </a:extLst>
          </a:blip>
          <a:srcRect t="87750"/>
          <a:stretch/>
        </p:blipFill>
        <p:spPr>
          <a:xfrm>
            <a:off x="643314" y="6318814"/>
            <a:ext cx="5851770" cy="537639"/>
          </a:xfrm>
          <a:prstGeom prst="rect">
            <a:avLst/>
          </a:prstGeom>
        </p:spPr>
      </p:pic>
      <p:pic>
        <p:nvPicPr>
          <p:cNvPr id="13" name="Picture 12" descr="SH5-SH7.5_SEdvts2_48.png"/>
          <p:cNvPicPr>
            <a:picLocks noChangeAspect="1"/>
          </p:cNvPicPr>
          <p:nvPr/>
        </p:nvPicPr>
        <p:blipFill rotWithShape="1">
          <a:blip r:embed="rId12">
            <a:extLst>
              <a:ext uri="{28A0092B-C50C-407E-A947-70E740481C1C}">
                <a14:useLocalDpi xmlns:a14="http://schemas.microsoft.com/office/drawing/2010/main" val="0"/>
              </a:ext>
            </a:extLst>
          </a:blip>
          <a:srcRect l="6336" t="87750" r="51315"/>
          <a:stretch/>
        </p:blipFill>
        <p:spPr>
          <a:xfrm>
            <a:off x="6390641" y="6318814"/>
            <a:ext cx="2478216" cy="537639"/>
          </a:xfrm>
          <a:prstGeom prst="rect">
            <a:avLst/>
          </a:prstGeom>
        </p:spPr>
      </p:pic>
      <p:sp>
        <p:nvSpPr>
          <p:cNvPr id="14" name="TextBox 13"/>
          <p:cNvSpPr txBox="1"/>
          <p:nvPr/>
        </p:nvSpPr>
        <p:spPr>
          <a:xfrm>
            <a:off x="112229" y="1594712"/>
            <a:ext cx="551541" cy="369332"/>
          </a:xfrm>
          <a:prstGeom prst="rect">
            <a:avLst/>
          </a:prstGeom>
          <a:noFill/>
        </p:spPr>
        <p:txBody>
          <a:bodyPr wrap="none" rtlCol="0">
            <a:spAutoFit/>
          </a:bodyPr>
          <a:lstStyle/>
          <a:p>
            <a:r>
              <a:rPr lang="en-US" dirty="0" smtClean="0"/>
              <a:t>SH5</a:t>
            </a:r>
            <a:endParaRPr lang="en-US" dirty="0"/>
          </a:p>
        </p:txBody>
      </p:sp>
      <p:sp>
        <p:nvSpPr>
          <p:cNvPr id="15" name="TextBox 14"/>
          <p:cNvSpPr txBox="1"/>
          <p:nvPr/>
        </p:nvSpPr>
        <p:spPr>
          <a:xfrm>
            <a:off x="112229" y="3440446"/>
            <a:ext cx="551541" cy="369332"/>
          </a:xfrm>
          <a:prstGeom prst="rect">
            <a:avLst/>
          </a:prstGeom>
          <a:noFill/>
        </p:spPr>
        <p:txBody>
          <a:bodyPr wrap="none" rtlCol="0">
            <a:spAutoFit/>
          </a:bodyPr>
          <a:lstStyle/>
          <a:p>
            <a:r>
              <a:rPr lang="en-US" dirty="0" smtClean="0"/>
              <a:t>SH6</a:t>
            </a:r>
            <a:endParaRPr lang="en-US" dirty="0"/>
          </a:p>
        </p:txBody>
      </p:sp>
      <p:sp>
        <p:nvSpPr>
          <p:cNvPr id="16" name="TextBox 15"/>
          <p:cNvSpPr txBox="1"/>
          <p:nvPr/>
        </p:nvSpPr>
        <p:spPr>
          <a:xfrm>
            <a:off x="101600" y="5209980"/>
            <a:ext cx="726807" cy="369332"/>
          </a:xfrm>
          <a:prstGeom prst="rect">
            <a:avLst/>
          </a:prstGeom>
          <a:noFill/>
        </p:spPr>
        <p:txBody>
          <a:bodyPr wrap="none" rtlCol="0">
            <a:spAutoFit/>
          </a:bodyPr>
          <a:lstStyle/>
          <a:p>
            <a:r>
              <a:rPr lang="en-US" dirty="0" smtClean="0"/>
              <a:t>SH7.5</a:t>
            </a:r>
            <a:endParaRPr lang="en-US" dirty="0"/>
          </a:p>
        </p:txBody>
      </p:sp>
      <p:sp>
        <p:nvSpPr>
          <p:cNvPr id="2" name="TextBox 1"/>
          <p:cNvSpPr txBox="1"/>
          <p:nvPr/>
        </p:nvSpPr>
        <p:spPr>
          <a:xfrm>
            <a:off x="2009709" y="125611"/>
            <a:ext cx="5030231" cy="369332"/>
          </a:xfrm>
          <a:prstGeom prst="rect">
            <a:avLst/>
          </a:prstGeom>
          <a:noFill/>
        </p:spPr>
        <p:txBody>
          <a:bodyPr wrap="none" rtlCol="0">
            <a:spAutoFit/>
          </a:bodyPr>
          <a:lstStyle/>
          <a:p>
            <a:r>
              <a:rPr lang="en-US" dirty="0" smtClean="0"/>
              <a:t>Azimuthally averaged Radial wind and Vertical wind</a:t>
            </a:r>
            <a:endParaRPr lang="en-US" dirty="0"/>
          </a:p>
        </p:txBody>
      </p:sp>
    </p:spTree>
    <p:extLst>
      <p:ext uri="{BB962C8B-B14F-4D97-AF65-F5344CB8AC3E}">
        <p14:creationId xmlns:p14="http://schemas.microsoft.com/office/powerpoint/2010/main" val="22085406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5_SST27_SE49.png"/>
          <p:cNvPicPr>
            <a:picLocks noChangeAspect="1"/>
          </p:cNvPicPr>
          <p:nvPr/>
        </p:nvPicPr>
        <p:blipFill rotWithShape="1">
          <a:blip r:embed="rId3">
            <a:extLst>
              <a:ext uri="{28A0092B-C50C-407E-A947-70E740481C1C}">
                <a14:useLocalDpi xmlns:a14="http://schemas.microsoft.com/office/drawing/2010/main" val="0"/>
              </a:ext>
            </a:extLst>
          </a:blip>
          <a:srcRect r="46177" b="53512"/>
          <a:stretch/>
        </p:blipFill>
        <p:spPr>
          <a:xfrm>
            <a:off x="558800" y="630691"/>
            <a:ext cx="3149600" cy="2040283"/>
          </a:xfrm>
          <a:prstGeom prst="rect">
            <a:avLst/>
          </a:prstGeom>
        </p:spPr>
      </p:pic>
      <p:pic>
        <p:nvPicPr>
          <p:cNvPr id="3" name="Picture 2" descr="SH5_SST27_SE53.png"/>
          <p:cNvPicPr>
            <a:picLocks noChangeAspect="1"/>
          </p:cNvPicPr>
          <p:nvPr/>
        </p:nvPicPr>
        <p:blipFill rotWithShape="1">
          <a:blip r:embed="rId4">
            <a:extLst>
              <a:ext uri="{28A0092B-C50C-407E-A947-70E740481C1C}">
                <a14:useLocalDpi xmlns:a14="http://schemas.microsoft.com/office/drawing/2010/main" val="0"/>
              </a:ext>
            </a:extLst>
          </a:blip>
          <a:srcRect l="7685" r="46594" b="53701"/>
          <a:stretch/>
        </p:blipFill>
        <p:spPr>
          <a:xfrm>
            <a:off x="3708155" y="630691"/>
            <a:ext cx="2675466" cy="2031999"/>
          </a:xfrm>
          <a:prstGeom prst="rect">
            <a:avLst/>
          </a:prstGeom>
        </p:spPr>
      </p:pic>
      <p:pic>
        <p:nvPicPr>
          <p:cNvPr id="4" name="Picture 3" descr="SH5_SST27_SE56.png"/>
          <p:cNvPicPr>
            <a:picLocks noChangeAspect="1"/>
          </p:cNvPicPr>
          <p:nvPr/>
        </p:nvPicPr>
        <p:blipFill rotWithShape="1">
          <a:blip r:embed="rId5">
            <a:extLst>
              <a:ext uri="{28A0092B-C50C-407E-A947-70E740481C1C}">
                <a14:useLocalDpi xmlns:a14="http://schemas.microsoft.com/office/drawing/2010/main" val="0"/>
              </a:ext>
            </a:extLst>
          </a:blip>
          <a:srcRect l="7541" r="45865" b="53701"/>
          <a:stretch/>
        </p:blipFill>
        <p:spPr>
          <a:xfrm>
            <a:off x="6417489" y="630691"/>
            <a:ext cx="2726511" cy="2031999"/>
          </a:xfrm>
          <a:prstGeom prst="rect">
            <a:avLst/>
          </a:prstGeom>
        </p:spPr>
      </p:pic>
      <p:pic>
        <p:nvPicPr>
          <p:cNvPr id="5" name="Picture 4" descr="SH6_SST27_SE49.png"/>
          <p:cNvPicPr>
            <a:picLocks noChangeAspect="1"/>
          </p:cNvPicPr>
          <p:nvPr/>
        </p:nvPicPr>
        <p:blipFill rotWithShape="1">
          <a:blip r:embed="rId6">
            <a:extLst>
              <a:ext uri="{28A0092B-C50C-407E-A947-70E740481C1C}">
                <a14:useLocalDpi xmlns:a14="http://schemas.microsoft.com/office/drawing/2010/main" val="0"/>
              </a:ext>
            </a:extLst>
          </a:blip>
          <a:srcRect t="5213" r="46177" b="53705"/>
          <a:stretch/>
        </p:blipFill>
        <p:spPr>
          <a:xfrm>
            <a:off x="558800" y="2662690"/>
            <a:ext cx="3149600" cy="1803034"/>
          </a:xfrm>
          <a:prstGeom prst="rect">
            <a:avLst/>
          </a:prstGeom>
        </p:spPr>
      </p:pic>
      <p:pic>
        <p:nvPicPr>
          <p:cNvPr id="6" name="Picture 5" descr="SH6_SST27_SE53.png"/>
          <p:cNvPicPr>
            <a:picLocks noChangeAspect="1"/>
          </p:cNvPicPr>
          <p:nvPr/>
        </p:nvPicPr>
        <p:blipFill rotWithShape="1">
          <a:blip r:embed="rId7">
            <a:extLst>
              <a:ext uri="{28A0092B-C50C-407E-A947-70E740481C1C}">
                <a14:useLocalDpi xmlns:a14="http://schemas.microsoft.com/office/drawing/2010/main" val="0"/>
              </a:ext>
            </a:extLst>
          </a:blip>
          <a:srcRect l="7808" t="5012" r="45893" b="53705"/>
          <a:stretch/>
        </p:blipFill>
        <p:spPr>
          <a:xfrm>
            <a:off x="3708155" y="2662690"/>
            <a:ext cx="2709334" cy="1811867"/>
          </a:xfrm>
          <a:prstGeom prst="rect">
            <a:avLst/>
          </a:prstGeom>
        </p:spPr>
      </p:pic>
      <p:pic>
        <p:nvPicPr>
          <p:cNvPr id="7" name="Picture 6" descr="SH6_SST27_SE56.png"/>
          <p:cNvPicPr>
            <a:picLocks noChangeAspect="1"/>
          </p:cNvPicPr>
          <p:nvPr/>
        </p:nvPicPr>
        <p:blipFill rotWithShape="1">
          <a:blip r:embed="rId8">
            <a:extLst>
              <a:ext uri="{28A0092B-C50C-407E-A947-70E740481C1C}">
                <a14:useLocalDpi xmlns:a14="http://schemas.microsoft.com/office/drawing/2010/main" val="0"/>
              </a:ext>
            </a:extLst>
          </a:blip>
          <a:srcRect l="7805" t="5007" r="45896" b="53709"/>
          <a:stretch/>
        </p:blipFill>
        <p:spPr>
          <a:xfrm>
            <a:off x="6417489" y="2662690"/>
            <a:ext cx="2709334" cy="1811867"/>
          </a:xfrm>
          <a:prstGeom prst="rect">
            <a:avLst/>
          </a:prstGeom>
        </p:spPr>
      </p:pic>
      <p:pic>
        <p:nvPicPr>
          <p:cNvPr id="8" name="Picture 7" descr="SH75_SST27_SE49.png"/>
          <p:cNvPicPr>
            <a:picLocks noChangeAspect="1"/>
          </p:cNvPicPr>
          <p:nvPr/>
        </p:nvPicPr>
        <p:blipFill rotWithShape="1">
          <a:blip r:embed="rId9">
            <a:extLst>
              <a:ext uri="{28A0092B-C50C-407E-A947-70E740481C1C}">
                <a14:useLocalDpi xmlns:a14="http://schemas.microsoft.com/office/drawing/2010/main" val="0"/>
              </a:ext>
            </a:extLst>
          </a:blip>
          <a:srcRect t="5201" r="46177" b="53902"/>
          <a:stretch/>
        </p:blipFill>
        <p:spPr>
          <a:xfrm>
            <a:off x="558555" y="4513795"/>
            <a:ext cx="3149600" cy="1794934"/>
          </a:xfrm>
          <a:prstGeom prst="rect">
            <a:avLst/>
          </a:prstGeom>
        </p:spPr>
      </p:pic>
      <p:pic>
        <p:nvPicPr>
          <p:cNvPr id="9" name="Picture 8" descr="SH75_SST27_SE53.png"/>
          <p:cNvPicPr>
            <a:picLocks noChangeAspect="1"/>
          </p:cNvPicPr>
          <p:nvPr/>
        </p:nvPicPr>
        <p:blipFill rotWithShape="1">
          <a:blip r:embed="rId10">
            <a:extLst>
              <a:ext uri="{28A0092B-C50C-407E-A947-70E740481C1C}">
                <a14:useLocalDpi xmlns:a14="http://schemas.microsoft.com/office/drawing/2010/main" val="0"/>
              </a:ext>
            </a:extLst>
          </a:blip>
          <a:srcRect l="7519" t="5200" r="46186" b="53902"/>
          <a:stretch/>
        </p:blipFill>
        <p:spPr>
          <a:xfrm>
            <a:off x="3691466" y="4513795"/>
            <a:ext cx="2709089" cy="1794934"/>
          </a:xfrm>
          <a:prstGeom prst="rect">
            <a:avLst/>
          </a:prstGeom>
        </p:spPr>
      </p:pic>
      <p:pic>
        <p:nvPicPr>
          <p:cNvPr id="10" name="Picture 9" descr="SH75_SST27_SE56.png"/>
          <p:cNvPicPr>
            <a:picLocks noChangeAspect="1"/>
          </p:cNvPicPr>
          <p:nvPr/>
        </p:nvPicPr>
        <p:blipFill rotWithShape="1">
          <a:blip r:embed="rId11">
            <a:extLst>
              <a:ext uri="{28A0092B-C50C-407E-A947-70E740481C1C}">
                <a14:useLocalDpi xmlns:a14="http://schemas.microsoft.com/office/drawing/2010/main" val="0"/>
              </a:ext>
            </a:extLst>
          </a:blip>
          <a:srcRect l="7664" t="4316" r="46615" b="53893"/>
          <a:stretch/>
        </p:blipFill>
        <p:spPr>
          <a:xfrm>
            <a:off x="6417489" y="4474557"/>
            <a:ext cx="2675467" cy="1834172"/>
          </a:xfrm>
          <a:prstGeom prst="rect">
            <a:avLst/>
          </a:prstGeom>
        </p:spPr>
      </p:pic>
      <p:pic>
        <p:nvPicPr>
          <p:cNvPr id="11" name="Picture 10" descr="SH5-SH7.5_SEdvts2_48.png"/>
          <p:cNvPicPr>
            <a:picLocks noChangeAspect="1"/>
          </p:cNvPicPr>
          <p:nvPr/>
        </p:nvPicPr>
        <p:blipFill rotWithShape="1">
          <a:blip r:embed="rId12">
            <a:extLst>
              <a:ext uri="{28A0092B-C50C-407E-A947-70E740481C1C}">
                <a14:useLocalDpi xmlns:a14="http://schemas.microsoft.com/office/drawing/2010/main" val="0"/>
              </a:ext>
            </a:extLst>
          </a:blip>
          <a:srcRect t="87750"/>
          <a:stretch/>
        </p:blipFill>
        <p:spPr>
          <a:xfrm>
            <a:off x="590350" y="6311528"/>
            <a:ext cx="5851770" cy="537639"/>
          </a:xfrm>
          <a:prstGeom prst="rect">
            <a:avLst/>
          </a:prstGeom>
        </p:spPr>
      </p:pic>
      <p:pic>
        <p:nvPicPr>
          <p:cNvPr id="12" name="Picture 11" descr="SH5-SH7.5_SEdvts2_48.png"/>
          <p:cNvPicPr>
            <a:picLocks noChangeAspect="1"/>
          </p:cNvPicPr>
          <p:nvPr/>
        </p:nvPicPr>
        <p:blipFill rotWithShape="1">
          <a:blip r:embed="rId12">
            <a:extLst>
              <a:ext uri="{28A0092B-C50C-407E-A947-70E740481C1C}">
                <a14:useLocalDpi xmlns:a14="http://schemas.microsoft.com/office/drawing/2010/main" val="0"/>
              </a:ext>
            </a:extLst>
          </a:blip>
          <a:srcRect l="6336" t="87750" r="51315"/>
          <a:stretch/>
        </p:blipFill>
        <p:spPr>
          <a:xfrm>
            <a:off x="6337677" y="6311528"/>
            <a:ext cx="2478216" cy="537639"/>
          </a:xfrm>
          <a:prstGeom prst="rect">
            <a:avLst/>
          </a:prstGeom>
        </p:spPr>
      </p:pic>
      <p:sp>
        <p:nvSpPr>
          <p:cNvPr id="13" name="TextBox 12"/>
          <p:cNvSpPr txBox="1"/>
          <p:nvPr/>
        </p:nvSpPr>
        <p:spPr>
          <a:xfrm>
            <a:off x="59265" y="1587426"/>
            <a:ext cx="551541" cy="369332"/>
          </a:xfrm>
          <a:prstGeom prst="rect">
            <a:avLst/>
          </a:prstGeom>
          <a:noFill/>
        </p:spPr>
        <p:txBody>
          <a:bodyPr wrap="none" rtlCol="0">
            <a:spAutoFit/>
          </a:bodyPr>
          <a:lstStyle/>
          <a:p>
            <a:r>
              <a:rPr lang="en-US" dirty="0" smtClean="0"/>
              <a:t>SH5</a:t>
            </a:r>
            <a:endParaRPr lang="en-US" dirty="0"/>
          </a:p>
        </p:txBody>
      </p:sp>
      <p:sp>
        <p:nvSpPr>
          <p:cNvPr id="14" name="TextBox 13"/>
          <p:cNvSpPr txBox="1"/>
          <p:nvPr/>
        </p:nvSpPr>
        <p:spPr>
          <a:xfrm>
            <a:off x="59265" y="3433160"/>
            <a:ext cx="551541" cy="369332"/>
          </a:xfrm>
          <a:prstGeom prst="rect">
            <a:avLst/>
          </a:prstGeom>
          <a:noFill/>
        </p:spPr>
        <p:txBody>
          <a:bodyPr wrap="none" rtlCol="0">
            <a:spAutoFit/>
          </a:bodyPr>
          <a:lstStyle/>
          <a:p>
            <a:r>
              <a:rPr lang="en-US" dirty="0" smtClean="0"/>
              <a:t>SH6</a:t>
            </a:r>
            <a:endParaRPr lang="en-US" dirty="0"/>
          </a:p>
        </p:txBody>
      </p:sp>
      <p:sp>
        <p:nvSpPr>
          <p:cNvPr id="15" name="TextBox 14"/>
          <p:cNvSpPr txBox="1"/>
          <p:nvPr/>
        </p:nvSpPr>
        <p:spPr>
          <a:xfrm>
            <a:off x="48636" y="5202694"/>
            <a:ext cx="726807" cy="369332"/>
          </a:xfrm>
          <a:prstGeom prst="rect">
            <a:avLst/>
          </a:prstGeom>
          <a:noFill/>
        </p:spPr>
        <p:txBody>
          <a:bodyPr wrap="none" rtlCol="0">
            <a:spAutoFit/>
          </a:bodyPr>
          <a:lstStyle/>
          <a:p>
            <a:r>
              <a:rPr lang="en-US" dirty="0" smtClean="0"/>
              <a:t>SH7.5</a:t>
            </a:r>
            <a:endParaRPr lang="en-US" dirty="0"/>
          </a:p>
        </p:txBody>
      </p:sp>
      <p:sp>
        <p:nvSpPr>
          <p:cNvPr id="16" name="TextBox 15"/>
          <p:cNvSpPr txBox="1"/>
          <p:nvPr/>
        </p:nvSpPr>
        <p:spPr>
          <a:xfrm>
            <a:off x="2009709" y="125611"/>
            <a:ext cx="5030231" cy="369332"/>
          </a:xfrm>
          <a:prstGeom prst="rect">
            <a:avLst/>
          </a:prstGeom>
          <a:noFill/>
        </p:spPr>
        <p:txBody>
          <a:bodyPr wrap="none" rtlCol="0">
            <a:spAutoFit/>
          </a:bodyPr>
          <a:lstStyle/>
          <a:p>
            <a:r>
              <a:rPr lang="en-US" dirty="0" smtClean="0"/>
              <a:t>Azimuthally averaged Radial wind and Vertical wind</a:t>
            </a:r>
            <a:endParaRPr lang="en-US" dirty="0"/>
          </a:p>
        </p:txBody>
      </p:sp>
    </p:spTree>
    <p:extLst>
      <p:ext uri="{BB962C8B-B14F-4D97-AF65-F5344CB8AC3E}">
        <p14:creationId xmlns:p14="http://schemas.microsoft.com/office/powerpoint/2010/main" val="42588207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5_SST27_SE58.png"/>
          <p:cNvPicPr>
            <a:picLocks noChangeAspect="1"/>
          </p:cNvPicPr>
          <p:nvPr/>
        </p:nvPicPr>
        <p:blipFill rotWithShape="1">
          <a:blip r:embed="rId3">
            <a:extLst>
              <a:ext uri="{28A0092B-C50C-407E-A947-70E740481C1C}">
                <a14:useLocalDpi xmlns:a14="http://schemas.microsoft.com/office/drawing/2010/main" val="0"/>
              </a:ext>
            </a:extLst>
          </a:blip>
          <a:srcRect r="46466" b="53701"/>
          <a:stretch/>
        </p:blipFill>
        <p:spPr>
          <a:xfrm>
            <a:off x="634997" y="635033"/>
            <a:ext cx="3132667" cy="2031999"/>
          </a:xfrm>
          <a:prstGeom prst="rect">
            <a:avLst/>
          </a:prstGeom>
        </p:spPr>
      </p:pic>
      <p:pic>
        <p:nvPicPr>
          <p:cNvPr id="3" name="Picture 2" descr="SH5_SST27_SE61.png"/>
          <p:cNvPicPr>
            <a:picLocks noChangeAspect="1"/>
          </p:cNvPicPr>
          <p:nvPr/>
        </p:nvPicPr>
        <p:blipFill rotWithShape="1">
          <a:blip r:embed="rId4">
            <a:extLst>
              <a:ext uri="{28A0092B-C50C-407E-A947-70E740481C1C}">
                <a14:useLocalDpi xmlns:a14="http://schemas.microsoft.com/office/drawing/2010/main" val="0"/>
              </a:ext>
            </a:extLst>
          </a:blip>
          <a:srcRect l="7664" r="46177" b="53701"/>
          <a:stretch/>
        </p:blipFill>
        <p:spPr>
          <a:xfrm>
            <a:off x="3759197" y="635033"/>
            <a:ext cx="2701110" cy="2031999"/>
          </a:xfrm>
          <a:prstGeom prst="rect">
            <a:avLst/>
          </a:prstGeom>
        </p:spPr>
      </p:pic>
      <p:pic>
        <p:nvPicPr>
          <p:cNvPr id="4" name="Picture 3" descr="SH5_SST27_SE83.png"/>
          <p:cNvPicPr>
            <a:picLocks noChangeAspect="1"/>
          </p:cNvPicPr>
          <p:nvPr/>
        </p:nvPicPr>
        <p:blipFill rotWithShape="1">
          <a:blip r:embed="rId5">
            <a:extLst>
              <a:ext uri="{28A0092B-C50C-407E-A947-70E740481C1C}">
                <a14:useLocalDpi xmlns:a14="http://schemas.microsoft.com/office/drawing/2010/main" val="0"/>
              </a:ext>
            </a:extLst>
          </a:blip>
          <a:srcRect l="7805" r="46619" b="53701"/>
          <a:stretch/>
        </p:blipFill>
        <p:spPr>
          <a:xfrm>
            <a:off x="6451598" y="635033"/>
            <a:ext cx="2667001" cy="2031999"/>
          </a:xfrm>
          <a:prstGeom prst="rect">
            <a:avLst/>
          </a:prstGeom>
        </p:spPr>
      </p:pic>
      <p:pic>
        <p:nvPicPr>
          <p:cNvPr id="5" name="Picture 4" descr="SH6_SST27_SE58.png"/>
          <p:cNvPicPr>
            <a:picLocks noChangeAspect="1"/>
          </p:cNvPicPr>
          <p:nvPr/>
        </p:nvPicPr>
        <p:blipFill rotWithShape="1">
          <a:blip r:embed="rId6">
            <a:extLst>
              <a:ext uri="{28A0092B-C50C-407E-A947-70E740481C1C}">
                <a14:useLocalDpi xmlns:a14="http://schemas.microsoft.com/office/drawing/2010/main" val="0"/>
              </a:ext>
            </a:extLst>
          </a:blip>
          <a:srcRect t="5200" r="46466" b="53709"/>
          <a:stretch/>
        </p:blipFill>
        <p:spPr>
          <a:xfrm>
            <a:off x="626531" y="2667032"/>
            <a:ext cx="3132667" cy="1803400"/>
          </a:xfrm>
          <a:prstGeom prst="rect">
            <a:avLst/>
          </a:prstGeom>
        </p:spPr>
      </p:pic>
      <p:pic>
        <p:nvPicPr>
          <p:cNvPr id="6" name="Picture 5" descr="SH6_SST27_SE61.png"/>
          <p:cNvPicPr>
            <a:picLocks noChangeAspect="1"/>
          </p:cNvPicPr>
          <p:nvPr/>
        </p:nvPicPr>
        <p:blipFill rotWithShape="1">
          <a:blip r:embed="rId7">
            <a:extLst>
              <a:ext uri="{28A0092B-C50C-407E-A947-70E740481C1C}">
                <a14:useLocalDpi xmlns:a14="http://schemas.microsoft.com/office/drawing/2010/main" val="0"/>
              </a:ext>
            </a:extLst>
          </a:blip>
          <a:srcRect l="7519" t="5201" r="46616" b="53709"/>
          <a:stretch/>
        </p:blipFill>
        <p:spPr>
          <a:xfrm>
            <a:off x="3750731" y="2658566"/>
            <a:ext cx="2683934" cy="1803400"/>
          </a:xfrm>
          <a:prstGeom prst="rect">
            <a:avLst/>
          </a:prstGeom>
        </p:spPr>
      </p:pic>
      <p:pic>
        <p:nvPicPr>
          <p:cNvPr id="7" name="Picture 6" descr="SH6_SST27_SE83.png"/>
          <p:cNvPicPr>
            <a:picLocks noChangeAspect="1"/>
          </p:cNvPicPr>
          <p:nvPr/>
        </p:nvPicPr>
        <p:blipFill rotWithShape="1">
          <a:blip r:embed="rId8">
            <a:extLst>
              <a:ext uri="{28A0092B-C50C-407E-A947-70E740481C1C}">
                <a14:useLocalDpi xmlns:a14="http://schemas.microsoft.com/office/drawing/2010/main" val="0"/>
              </a:ext>
            </a:extLst>
          </a:blip>
          <a:srcRect l="7949" t="5201" r="46330" b="53709"/>
          <a:stretch/>
        </p:blipFill>
        <p:spPr>
          <a:xfrm>
            <a:off x="6443132" y="2658566"/>
            <a:ext cx="2675467" cy="1803400"/>
          </a:xfrm>
          <a:prstGeom prst="rect">
            <a:avLst/>
          </a:prstGeom>
        </p:spPr>
      </p:pic>
      <p:pic>
        <p:nvPicPr>
          <p:cNvPr id="8" name="Picture 7" descr="SH75_SST27_SE58.png"/>
          <p:cNvPicPr>
            <a:picLocks noChangeAspect="1"/>
          </p:cNvPicPr>
          <p:nvPr/>
        </p:nvPicPr>
        <p:blipFill rotWithShape="1">
          <a:blip r:embed="rId9">
            <a:extLst>
              <a:ext uri="{28A0092B-C50C-407E-A947-70E740481C1C}">
                <a14:useLocalDpi xmlns:a14="http://schemas.microsoft.com/office/drawing/2010/main" val="0"/>
              </a:ext>
            </a:extLst>
          </a:blip>
          <a:srcRect t="5008" r="46321" b="54095"/>
          <a:stretch/>
        </p:blipFill>
        <p:spPr>
          <a:xfrm>
            <a:off x="618065" y="4470432"/>
            <a:ext cx="3141133" cy="1794934"/>
          </a:xfrm>
          <a:prstGeom prst="rect">
            <a:avLst/>
          </a:prstGeom>
        </p:spPr>
      </p:pic>
      <p:pic>
        <p:nvPicPr>
          <p:cNvPr id="9" name="Picture 8" descr="SH75_SST27_SE61.png"/>
          <p:cNvPicPr>
            <a:picLocks noChangeAspect="1"/>
          </p:cNvPicPr>
          <p:nvPr/>
        </p:nvPicPr>
        <p:blipFill rotWithShape="1">
          <a:blip r:embed="rId10">
            <a:extLst>
              <a:ext uri="{28A0092B-C50C-407E-A947-70E740481C1C}">
                <a14:useLocalDpi xmlns:a14="http://schemas.microsoft.com/office/drawing/2010/main" val="0"/>
              </a:ext>
            </a:extLst>
          </a:blip>
          <a:srcRect l="7805" t="5201" r="46619" b="53902"/>
          <a:stretch/>
        </p:blipFill>
        <p:spPr>
          <a:xfrm>
            <a:off x="3767664" y="4461966"/>
            <a:ext cx="2667001" cy="1794934"/>
          </a:xfrm>
          <a:prstGeom prst="rect">
            <a:avLst/>
          </a:prstGeom>
        </p:spPr>
      </p:pic>
      <p:pic>
        <p:nvPicPr>
          <p:cNvPr id="10" name="Picture 9" descr="SH75_SST27_SE83.png"/>
          <p:cNvPicPr>
            <a:picLocks noChangeAspect="1"/>
          </p:cNvPicPr>
          <p:nvPr/>
        </p:nvPicPr>
        <p:blipFill rotWithShape="1">
          <a:blip r:embed="rId11">
            <a:extLst>
              <a:ext uri="{28A0092B-C50C-407E-A947-70E740481C1C}">
                <a14:useLocalDpi xmlns:a14="http://schemas.microsoft.com/office/drawing/2010/main" val="0"/>
              </a:ext>
            </a:extLst>
          </a:blip>
          <a:srcRect l="7809" t="5008" r="46470" b="54095"/>
          <a:stretch/>
        </p:blipFill>
        <p:spPr>
          <a:xfrm>
            <a:off x="6443132" y="4461966"/>
            <a:ext cx="2675467" cy="1794934"/>
          </a:xfrm>
          <a:prstGeom prst="rect">
            <a:avLst/>
          </a:prstGeom>
        </p:spPr>
      </p:pic>
      <p:pic>
        <p:nvPicPr>
          <p:cNvPr id="11" name="Picture 10" descr="SH5-SH7.5_SEdvts2_48.png"/>
          <p:cNvPicPr>
            <a:picLocks noChangeAspect="1"/>
          </p:cNvPicPr>
          <p:nvPr/>
        </p:nvPicPr>
        <p:blipFill rotWithShape="1">
          <a:blip r:embed="rId12">
            <a:extLst>
              <a:ext uri="{28A0092B-C50C-407E-A947-70E740481C1C}">
                <a14:useLocalDpi xmlns:a14="http://schemas.microsoft.com/office/drawing/2010/main" val="0"/>
              </a:ext>
            </a:extLst>
          </a:blip>
          <a:srcRect t="87750"/>
          <a:stretch/>
        </p:blipFill>
        <p:spPr>
          <a:xfrm>
            <a:off x="624218" y="6282001"/>
            <a:ext cx="5851770" cy="537639"/>
          </a:xfrm>
          <a:prstGeom prst="rect">
            <a:avLst/>
          </a:prstGeom>
        </p:spPr>
      </p:pic>
      <p:pic>
        <p:nvPicPr>
          <p:cNvPr id="12" name="Picture 11" descr="SH5-SH7.5_SEdvts2_48.png"/>
          <p:cNvPicPr>
            <a:picLocks noChangeAspect="1"/>
          </p:cNvPicPr>
          <p:nvPr/>
        </p:nvPicPr>
        <p:blipFill rotWithShape="1">
          <a:blip r:embed="rId12">
            <a:extLst>
              <a:ext uri="{28A0092B-C50C-407E-A947-70E740481C1C}">
                <a14:useLocalDpi xmlns:a14="http://schemas.microsoft.com/office/drawing/2010/main" val="0"/>
              </a:ext>
            </a:extLst>
          </a:blip>
          <a:srcRect l="6336" t="87750" r="51315"/>
          <a:stretch/>
        </p:blipFill>
        <p:spPr>
          <a:xfrm>
            <a:off x="6371545" y="6282001"/>
            <a:ext cx="2478216" cy="537639"/>
          </a:xfrm>
          <a:prstGeom prst="rect">
            <a:avLst/>
          </a:prstGeom>
        </p:spPr>
      </p:pic>
      <p:sp>
        <p:nvSpPr>
          <p:cNvPr id="13" name="TextBox 12"/>
          <p:cNvSpPr txBox="1"/>
          <p:nvPr/>
        </p:nvSpPr>
        <p:spPr>
          <a:xfrm>
            <a:off x="93133" y="1557899"/>
            <a:ext cx="551541" cy="369332"/>
          </a:xfrm>
          <a:prstGeom prst="rect">
            <a:avLst/>
          </a:prstGeom>
          <a:noFill/>
        </p:spPr>
        <p:txBody>
          <a:bodyPr wrap="none" rtlCol="0">
            <a:spAutoFit/>
          </a:bodyPr>
          <a:lstStyle/>
          <a:p>
            <a:r>
              <a:rPr lang="en-US" dirty="0" smtClean="0"/>
              <a:t>SH5</a:t>
            </a:r>
            <a:endParaRPr lang="en-US" dirty="0"/>
          </a:p>
        </p:txBody>
      </p:sp>
      <p:sp>
        <p:nvSpPr>
          <p:cNvPr id="14" name="TextBox 13"/>
          <p:cNvSpPr txBox="1"/>
          <p:nvPr/>
        </p:nvSpPr>
        <p:spPr>
          <a:xfrm>
            <a:off x="93133" y="3403633"/>
            <a:ext cx="551541" cy="369332"/>
          </a:xfrm>
          <a:prstGeom prst="rect">
            <a:avLst/>
          </a:prstGeom>
          <a:noFill/>
        </p:spPr>
        <p:txBody>
          <a:bodyPr wrap="none" rtlCol="0">
            <a:spAutoFit/>
          </a:bodyPr>
          <a:lstStyle/>
          <a:p>
            <a:r>
              <a:rPr lang="en-US" dirty="0" smtClean="0"/>
              <a:t>SH6</a:t>
            </a:r>
            <a:endParaRPr lang="en-US" dirty="0"/>
          </a:p>
        </p:txBody>
      </p:sp>
      <p:sp>
        <p:nvSpPr>
          <p:cNvPr id="15" name="TextBox 14"/>
          <p:cNvSpPr txBox="1"/>
          <p:nvPr/>
        </p:nvSpPr>
        <p:spPr>
          <a:xfrm>
            <a:off x="82504" y="5173167"/>
            <a:ext cx="726807" cy="369332"/>
          </a:xfrm>
          <a:prstGeom prst="rect">
            <a:avLst/>
          </a:prstGeom>
          <a:noFill/>
        </p:spPr>
        <p:txBody>
          <a:bodyPr wrap="none" rtlCol="0">
            <a:spAutoFit/>
          </a:bodyPr>
          <a:lstStyle/>
          <a:p>
            <a:r>
              <a:rPr lang="en-US" dirty="0" smtClean="0"/>
              <a:t>SH7.5</a:t>
            </a:r>
            <a:endParaRPr lang="en-US" dirty="0"/>
          </a:p>
        </p:txBody>
      </p:sp>
      <p:sp>
        <p:nvSpPr>
          <p:cNvPr id="16" name="TextBox 15"/>
          <p:cNvSpPr txBox="1"/>
          <p:nvPr/>
        </p:nvSpPr>
        <p:spPr>
          <a:xfrm>
            <a:off x="2009709" y="125611"/>
            <a:ext cx="5030231" cy="369332"/>
          </a:xfrm>
          <a:prstGeom prst="rect">
            <a:avLst/>
          </a:prstGeom>
          <a:noFill/>
        </p:spPr>
        <p:txBody>
          <a:bodyPr wrap="none" rtlCol="0">
            <a:spAutoFit/>
          </a:bodyPr>
          <a:lstStyle/>
          <a:p>
            <a:r>
              <a:rPr lang="en-US" dirty="0" smtClean="0"/>
              <a:t>Azimuthally averaged Radial wind and Vertical wind</a:t>
            </a:r>
            <a:endParaRPr lang="en-US" dirty="0"/>
          </a:p>
        </p:txBody>
      </p:sp>
    </p:spTree>
    <p:extLst>
      <p:ext uri="{BB962C8B-B14F-4D97-AF65-F5344CB8AC3E}">
        <p14:creationId xmlns:p14="http://schemas.microsoft.com/office/powerpoint/2010/main" val="32866804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5heating_SH75background_SE_28.png"/>
          <p:cNvPicPr>
            <a:picLocks noChangeAspect="1"/>
          </p:cNvPicPr>
          <p:nvPr/>
        </p:nvPicPr>
        <p:blipFill rotWithShape="1">
          <a:blip r:embed="rId3">
            <a:extLst>
              <a:ext uri="{28A0092B-C50C-407E-A947-70E740481C1C}">
                <a14:useLocalDpi xmlns:a14="http://schemas.microsoft.com/office/drawing/2010/main" val="0"/>
              </a:ext>
            </a:extLst>
          </a:blip>
          <a:srcRect l="53468"/>
          <a:stretch/>
        </p:blipFill>
        <p:spPr>
          <a:xfrm>
            <a:off x="655070" y="613935"/>
            <a:ext cx="3403639" cy="5486034"/>
          </a:xfrm>
          <a:prstGeom prst="rect">
            <a:avLst/>
          </a:prstGeom>
        </p:spPr>
      </p:pic>
      <p:sp>
        <p:nvSpPr>
          <p:cNvPr id="4" name="TextBox 3"/>
          <p:cNvSpPr txBox="1"/>
          <p:nvPr/>
        </p:nvSpPr>
        <p:spPr>
          <a:xfrm>
            <a:off x="7551713" y="91263"/>
            <a:ext cx="1095823" cy="369332"/>
          </a:xfrm>
          <a:prstGeom prst="rect">
            <a:avLst/>
          </a:prstGeom>
          <a:noFill/>
        </p:spPr>
        <p:txBody>
          <a:bodyPr wrap="none" rtlCol="0">
            <a:spAutoFit/>
          </a:bodyPr>
          <a:lstStyle/>
          <a:p>
            <a:r>
              <a:rPr lang="en-US" dirty="0" smtClean="0"/>
              <a:t>SE output</a:t>
            </a:r>
            <a:endParaRPr lang="en-US" dirty="0"/>
          </a:p>
        </p:txBody>
      </p:sp>
      <p:sp>
        <p:nvSpPr>
          <p:cNvPr id="7" name="TextBox 6"/>
          <p:cNvSpPr txBox="1"/>
          <p:nvPr/>
        </p:nvSpPr>
        <p:spPr>
          <a:xfrm>
            <a:off x="7430034" y="1057124"/>
            <a:ext cx="1406793" cy="646331"/>
          </a:xfrm>
          <a:prstGeom prst="rect">
            <a:avLst/>
          </a:prstGeom>
          <a:noFill/>
        </p:spPr>
        <p:txBody>
          <a:bodyPr wrap="none" rtlCol="0">
            <a:spAutoFit/>
          </a:bodyPr>
          <a:lstStyle/>
          <a:p>
            <a:r>
              <a:rPr lang="en-US" dirty="0" smtClean="0"/>
              <a:t>Q-SH5-SST27</a:t>
            </a:r>
          </a:p>
          <a:p>
            <a:r>
              <a:rPr lang="en-US" dirty="0" smtClean="0"/>
              <a:t>B-SH5-SST27</a:t>
            </a:r>
            <a:endParaRPr lang="en-US" dirty="0"/>
          </a:p>
        </p:txBody>
      </p:sp>
      <p:sp>
        <p:nvSpPr>
          <p:cNvPr id="8" name="TextBox 7"/>
          <p:cNvSpPr txBox="1"/>
          <p:nvPr/>
        </p:nvSpPr>
        <p:spPr>
          <a:xfrm>
            <a:off x="7430034" y="3408630"/>
            <a:ext cx="1552303" cy="646331"/>
          </a:xfrm>
          <a:prstGeom prst="rect">
            <a:avLst/>
          </a:prstGeom>
          <a:noFill/>
        </p:spPr>
        <p:txBody>
          <a:bodyPr wrap="none" rtlCol="0">
            <a:spAutoFit/>
          </a:bodyPr>
          <a:lstStyle/>
          <a:p>
            <a:r>
              <a:rPr lang="en-US" dirty="0" smtClean="0"/>
              <a:t>Q-SH5-SST27</a:t>
            </a:r>
          </a:p>
          <a:p>
            <a:r>
              <a:rPr lang="en-US" dirty="0" smtClean="0"/>
              <a:t>B-SH7.5-SST27</a:t>
            </a:r>
            <a:endParaRPr lang="en-US" dirty="0"/>
          </a:p>
        </p:txBody>
      </p:sp>
      <p:pic>
        <p:nvPicPr>
          <p:cNvPr id="9" name="Picture 8" descr="SH5heating_SH75background_SE_59.png"/>
          <p:cNvPicPr>
            <a:picLocks noChangeAspect="1"/>
          </p:cNvPicPr>
          <p:nvPr/>
        </p:nvPicPr>
        <p:blipFill rotWithShape="1">
          <a:blip r:embed="rId4">
            <a:extLst>
              <a:ext uri="{28A0092B-C50C-407E-A947-70E740481C1C}">
                <a14:useLocalDpi xmlns:a14="http://schemas.microsoft.com/office/drawing/2010/main" val="0"/>
              </a:ext>
            </a:extLst>
          </a:blip>
          <a:srcRect r="92380"/>
          <a:stretch/>
        </p:blipFill>
        <p:spPr>
          <a:xfrm>
            <a:off x="69780" y="613935"/>
            <a:ext cx="557376" cy="5486034"/>
          </a:xfrm>
          <a:prstGeom prst="rect">
            <a:avLst/>
          </a:prstGeom>
        </p:spPr>
      </p:pic>
      <p:pic>
        <p:nvPicPr>
          <p:cNvPr id="10" name="Picture 9" descr="SH5heating_SH75background_SE_59.png"/>
          <p:cNvPicPr>
            <a:picLocks noChangeAspect="1"/>
          </p:cNvPicPr>
          <p:nvPr/>
        </p:nvPicPr>
        <p:blipFill rotWithShape="1">
          <a:blip r:embed="rId4">
            <a:extLst>
              <a:ext uri="{28A0092B-C50C-407E-A947-70E740481C1C}">
                <a14:useLocalDpi xmlns:a14="http://schemas.microsoft.com/office/drawing/2010/main" val="0"/>
              </a:ext>
            </a:extLst>
          </a:blip>
          <a:srcRect l="53445"/>
          <a:stretch/>
        </p:blipFill>
        <p:spPr>
          <a:xfrm>
            <a:off x="4058709" y="613935"/>
            <a:ext cx="3405318" cy="5486034"/>
          </a:xfrm>
          <a:prstGeom prst="rect">
            <a:avLst/>
          </a:prstGeom>
        </p:spPr>
      </p:pic>
      <p:sp>
        <p:nvSpPr>
          <p:cNvPr id="11" name="TextBox 10"/>
          <p:cNvSpPr txBox="1"/>
          <p:nvPr/>
        </p:nvSpPr>
        <p:spPr>
          <a:xfrm>
            <a:off x="3189947" y="184666"/>
            <a:ext cx="1219467" cy="369332"/>
          </a:xfrm>
          <a:prstGeom prst="rect">
            <a:avLst/>
          </a:prstGeom>
          <a:noFill/>
        </p:spPr>
        <p:txBody>
          <a:bodyPr wrap="none" rtlCol="0">
            <a:spAutoFit/>
          </a:bodyPr>
          <a:lstStyle/>
          <a:p>
            <a:r>
              <a:rPr lang="en-US" dirty="0" smtClean="0"/>
              <a:t>Radial flow</a:t>
            </a:r>
            <a:endParaRPr lang="en-US" dirty="0"/>
          </a:p>
        </p:txBody>
      </p:sp>
    </p:spTree>
    <p:extLst>
      <p:ext uri="{BB962C8B-B14F-4D97-AF65-F5344CB8AC3E}">
        <p14:creationId xmlns:p14="http://schemas.microsoft.com/office/powerpoint/2010/main" val="31052801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877" y="420291"/>
            <a:ext cx="4788490" cy="369332"/>
          </a:xfrm>
          <a:prstGeom prst="rect">
            <a:avLst/>
          </a:prstGeom>
          <a:noFill/>
        </p:spPr>
        <p:txBody>
          <a:bodyPr wrap="none" rtlCol="0">
            <a:spAutoFit/>
          </a:bodyPr>
          <a:lstStyle/>
          <a:p>
            <a:pPr marL="342900" indent="-342900">
              <a:buAutoNum type="alphaLcPeriod"/>
            </a:pPr>
            <a:r>
              <a:rPr lang="en-US" dirty="0" smtClean="0">
                <a:solidFill>
                  <a:schemeClr val="accent2">
                    <a:lumMod val="75000"/>
                  </a:schemeClr>
                </a:solidFill>
              </a:rPr>
              <a:t>Overview of intensity, tilt and shear evolution</a:t>
            </a:r>
            <a:endParaRPr lang="en-US" dirty="0">
              <a:solidFill>
                <a:schemeClr val="accent2">
                  <a:lumMod val="75000"/>
                </a:schemeClr>
              </a:solidFill>
            </a:endParaRPr>
          </a:p>
        </p:txBody>
      </p:sp>
      <p:sp>
        <p:nvSpPr>
          <p:cNvPr id="5" name="TextBox 4"/>
          <p:cNvSpPr txBox="1"/>
          <p:nvPr/>
        </p:nvSpPr>
        <p:spPr>
          <a:xfrm>
            <a:off x="456138" y="681198"/>
            <a:ext cx="8156819" cy="1200329"/>
          </a:xfrm>
          <a:prstGeom prst="rect">
            <a:avLst/>
          </a:prstGeom>
          <a:noFill/>
        </p:spPr>
        <p:txBody>
          <a:bodyPr wrap="square" rtlCol="0">
            <a:spAutoFit/>
          </a:bodyPr>
          <a:lstStyle/>
          <a:p>
            <a:r>
              <a:rPr lang="en-US" dirty="0" smtClean="0"/>
              <a:t>1. The larger the shear, </a:t>
            </a:r>
            <a:r>
              <a:rPr lang="en-US" altLang="zh-CN" dirty="0" smtClean="0"/>
              <a:t>the</a:t>
            </a:r>
            <a:r>
              <a:rPr lang="zh-CN" altLang="en-US" dirty="0" smtClean="0"/>
              <a:t> </a:t>
            </a:r>
            <a:r>
              <a:rPr lang="en-US" altLang="zh-CN" dirty="0" smtClean="0"/>
              <a:t>larger</a:t>
            </a:r>
            <a:r>
              <a:rPr lang="zh-CN" altLang="en-US" dirty="0" smtClean="0"/>
              <a:t> </a:t>
            </a:r>
            <a:r>
              <a:rPr lang="en-US" altLang="zh-CN" dirty="0" smtClean="0"/>
              <a:t>the</a:t>
            </a:r>
            <a:r>
              <a:rPr lang="zh-CN" altLang="en-US" dirty="0" smtClean="0"/>
              <a:t> </a:t>
            </a:r>
            <a:r>
              <a:rPr lang="en-US" altLang="zh-CN" dirty="0" smtClean="0"/>
              <a:t>tilt,</a:t>
            </a:r>
            <a:r>
              <a:rPr lang="zh-CN" altLang="en-US" dirty="0" smtClean="0"/>
              <a:t> </a:t>
            </a:r>
            <a:r>
              <a:rPr lang="en-US" dirty="0" smtClean="0"/>
              <a:t>the longer </a:t>
            </a:r>
            <a:r>
              <a:rPr lang="en-US" altLang="zh-CN" dirty="0" smtClean="0"/>
              <a:t>the</a:t>
            </a:r>
            <a:r>
              <a:rPr lang="en-US" dirty="0" smtClean="0"/>
              <a:t> precession time.</a:t>
            </a:r>
          </a:p>
          <a:p>
            <a:r>
              <a:rPr lang="en-US" dirty="0" smtClean="0"/>
              <a:t>2. When the shear is larger than a critical value, the TC vortex cannot develop. </a:t>
            </a:r>
          </a:p>
          <a:p>
            <a:r>
              <a:rPr lang="en-US" dirty="0" smtClean="0"/>
              <a:t>3. The small difference in the shear magnitude when it is approaching the critical value can lead to big difference in RI onset time.</a:t>
            </a:r>
            <a:endParaRPr lang="en-US" dirty="0"/>
          </a:p>
        </p:txBody>
      </p:sp>
      <p:sp>
        <p:nvSpPr>
          <p:cNvPr id="2" name="TextBox 1"/>
          <p:cNvSpPr txBox="1"/>
          <p:nvPr/>
        </p:nvSpPr>
        <p:spPr>
          <a:xfrm>
            <a:off x="76760" y="0"/>
            <a:ext cx="2014394" cy="523220"/>
          </a:xfrm>
          <a:prstGeom prst="rect">
            <a:avLst/>
          </a:prstGeom>
          <a:noFill/>
        </p:spPr>
        <p:txBody>
          <a:bodyPr wrap="none" rtlCol="0">
            <a:spAutoFit/>
          </a:bodyPr>
          <a:lstStyle/>
          <a:p>
            <a:r>
              <a:rPr lang="en-US" sz="2800" dirty="0" smtClean="0"/>
              <a:t>Conclusions:</a:t>
            </a:r>
            <a:endParaRPr lang="en-US" sz="2800" dirty="0"/>
          </a:p>
        </p:txBody>
      </p:sp>
      <p:sp>
        <p:nvSpPr>
          <p:cNvPr id="6" name="TextBox 5"/>
          <p:cNvSpPr txBox="1"/>
          <p:nvPr/>
        </p:nvSpPr>
        <p:spPr>
          <a:xfrm>
            <a:off x="456138" y="2159734"/>
            <a:ext cx="8156819" cy="923330"/>
          </a:xfrm>
          <a:prstGeom prst="rect">
            <a:avLst/>
          </a:prstGeom>
          <a:noFill/>
        </p:spPr>
        <p:txBody>
          <a:bodyPr wrap="square" rtlCol="0">
            <a:spAutoFit/>
          </a:bodyPr>
          <a:lstStyle/>
          <a:p>
            <a:r>
              <a:rPr lang="en-US" dirty="0" smtClean="0"/>
              <a:t>1. The </a:t>
            </a:r>
            <a:r>
              <a:rPr lang="en-US" altLang="zh-CN" dirty="0" smtClean="0"/>
              <a:t>vortex</a:t>
            </a:r>
            <a:r>
              <a:rPr lang="zh-CN" altLang="en-US" dirty="0" smtClean="0"/>
              <a:t> </a:t>
            </a:r>
            <a:r>
              <a:rPr lang="en-US" altLang="zh-CN" dirty="0" smtClean="0"/>
              <a:t>intensity is closely related to the </a:t>
            </a:r>
            <a:r>
              <a:rPr lang="en-US" altLang="zh-CN" dirty="0" err="1" smtClean="0"/>
              <a:t>diabatic</a:t>
            </a:r>
            <a:r>
              <a:rPr lang="en-US" altLang="zh-CN" dirty="0" smtClean="0"/>
              <a:t> heating</a:t>
            </a:r>
            <a:r>
              <a:rPr lang="en-US" dirty="0" smtClean="0"/>
              <a:t>.</a:t>
            </a:r>
          </a:p>
          <a:p>
            <a:r>
              <a:rPr lang="en-US" dirty="0" smtClean="0"/>
              <a:t>2. SH5 has stronger convection while compared to SH6 and SH7.5 and the location of the convection is closer to the center.</a:t>
            </a:r>
            <a:endParaRPr lang="en-US" dirty="0"/>
          </a:p>
        </p:txBody>
      </p:sp>
      <p:sp>
        <p:nvSpPr>
          <p:cNvPr id="7" name="TextBox 6"/>
          <p:cNvSpPr txBox="1"/>
          <p:nvPr/>
        </p:nvSpPr>
        <p:spPr>
          <a:xfrm>
            <a:off x="178877" y="1818837"/>
            <a:ext cx="3864459" cy="369332"/>
          </a:xfrm>
          <a:prstGeom prst="rect">
            <a:avLst/>
          </a:prstGeom>
          <a:noFill/>
        </p:spPr>
        <p:txBody>
          <a:bodyPr wrap="none" rtlCol="0">
            <a:spAutoFit/>
          </a:bodyPr>
          <a:lstStyle/>
          <a:p>
            <a:r>
              <a:rPr lang="en-US" dirty="0" smtClean="0">
                <a:solidFill>
                  <a:srgbClr val="953735"/>
                </a:solidFill>
              </a:rPr>
              <a:t>b. Vortex intensity and </a:t>
            </a:r>
            <a:r>
              <a:rPr lang="en-US" dirty="0" err="1" smtClean="0">
                <a:solidFill>
                  <a:srgbClr val="953735"/>
                </a:solidFill>
              </a:rPr>
              <a:t>diabatic</a:t>
            </a:r>
            <a:r>
              <a:rPr lang="en-US" dirty="0" smtClean="0">
                <a:solidFill>
                  <a:srgbClr val="953735"/>
                </a:solidFill>
              </a:rPr>
              <a:t> heating</a:t>
            </a:r>
          </a:p>
        </p:txBody>
      </p:sp>
      <p:sp>
        <p:nvSpPr>
          <p:cNvPr id="8" name="TextBox 7"/>
          <p:cNvSpPr txBox="1"/>
          <p:nvPr/>
        </p:nvSpPr>
        <p:spPr>
          <a:xfrm>
            <a:off x="158924" y="3074993"/>
            <a:ext cx="6998844" cy="923330"/>
          </a:xfrm>
          <a:prstGeom prst="rect">
            <a:avLst/>
          </a:prstGeom>
          <a:noFill/>
        </p:spPr>
        <p:txBody>
          <a:bodyPr wrap="none" rtlCol="0">
            <a:spAutoFit/>
          </a:bodyPr>
          <a:lstStyle/>
          <a:p>
            <a:r>
              <a:rPr lang="en-US" dirty="0" smtClean="0">
                <a:solidFill>
                  <a:srgbClr val="953735"/>
                </a:solidFill>
              </a:rPr>
              <a:t>c.    The factors influence the convection</a:t>
            </a:r>
          </a:p>
          <a:p>
            <a:r>
              <a:rPr lang="en-US" dirty="0" smtClean="0">
                <a:solidFill>
                  <a:srgbClr val="953735"/>
                </a:solidFill>
              </a:rPr>
              <a:t>    c.1 The influence of dry air ventilation inflow path on the TC formation</a:t>
            </a:r>
          </a:p>
          <a:p>
            <a:r>
              <a:rPr lang="en-US" dirty="0" smtClean="0"/>
              <a:t>    </a:t>
            </a:r>
            <a:endParaRPr lang="en-US" dirty="0"/>
          </a:p>
        </p:txBody>
      </p:sp>
      <p:sp>
        <p:nvSpPr>
          <p:cNvPr id="9" name="TextBox 8"/>
          <p:cNvSpPr txBox="1"/>
          <p:nvPr/>
        </p:nvSpPr>
        <p:spPr>
          <a:xfrm>
            <a:off x="430420" y="3646937"/>
            <a:ext cx="8402595" cy="3139321"/>
          </a:xfrm>
          <a:prstGeom prst="rect">
            <a:avLst/>
          </a:prstGeom>
          <a:noFill/>
        </p:spPr>
        <p:txBody>
          <a:bodyPr wrap="square" rtlCol="0">
            <a:spAutoFit/>
          </a:bodyPr>
          <a:lstStyle/>
          <a:p>
            <a:r>
              <a:rPr lang="en-US" dirty="0" smtClean="0"/>
              <a:t>1. The dry air effect through boundary layer inflow is not clear. The inflow is not strong enough to take in the low </a:t>
            </a:r>
            <a:r>
              <a:rPr lang="en-US" dirty="0" err="1"/>
              <a:t>θe</a:t>
            </a:r>
            <a:r>
              <a:rPr lang="en-US" dirty="0"/>
              <a:t> air</a:t>
            </a:r>
            <a:r>
              <a:rPr lang="en-US" dirty="0" smtClean="0"/>
              <a:t>. The updraft is mainly on the upstream of the low </a:t>
            </a:r>
            <a:r>
              <a:rPr lang="en-US" dirty="0" err="1"/>
              <a:t>θe</a:t>
            </a:r>
            <a:r>
              <a:rPr lang="en-US" dirty="0"/>
              <a:t> air</a:t>
            </a:r>
            <a:r>
              <a:rPr lang="en-US" dirty="0" smtClean="0"/>
              <a:t>. </a:t>
            </a:r>
          </a:p>
          <a:p>
            <a:r>
              <a:rPr lang="en-US" dirty="0" smtClean="0"/>
              <a:t>2. The midlevel high RH area coincides with </a:t>
            </a:r>
            <a:r>
              <a:rPr lang="en-US" dirty="0" err="1" smtClean="0"/>
              <a:t>maxdbz</a:t>
            </a:r>
            <a:r>
              <a:rPr lang="en-US" dirty="0" smtClean="0"/>
              <a:t> area which means the midlevel moistening here is caused by convection itself. SH5 midlevel is more moistened however, it has lower BL </a:t>
            </a:r>
            <a:r>
              <a:rPr lang="en-US" dirty="0" err="1" smtClean="0"/>
              <a:t>θe</a:t>
            </a:r>
            <a:r>
              <a:rPr lang="en-US" dirty="0" smtClean="0"/>
              <a:t>. </a:t>
            </a:r>
            <a:r>
              <a:rPr lang="en-US" dirty="0" smtClean="0"/>
              <a:t>It seems the BL </a:t>
            </a:r>
            <a:r>
              <a:rPr lang="en-US" dirty="0" err="1"/>
              <a:t>θe</a:t>
            </a:r>
            <a:r>
              <a:rPr lang="en-US" dirty="0"/>
              <a:t> is </a:t>
            </a:r>
            <a:r>
              <a:rPr lang="en-US" dirty="0" smtClean="0"/>
              <a:t>more related to convection strength. The stronger convection, the stronger downdraft, the more dry air flushed into BL. </a:t>
            </a:r>
          </a:p>
          <a:p>
            <a:r>
              <a:rPr lang="en-US" dirty="0"/>
              <a:t>3. The pathway of ‘larger shear -&gt; larger tilt -&gt; more dry air taken into the boundary layer -&gt; more low </a:t>
            </a:r>
            <a:r>
              <a:rPr lang="en-US" dirty="0" err="1"/>
              <a:t>θe</a:t>
            </a:r>
            <a:r>
              <a:rPr lang="en-US" dirty="0"/>
              <a:t> air </a:t>
            </a:r>
            <a:r>
              <a:rPr lang="en-US" dirty="0"/>
              <a:t>taken into the updraft by inflow -&gt; weaker TC’ is not working here.</a:t>
            </a:r>
          </a:p>
          <a:p>
            <a:endParaRPr lang="en-US" dirty="0"/>
          </a:p>
        </p:txBody>
      </p:sp>
    </p:spTree>
    <p:extLst>
      <p:ext uri="{BB962C8B-B14F-4D97-AF65-F5344CB8AC3E}">
        <p14:creationId xmlns:p14="http://schemas.microsoft.com/office/powerpoint/2010/main" val="25241043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326" y="523946"/>
            <a:ext cx="8909748" cy="923330"/>
          </a:xfrm>
          <a:prstGeom prst="rect">
            <a:avLst/>
          </a:prstGeom>
          <a:noFill/>
        </p:spPr>
        <p:txBody>
          <a:bodyPr wrap="none" rtlCol="0">
            <a:spAutoFit/>
          </a:bodyPr>
          <a:lstStyle/>
          <a:p>
            <a:r>
              <a:rPr lang="en-US" dirty="0" smtClean="0">
                <a:solidFill>
                  <a:srgbClr val="953735"/>
                </a:solidFill>
              </a:rPr>
              <a:t>c. The factors influence the convection</a:t>
            </a:r>
          </a:p>
          <a:p>
            <a:r>
              <a:rPr lang="en-US" dirty="0" smtClean="0">
                <a:solidFill>
                  <a:srgbClr val="953735"/>
                </a:solidFill>
              </a:rPr>
              <a:t>      c.2 Effect </a:t>
            </a:r>
            <a:r>
              <a:rPr lang="en-US" dirty="0">
                <a:solidFill>
                  <a:srgbClr val="953735"/>
                </a:solidFill>
              </a:rPr>
              <a:t>of vertical shear </a:t>
            </a:r>
            <a:r>
              <a:rPr lang="en-US" dirty="0" smtClean="0">
                <a:solidFill>
                  <a:srgbClr val="953735"/>
                </a:solidFill>
              </a:rPr>
              <a:t>on spatial </a:t>
            </a:r>
            <a:r>
              <a:rPr lang="en-US" dirty="0">
                <a:solidFill>
                  <a:srgbClr val="953735"/>
                </a:solidFill>
              </a:rPr>
              <a:t>distribution/organization/intensity of convection and</a:t>
            </a:r>
          </a:p>
          <a:p>
            <a:r>
              <a:rPr lang="en-US" dirty="0">
                <a:solidFill>
                  <a:srgbClr val="953735"/>
                </a:solidFill>
              </a:rPr>
              <a:t>related impact of system-scale convergence of absolute angular </a:t>
            </a:r>
            <a:r>
              <a:rPr lang="en-US" dirty="0" smtClean="0">
                <a:solidFill>
                  <a:srgbClr val="953735"/>
                </a:solidFill>
              </a:rPr>
              <a:t>momentum</a:t>
            </a:r>
            <a:endParaRPr lang="en-US" dirty="0">
              <a:solidFill>
                <a:srgbClr val="953735"/>
              </a:solidFill>
            </a:endParaRPr>
          </a:p>
        </p:txBody>
      </p:sp>
      <p:sp>
        <p:nvSpPr>
          <p:cNvPr id="4" name="TextBox 3"/>
          <p:cNvSpPr txBox="1"/>
          <p:nvPr/>
        </p:nvSpPr>
        <p:spPr>
          <a:xfrm>
            <a:off x="295737" y="1362217"/>
            <a:ext cx="8273090" cy="1477328"/>
          </a:xfrm>
          <a:prstGeom prst="rect">
            <a:avLst/>
          </a:prstGeom>
          <a:noFill/>
        </p:spPr>
        <p:txBody>
          <a:bodyPr wrap="square" rtlCol="0">
            <a:spAutoFit/>
          </a:bodyPr>
          <a:lstStyle/>
          <a:p>
            <a:pPr marL="342900" indent="-342900">
              <a:buAutoNum type="arabicPeriod"/>
            </a:pPr>
            <a:r>
              <a:rPr lang="en-US" dirty="0" smtClean="0"/>
              <a:t>The evolution of azimuthally-averaged radial wind and vertical wind show that the SH5 has stronger and closer convection. The supply of inner core convection is very important to resist the large tilt. Weaker convection is more easier to be </a:t>
            </a:r>
            <a:r>
              <a:rPr lang="en-US" dirty="0" err="1" smtClean="0"/>
              <a:t>advected</a:t>
            </a:r>
            <a:r>
              <a:rPr lang="en-US" dirty="0" smtClean="0"/>
              <a:t> away from center. This may also because of the stronger vertical wind shear. (SH5 vs. SH6: 44h, 49h, 53h)</a:t>
            </a:r>
            <a:endParaRPr lang="en-US" dirty="0"/>
          </a:p>
        </p:txBody>
      </p:sp>
      <p:sp>
        <p:nvSpPr>
          <p:cNvPr id="5" name="TextBox 4"/>
          <p:cNvSpPr txBox="1"/>
          <p:nvPr/>
        </p:nvSpPr>
        <p:spPr>
          <a:xfrm>
            <a:off x="76760" y="0"/>
            <a:ext cx="2014394" cy="523220"/>
          </a:xfrm>
          <a:prstGeom prst="rect">
            <a:avLst/>
          </a:prstGeom>
          <a:noFill/>
        </p:spPr>
        <p:txBody>
          <a:bodyPr wrap="none" rtlCol="0">
            <a:spAutoFit/>
          </a:bodyPr>
          <a:lstStyle/>
          <a:p>
            <a:r>
              <a:rPr lang="en-US" sz="2800" dirty="0" smtClean="0"/>
              <a:t>Conclusions:</a:t>
            </a:r>
            <a:endParaRPr lang="en-US" sz="2800" dirty="0"/>
          </a:p>
        </p:txBody>
      </p:sp>
      <p:sp>
        <p:nvSpPr>
          <p:cNvPr id="6" name="TextBox 5"/>
          <p:cNvSpPr txBox="1"/>
          <p:nvPr/>
        </p:nvSpPr>
        <p:spPr>
          <a:xfrm>
            <a:off x="107326" y="2860088"/>
            <a:ext cx="3595856" cy="369332"/>
          </a:xfrm>
          <a:prstGeom prst="rect">
            <a:avLst/>
          </a:prstGeom>
          <a:noFill/>
        </p:spPr>
        <p:txBody>
          <a:bodyPr wrap="none" rtlCol="0">
            <a:spAutoFit/>
          </a:bodyPr>
          <a:lstStyle/>
          <a:p>
            <a:pPr marL="342900" indent="-342900">
              <a:buAutoNum type="alphaLcPeriod" startAt="4"/>
            </a:pPr>
            <a:r>
              <a:rPr lang="en-US" dirty="0" smtClean="0">
                <a:solidFill>
                  <a:srgbClr val="953735"/>
                </a:solidFill>
              </a:rPr>
              <a:t>Background and heating impacts </a:t>
            </a:r>
            <a:endParaRPr lang="en-US" dirty="0">
              <a:solidFill>
                <a:srgbClr val="953735"/>
              </a:solidFill>
            </a:endParaRPr>
          </a:p>
        </p:txBody>
      </p:sp>
      <p:sp>
        <p:nvSpPr>
          <p:cNvPr id="7" name="TextBox 6"/>
          <p:cNvSpPr txBox="1"/>
          <p:nvPr/>
        </p:nvSpPr>
        <p:spPr>
          <a:xfrm>
            <a:off x="400409" y="3229420"/>
            <a:ext cx="8093675" cy="3139321"/>
          </a:xfrm>
          <a:prstGeom prst="rect">
            <a:avLst/>
          </a:prstGeom>
          <a:noFill/>
        </p:spPr>
        <p:txBody>
          <a:bodyPr wrap="square" rtlCol="0">
            <a:spAutoFit/>
          </a:bodyPr>
          <a:lstStyle/>
          <a:p>
            <a:pPr marL="342900" indent="-342900">
              <a:buAutoNum type="arabicPeriod"/>
            </a:pPr>
            <a:r>
              <a:rPr lang="en-US" dirty="0" smtClean="0"/>
              <a:t>Heat </a:t>
            </a:r>
            <a:r>
              <a:rPr lang="en-US" dirty="0" smtClean="0"/>
              <a:t>forcing is the dominant one. Background flow only can change the secondary circulation a little.</a:t>
            </a:r>
          </a:p>
          <a:p>
            <a:pPr marL="342900" indent="-342900">
              <a:buAutoNum type="arabicPeriod"/>
            </a:pPr>
            <a:r>
              <a:rPr lang="en-US" dirty="0" smtClean="0"/>
              <a:t>B</a:t>
            </a:r>
            <a:r>
              <a:rPr lang="en-US" dirty="0" smtClean="0"/>
              <a:t>-SH7.5 (large tilt and weak circulation) is not efficient to convert </a:t>
            </a:r>
            <a:r>
              <a:rPr lang="en-US" dirty="0" err="1" smtClean="0"/>
              <a:t>diabatic</a:t>
            </a:r>
            <a:r>
              <a:rPr lang="en-US" dirty="0" smtClean="0"/>
              <a:t> heating to TC kinetic energy (vortex strength), however, for SH7.5 case, it is mainly the weak and far away convection that makes the vortex harder to intensify. </a:t>
            </a:r>
            <a:endParaRPr lang="en-US" dirty="0" smtClean="0"/>
          </a:p>
          <a:p>
            <a:pPr marL="342900" indent="-342900">
              <a:buAutoNum type="arabicPeriod"/>
            </a:pPr>
            <a:r>
              <a:rPr lang="en-US" dirty="0" smtClean="0"/>
              <a:t>Larger </a:t>
            </a:r>
            <a:r>
              <a:rPr lang="en-US" dirty="0"/>
              <a:t>tilt and weaker vortex, the efficiency of </a:t>
            </a:r>
            <a:r>
              <a:rPr lang="en-US" dirty="0" err="1"/>
              <a:t>diabatic</a:t>
            </a:r>
            <a:r>
              <a:rPr lang="en-US" dirty="0"/>
              <a:t> heating is lower, so with the change of convection the reaction of secondary circulation/ vortex strength will be weaker (the change will be slower). </a:t>
            </a:r>
          </a:p>
          <a:p>
            <a:endParaRPr lang="en-US" dirty="0"/>
          </a:p>
          <a:p>
            <a:endParaRPr lang="en-US" dirty="0"/>
          </a:p>
        </p:txBody>
      </p:sp>
    </p:spTree>
    <p:extLst>
      <p:ext uri="{BB962C8B-B14F-4D97-AF65-F5344CB8AC3E}">
        <p14:creationId xmlns:p14="http://schemas.microsoft.com/office/powerpoint/2010/main" val="39875797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67224" y="219249"/>
            <a:ext cx="5215889" cy="646331"/>
          </a:xfrm>
          <a:prstGeom prst="rect">
            <a:avLst/>
          </a:prstGeom>
          <a:noFill/>
        </p:spPr>
        <p:txBody>
          <a:bodyPr wrap="square" rtlCol="0">
            <a:spAutoFit/>
          </a:bodyPr>
          <a:lstStyle/>
          <a:p>
            <a:r>
              <a:rPr lang="en-US" sz="3600" b="1" dirty="0" smtClean="0">
                <a:solidFill>
                  <a:srgbClr val="000000"/>
                </a:solidFill>
                <a:latin typeface="Arial"/>
                <a:cs typeface="Arial"/>
              </a:rPr>
              <a:t>E</a:t>
            </a:r>
            <a:r>
              <a:rPr lang="en-US" altLang="zh-CN" sz="3600" b="1" dirty="0" smtClean="0">
                <a:solidFill>
                  <a:srgbClr val="000000"/>
                </a:solidFill>
                <a:latin typeface="Arial"/>
                <a:cs typeface="Arial"/>
              </a:rPr>
              <a:t>xperimental</a:t>
            </a:r>
            <a:r>
              <a:rPr lang="en-US" altLang="zh-CN" sz="3600" b="1" dirty="0" smtClean="0">
                <a:solidFill>
                  <a:srgbClr val="000000"/>
                </a:solidFill>
              </a:rPr>
              <a:t> Design</a:t>
            </a:r>
            <a:endParaRPr lang="en-US" sz="3600" b="1" dirty="0">
              <a:solidFill>
                <a:srgbClr val="000000"/>
              </a:solidFill>
            </a:endParaRPr>
          </a:p>
        </p:txBody>
      </p:sp>
      <p:sp>
        <p:nvSpPr>
          <p:cNvPr id="11" name="TextBox 10"/>
          <p:cNvSpPr txBox="1"/>
          <p:nvPr/>
        </p:nvSpPr>
        <p:spPr>
          <a:xfrm>
            <a:off x="239883" y="1393421"/>
            <a:ext cx="8610276" cy="4878259"/>
          </a:xfrm>
          <a:prstGeom prst="rect">
            <a:avLst/>
          </a:prstGeom>
          <a:noFill/>
        </p:spPr>
        <p:txBody>
          <a:bodyPr wrap="square" rtlCol="0">
            <a:spAutoFit/>
          </a:bodyPr>
          <a:lstStyle/>
          <a:p>
            <a:pPr>
              <a:lnSpc>
                <a:spcPct val="130000"/>
              </a:lnSpc>
              <a:buFont typeface="Arial"/>
              <a:buChar char="•"/>
            </a:pPr>
            <a:r>
              <a:rPr lang="en-US" altLang="zh-CN" sz="2000" b="1" dirty="0" smtClean="0">
                <a:solidFill>
                  <a:srgbClr val="005100"/>
                </a:solidFill>
              </a:rPr>
              <a:t>  WRF version 3.1</a:t>
            </a:r>
          </a:p>
          <a:p>
            <a:pPr>
              <a:lnSpc>
                <a:spcPct val="130000"/>
              </a:lnSpc>
              <a:buFont typeface="Arial"/>
              <a:buChar char="•"/>
            </a:pPr>
            <a:r>
              <a:rPr lang="en-US" altLang="zh-CN" sz="2000" b="1" dirty="0" smtClean="0">
                <a:solidFill>
                  <a:srgbClr val="005100"/>
                </a:solidFill>
              </a:rPr>
              <a:t>  18km, 6km, 2km; 4320km, 1440km, 720km</a:t>
            </a:r>
          </a:p>
          <a:p>
            <a:pPr>
              <a:lnSpc>
                <a:spcPct val="130000"/>
              </a:lnSpc>
              <a:buFont typeface="Arial"/>
              <a:buChar char="•"/>
            </a:pPr>
            <a:r>
              <a:rPr lang="en-US" altLang="zh-CN" sz="2000" b="1" dirty="0" smtClean="0">
                <a:solidFill>
                  <a:srgbClr val="005100"/>
                </a:solidFill>
              </a:rPr>
              <a:t>  41 vertical levels</a:t>
            </a:r>
          </a:p>
          <a:p>
            <a:pPr>
              <a:lnSpc>
                <a:spcPct val="130000"/>
              </a:lnSpc>
              <a:buFont typeface="Arial"/>
              <a:buChar char="•"/>
            </a:pPr>
            <a:r>
              <a:rPr lang="en-US" altLang="zh-CN" sz="2000" b="1" dirty="0" smtClean="0">
                <a:solidFill>
                  <a:srgbClr val="005100"/>
                </a:solidFill>
              </a:rPr>
              <a:t>  Physics: YSU, WSM6</a:t>
            </a:r>
          </a:p>
          <a:p>
            <a:pPr>
              <a:lnSpc>
                <a:spcPct val="130000"/>
              </a:lnSpc>
              <a:buFont typeface="Arial"/>
              <a:buChar char="•"/>
            </a:pPr>
            <a:r>
              <a:rPr lang="en-US" altLang="zh-CN" sz="2000" b="1" dirty="0" smtClean="0">
                <a:solidFill>
                  <a:srgbClr val="800000"/>
                </a:solidFill>
              </a:rPr>
              <a:t>  </a:t>
            </a:r>
            <a:r>
              <a:rPr lang="en-US" altLang="zh-CN" sz="2000" b="1" dirty="0" err="1" smtClean="0">
                <a:solidFill>
                  <a:srgbClr val="800000"/>
                </a:solidFill>
              </a:rPr>
              <a:t>Vmax</a:t>
            </a:r>
            <a:r>
              <a:rPr lang="en-US" altLang="zh-CN" sz="2000" b="1" dirty="0" smtClean="0">
                <a:solidFill>
                  <a:srgbClr val="800000"/>
                </a:solidFill>
              </a:rPr>
              <a:t> = 15 m/s</a:t>
            </a:r>
          </a:p>
          <a:p>
            <a:pPr>
              <a:lnSpc>
                <a:spcPct val="130000"/>
              </a:lnSpc>
              <a:buFont typeface="Arial"/>
              <a:buChar char="•"/>
            </a:pPr>
            <a:r>
              <a:rPr lang="en-US" altLang="zh-CN" sz="2000" b="1" dirty="0" smtClean="0">
                <a:solidFill>
                  <a:srgbClr val="800000"/>
                </a:solidFill>
              </a:rPr>
              <a:t>  </a:t>
            </a:r>
            <a:r>
              <a:rPr lang="en-US" altLang="zh-CN" sz="2000" b="1" dirty="0" err="1" smtClean="0">
                <a:solidFill>
                  <a:srgbClr val="800000"/>
                </a:solidFill>
              </a:rPr>
              <a:t>Rmax</a:t>
            </a:r>
            <a:r>
              <a:rPr lang="en-US" altLang="zh-CN" sz="2000" b="1" dirty="0" smtClean="0">
                <a:solidFill>
                  <a:srgbClr val="800000"/>
                </a:solidFill>
              </a:rPr>
              <a:t> = 135 km</a:t>
            </a:r>
          </a:p>
          <a:p>
            <a:pPr>
              <a:lnSpc>
                <a:spcPct val="130000"/>
              </a:lnSpc>
              <a:buFont typeface="Arial"/>
              <a:buChar char="•"/>
            </a:pPr>
            <a:r>
              <a:rPr lang="en-US" altLang="zh-CN" sz="2000" b="1" dirty="0">
                <a:solidFill>
                  <a:srgbClr val="800000"/>
                </a:solidFill>
              </a:rPr>
              <a:t> </a:t>
            </a:r>
            <a:r>
              <a:rPr lang="en-US" altLang="zh-CN" sz="2000" b="1" dirty="0" smtClean="0">
                <a:solidFill>
                  <a:srgbClr val="800000"/>
                </a:solidFill>
              </a:rPr>
              <a:t> Random moisture perturbation:  ± </a:t>
            </a:r>
            <a:r>
              <a:rPr lang="en-US" altLang="zh-CN" sz="2000" b="1" dirty="0">
                <a:solidFill>
                  <a:srgbClr val="800000"/>
                </a:solidFill>
              </a:rPr>
              <a:t>0.5 g/kg under </a:t>
            </a:r>
            <a:r>
              <a:rPr lang="en-US" altLang="zh-CN" sz="2000" b="1" dirty="0" smtClean="0">
                <a:solidFill>
                  <a:srgbClr val="800000"/>
                </a:solidFill>
              </a:rPr>
              <a:t>950hPa</a:t>
            </a:r>
          </a:p>
          <a:p>
            <a:pPr>
              <a:lnSpc>
                <a:spcPct val="130000"/>
              </a:lnSpc>
              <a:buFont typeface="Arial"/>
              <a:buChar char="•"/>
            </a:pPr>
            <a:r>
              <a:rPr lang="en-US" sz="2000" b="1" dirty="0" smtClean="0">
                <a:solidFill>
                  <a:srgbClr val="800000"/>
                </a:solidFill>
              </a:rPr>
              <a:t>  20 </a:t>
            </a:r>
            <a:r>
              <a:rPr lang="en-US" sz="2000" b="1" dirty="0">
                <a:solidFill>
                  <a:srgbClr val="800000"/>
                </a:solidFill>
              </a:rPr>
              <a:t>members in each </a:t>
            </a:r>
            <a:r>
              <a:rPr lang="en-US" sz="2000" b="1" dirty="0" smtClean="0">
                <a:solidFill>
                  <a:srgbClr val="800000"/>
                </a:solidFill>
              </a:rPr>
              <a:t>set:</a:t>
            </a:r>
          </a:p>
          <a:p>
            <a:pPr>
              <a:lnSpc>
                <a:spcPct val="130000"/>
              </a:lnSpc>
            </a:pPr>
            <a:r>
              <a:rPr lang="en-US" sz="2000" b="1" dirty="0">
                <a:solidFill>
                  <a:srgbClr val="800000"/>
                </a:solidFill>
              </a:rPr>
              <a:t> </a:t>
            </a:r>
            <a:r>
              <a:rPr lang="en-US" sz="2000" b="1" dirty="0" smtClean="0">
                <a:solidFill>
                  <a:srgbClr val="800000"/>
                </a:solidFill>
              </a:rPr>
              <a:t>     shear condition: </a:t>
            </a:r>
            <a:r>
              <a:rPr lang="en-US" sz="2000" b="1" dirty="0" err="1" smtClean="0">
                <a:solidFill>
                  <a:srgbClr val="800000"/>
                </a:solidFill>
              </a:rPr>
              <a:t>noflow</a:t>
            </a:r>
            <a:r>
              <a:rPr lang="en-US" sz="2000" b="1" dirty="0" smtClean="0">
                <a:solidFill>
                  <a:srgbClr val="800000"/>
                </a:solidFill>
              </a:rPr>
              <a:t>, SH2.5, SH5, SH6, SH7.5, SH10, SH12.5  </a:t>
            </a:r>
          </a:p>
          <a:p>
            <a:pPr>
              <a:lnSpc>
                <a:spcPct val="130000"/>
              </a:lnSpc>
            </a:pPr>
            <a:r>
              <a:rPr lang="en-US" sz="2000" b="1" dirty="0" smtClean="0">
                <a:solidFill>
                  <a:srgbClr val="800000"/>
                </a:solidFill>
              </a:rPr>
              <a:t>      SST condition: 27°C and 29°C</a:t>
            </a:r>
            <a:endParaRPr lang="en-US" sz="2000" b="1" dirty="0">
              <a:solidFill>
                <a:srgbClr val="800000"/>
              </a:solidFill>
            </a:endParaRPr>
          </a:p>
          <a:p>
            <a:pPr>
              <a:lnSpc>
                <a:spcPct val="130000"/>
              </a:lnSpc>
              <a:buFont typeface="Arial"/>
              <a:buChar char="•"/>
            </a:pPr>
            <a:r>
              <a:rPr lang="en-US" altLang="zh-CN" sz="2000" b="1" dirty="0">
                <a:solidFill>
                  <a:srgbClr val="800000"/>
                </a:solidFill>
              </a:rPr>
              <a:t> T</a:t>
            </a:r>
            <a:r>
              <a:rPr lang="en-US" altLang="zh-CN" sz="2000" b="1" dirty="0" smtClean="0">
                <a:solidFill>
                  <a:srgbClr val="800000"/>
                </a:solidFill>
              </a:rPr>
              <a:t>ake the mean of 20 members in each set</a:t>
            </a:r>
          </a:p>
          <a:p>
            <a:pPr>
              <a:lnSpc>
                <a:spcPct val="130000"/>
              </a:lnSpc>
            </a:pPr>
            <a:r>
              <a:rPr lang="en-US" altLang="zh-CN" sz="2000" b="1" dirty="0" smtClean="0">
                <a:solidFill>
                  <a:srgbClr val="800000"/>
                </a:solidFill>
              </a:rPr>
              <a:t>      </a:t>
            </a:r>
          </a:p>
        </p:txBody>
      </p:sp>
      <p:pic>
        <p:nvPicPr>
          <p:cNvPr id="4" name="Picture 3" descr="verticalshea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721" y="-655234"/>
            <a:ext cx="4663440" cy="6035040"/>
          </a:xfrm>
          <a:prstGeom prst="rect">
            <a:avLst/>
          </a:prstGeom>
        </p:spPr>
      </p:pic>
    </p:spTree>
    <p:extLst>
      <p:ext uri="{BB962C8B-B14F-4D97-AF65-F5344CB8AC3E}">
        <p14:creationId xmlns:p14="http://schemas.microsoft.com/office/powerpoint/2010/main" val="21953411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T27Moist_V1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23" y="-871068"/>
            <a:ext cx="5299364" cy="6858000"/>
          </a:xfrm>
          <a:prstGeom prst="rect">
            <a:avLst/>
          </a:prstGeom>
        </p:spPr>
      </p:pic>
      <p:pic>
        <p:nvPicPr>
          <p:cNvPr id="3" name="Picture 2" descr="SST27Moist_SLP.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23" y="762222"/>
            <a:ext cx="5299364" cy="6858000"/>
          </a:xfrm>
          <a:prstGeom prst="rect">
            <a:avLst/>
          </a:prstGeom>
        </p:spPr>
      </p:pic>
      <p:sp>
        <p:nvSpPr>
          <p:cNvPr id="8" name="TextBox 7"/>
          <p:cNvSpPr txBox="1"/>
          <p:nvPr/>
        </p:nvSpPr>
        <p:spPr>
          <a:xfrm>
            <a:off x="1925629" y="392890"/>
            <a:ext cx="743262" cy="369332"/>
          </a:xfrm>
          <a:prstGeom prst="rect">
            <a:avLst/>
          </a:prstGeom>
          <a:noFill/>
        </p:spPr>
        <p:txBody>
          <a:bodyPr wrap="none" rtlCol="0">
            <a:spAutoFit/>
          </a:bodyPr>
          <a:lstStyle/>
          <a:p>
            <a:r>
              <a:rPr lang="en-US" dirty="0" smtClean="0"/>
              <a:t>SST27</a:t>
            </a:r>
            <a:endParaRPr lang="en-US" dirty="0"/>
          </a:p>
        </p:txBody>
      </p:sp>
      <p:pic>
        <p:nvPicPr>
          <p:cNvPr id="4" name="Picture 3" descr="SST29_V10.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1669" y="-871068"/>
            <a:ext cx="5299364" cy="6858000"/>
          </a:xfrm>
          <a:prstGeom prst="rect">
            <a:avLst/>
          </a:prstGeom>
        </p:spPr>
      </p:pic>
      <p:pic>
        <p:nvPicPr>
          <p:cNvPr id="5" name="Picture 4" descr="SST29_SLP.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1669" y="762222"/>
            <a:ext cx="5299364" cy="6858000"/>
          </a:xfrm>
          <a:prstGeom prst="rect">
            <a:avLst/>
          </a:prstGeom>
        </p:spPr>
      </p:pic>
      <p:sp>
        <p:nvSpPr>
          <p:cNvPr id="10" name="TextBox 9"/>
          <p:cNvSpPr txBox="1"/>
          <p:nvPr/>
        </p:nvSpPr>
        <p:spPr>
          <a:xfrm>
            <a:off x="6567297" y="392890"/>
            <a:ext cx="743262" cy="369332"/>
          </a:xfrm>
          <a:prstGeom prst="rect">
            <a:avLst/>
          </a:prstGeom>
          <a:noFill/>
        </p:spPr>
        <p:txBody>
          <a:bodyPr wrap="none" rtlCol="0">
            <a:spAutoFit/>
          </a:bodyPr>
          <a:lstStyle/>
          <a:p>
            <a:r>
              <a:rPr lang="en-US" dirty="0" smtClean="0"/>
              <a:t>SST29</a:t>
            </a:r>
            <a:endParaRPr lang="en-US" dirty="0"/>
          </a:p>
        </p:txBody>
      </p:sp>
    </p:spTree>
    <p:extLst>
      <p:ext uri="{BB962C8B-B14F-4D97-AF65-F5344CB8AC3E}">
        <p14:creationId xmlns:p14="http://schemas.microsoft.com/office/powerpoint/2010/main" val="33980500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ar-SST27.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345" y="-1777981"/>
            <a:ext cx="5299364" cy="6858000"/>
          </a:xfrm>
          <a:prstGeom prst="rect">
            <a:avLst/>
          </a:prstGeom>
        </p:spPr>
      </p:pic>
      <p:sp>
        <p:nvSpPr>
          <p:cNvPr id="4" name="TextBox 3"/>
          <p:cNvSpPr txBox="1"/>
          <p:nvPr/>
        </p:nvSpPr>
        <p:spPr>
          <a:xfrm>
            <a:off x="1382050" y="67533"/>
            <a:ext cx="1375685" cy="369332"/>
          </a:xfrm>
          <a:prstGeom prst="rect">
            <a:avLst/>
          </a:prstGeom>
          <a:noFill/>
        </p:spPr>
        <p:txBody>
          <a:bodyPr wrap="none" rtlCol="0">
            <a:spAutoFit/>
          </a:bodyPr>
          <a:lstStyle/>
          <a:p>
            <a:r>
              <a:rPr lang="en-US" dirty="0"/>
              <a:t>s</a:t>
            </a:r>
            <a:r>
              <a:rPr lang="en-US" dirty="0" smtClean="0"/>
              <a:t>hear_SST27</a:t>
            </a:r>
            <a:endParaRPr lang="en-US" dirty="0"/>
          </a:p>
        </p:txBody>
      </p:sp>
      <p:sp>
        <p:nvSpPr>
          <p:cNvPr id="5" name="TextBox 4"/>
          <p:cNvSpPr txBox="1"/>
          <p:nvPr/>
        </p:nvSpPr>
        <p:spPr>
          <a:xfrm>
            <a:off x="6083773" y="62608"/>
            <a:ext cx="1375685" cy="369332"/>
          </a:xfrm>
          <a:prstGeom prst="rect">
            <a:avLst/>
          </a:prstGeom>
          <a:noFill/>
        </p:spPr>
        <p:txBody>
          <a:bodyPr wrap="none" rtlCol="0">
            <a:spAutoFit/>
          </a:bodyPr>
          <a:lstStyle/>
          <a:p>
            <a:r>
              <a:rPr lang="en-US" dirty="0" smtClean="0"/>
              <a:t>shear_SST29</a:t>
            </a:r>
            <a:endParaRPr lang="en-US" dirty="0"/>
          </a:p>
        </p:txBody>
      </p:sp>
      <p:pic>
        <p:nvPicPr>
          <p:cNvPr id="6" name="Picture 5" descr="tilt-SST27.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45" y="1651019"/>
            <a:ext cx="5299364" cy="6858000"/>
          </a:xfrm>
          <a:prstGeom prst="rect">
            <a:avLst/>
          </a:prstGeom>
        </p:spPr>
      </p:pic>
      <p:sp>
        <p:nvSpPr>
          <p:cNvPr id="8" name="TextBox 7"/>
          <p:cNvSpPr txBox="1"/>
          <p:nvPr/>
        </p:nvSpPr>
        <p:spPr>
          <a:xfrm>
            <a:off x="1913895" y="3539735"/>
            <a:ext cx="1117125" cy="369332"/>
          </a:xfrm>
          <a:prstGeom prst="rect">
            <a:avLst/>
          </a:prstGeom>
          <a:noFill/>
        </p:spPr>
        <p:txBody>
          <a:bodyPr wrap="none" rtlCol="0">
            <a:spAutoFit/>
          </a:bodyPr>
          <a:lstStyle/>
          <a:p>
            <a:r>
              <a:rPr lang="en-US" dirty="0" smtClean="0"/>
              <a:t>tilt_SST27</a:t>
            </a:r>
            <a:endParaRPr lang="en-US" dirty="0"/>
          </a:p>
        </p:txBody>
      </p:sp>
      <p:sp>
        <p:nvSpPr>
          <p:cNvPr id="9" name="TextBox 8"/>
          <p:cNvSpPr txBox="1"/>
          <p:nvPr/>
        </p:nvSpPr>
        <p:spPr>
          <a:xfrm>
            <a:off x="6342333" y="3539735"/>
            <a:ext cx="1117125" cy="369332"/>
          </a:xfrm>
          <a:prstGeom prst="rect">
            <a:avLst/>
          </a:prstGeom>
          <a:noFill/>
        </p:spPr>
        <p:txBody>
          <a:bodyPr wrap="none" rtlCol="0">
            <a:spAutoFit/>
          </a:bodyPr>
          <a:lstStyle/>
          <a:p>
            <a:r>
              <a:rPr lang="en-US" dirty="0" smtClean="0"/>
              <a:t>tilt_SST29</a:t>
            </a:r>
            <a:endParaRPr lang="en-US" dirty="0"/>
          </a:p>
        </p:txBody>
      </p:sp>
      <p:pic>
        <p:nvPicPr>
          <p:cNvPr id="10" name="Picture 9" descr="shear-SST29.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4636" y="-1777981"/>
            <a:ext cx="5299364" cy="6858000"/>
          </a:xfrm>
          <a:prstGeom prst="rect">
            <a:avLst/>
          </a:prstGeom>
        </p:spPr>
      </p:pic>
      <p:pic>
        <p:nvPicPr>
          <p:cNvPr id="11" name="Picture 10" descr="tilt-SST29.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4636" y="1651019"/>
            <a:ext cx="5299364" cy="6858000"/>
          </a:xfrm>
          <a:prstGeom prst="rect">
            <a:avLst/>
          </a:prstGeom>
        </p:spPr>
      </p:pic>
    </p:spTree>
    <p:extLst>
      <p:ext uri="{BB962C8B-B14F-4D97-AF65-F5344CB8AC3E}">
        <p14:creationId xmlns:p14="http://schemas.microsoft.com/office/powerpoint/2010/main" val="12682185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T27Moist_vort450sum200k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78" y="-2427626"/>
            <a:ext cx="9326880" cy="12070080"/>
          </a:xfrm>
          <a:prstGeom prst="rect">
            <a:avLst/>
          </a:prstGeom>
        </p:spPr>
      </p:pic>
      <p:pic>
        <p:nvPicPr>
          <p:cNvPr id="3" name="Picture 2" descr="SST29Moist_vort450sum200k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679" y="-2427626"/>
            <a:ext cx="9326880" cy="12070080"/>
          </a:xfrm>
          <a:prstGeom prst="rect">
            <a:avLst/>
          </a:prstGeom>
        </p:spPr>
      </p:pic>
      <p:sp>
        <p:nvSpPr>
          <p:cNvPr id="9" name="TextBox 8"/>
          <p:cNvSpPr txBox="1"/>
          <p:nvPr/>
        </p:nvSpPr>
        <p:spPr>
          <a:xfrm>
            <a:off x="775481" y="8459"/>
            <a:ext cx="7217052" cy="369332"/>
          </a:xfrm>
          <a:prstGeom prst="rect">
            <a:avLst/>
          </a:prstGeom>
          <a:noFill/>
        </p:spPr>
        <p:txBody>
          <a:bodyPr wrap="none" rtlCol="0">
            <a:spAutoFit/>
          </a:bodyPr>
          <a:lstStyle/>
          <a:p>
            <a:r>
              <a:rPr lang="en-US" dirty="0" smtClean="0"/>
              <a:t>450</a:t>
            </a:r>
            <a:r>
              <a:rPr lang="en-US" altLang="zh-CN" dirty="0" smtClean="0"/>
              <a:t>hPa total </a:t>
            </a:r>
            <a:r>
              <a:rPr lang="en-US" altLang="zh-CN" dirty="0"/>
              <a:t>relative </a:t>
            </a:r>
            <a:r>
              <a:rPr lang="en-US" altLang="zh-CN" dirty="0" err="1"/>
              <a:t>Vorticity</a:t>
            </a:r>
            <a:r>
              <a:rPr lang="en-US" altLang="zh-CN" dirty="0"/>
              <a:t> </a:t>
            </a:r>
            <a:r>
              <a:rPr lang="en-US" altLang="zh-CN" dirty="0" smtClean="0"/>
              <a:t>and column integrated total </a:t>
            </a:r>
            <a:r>
              <a:rPr lang="en-US" altLang="zh-CN" dirty="0" err="1" smtClean="0"/>
              <a:t>diabatic</a:t>
            </a:r>
            <a:r>
              <a:rPr lang="en-US" altLang="zh-CN" dirty="0" smtClean="0"/>
              <a:t> heating</a:t>
            </a:r>
            <a:endParaRPr lang="en-US" dirty="0"/>
          </a:p>
        </p:txBody>
      </p:sp>
      <p:sp>
        <p:nvSpPr>
          <p:cNvPr id="10" name="Rectangle 9"/>
          <p:cNvSpPr/>
          <p:nvPr/>
        </p:nvSpPr>
        <p:spPr>
          <a:xfrm>
            <a:off x="935902" y="4064587"/>
            <a:ext cx="2146742" cy="369332"/>
          </a:xfrm>
          <a:prstGeom prst="rect">
            <a:avLst/>
          </a:prstGeom>
        </p:spPr>
        <p:txBody>
          <a:bodyPr wrap="none">
            <a:spAutoFit/>
          </a:bodyPr>
          <a:lstStyle/>
          <a:p>
            <a:r>
              <a:rPr lang="en-US" altLang="zh-CN" dirty="0"/>
              <a:t>within </a:t>
            </a:r>
            <a:r>
              <a:rPr lang="en-US" altLang="zh-CN" dirty="0" smtClean="0"/>
              <a:t>260km </a:t>
            </a:r>
            <a:r>
              <a:rPr lang="en-US" altLang="zh-CN" dirty="0"/>
              <a:t>Radius </a:t>
            </a:r>
            <a:endParaRPr lang="en-US" dirty="0"/>
          </a:p>
        </p:txBody>
      </p:sp>
      <p:sp>
        <p:nvSpPr>
          <p:cNvPr id="11" name="Rectangle 10"/>
          <p:cNvSpPr/>
          <p:nvPr/>
        </p:nvSpPr>
        <p:spPr>
          <a:xfrm>
            <a:off x="5962061" y="4506360"/>
            <a:ext cx="2146742" cy="369332"/>
          </a:xfrm>
          <a:prstGeom prst="rect">
            <a:avLst/>
          </a:prstGeom>
        </p:spPr>
        <p:txBody>
          <a:bodyPr wrap="none">
            <a:spAutoFit/>
          </a:bodyPr>
          <a:lstStyle/>
          <a:p>
            <a:r>
              <a:rPr lang="en-US" altLang="zh-CN" dirty="0"/>
              <a:t>within </a:t>
            </a:r>
            <a:r>
              <a:rPr lang="en-US" altLang="zh-CN" dirty="0" smtClean="0"/>
              <a:t>260km </a:t>
            </a:r>
            <a:r>
              <a:rPr lang="en-US" altLang="zh-CN" dirty="0"/>
              <a:t>Radius </a:t>
            </a:r>
            <a:endParaRPr lang="en-US" dirty="0"/>
          </a:p>
        </p:txBody>
      </p:sp>
    </p:spTree>
    <p:extLst>
      <p:ext uri="{BB962C8B-B14F-4D97-AF65-F5344CB8AC3E}">
        <p14:creationId xmlns:p14="http://schemas.microsoft.com/office/powerpoint/2010/main" val="10116857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5_SST27_diabaticR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33" y="99466"/>
            <a:ext cx="3886200" cy="5029200"/>
          </a:xfrm>
          <a:prstGeom prst="rect">
            <a:avLst/>
          </a:prstGeom>
        </p:spPr>
      </p:pic>
      <p:pic>
        <p:nvPicPr>
          <p:cNvPr id="6" name="Picture 5" descr="SH6_SST27_diabaticR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329" y="99466"/>
            <a:ext cx="3886200" cy="5029200"/>
          </a:xfrm>
          <a:prstGeom prst="rect">
            <a:avLst/>
          </a:prstGeom>
        </p:spPr>
      </p:pic>
      <p:pic>
        <p:nvPicPr>
          <p:cNvPr id="7" name="Picture 6" descr="SH75_SST27_diabaticR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4140" y="99466"/>
            <a:ext cx="3886200" cy="5029200"/>
          </a:xfrm>
          <a:prstGeom prst="rect">
            <a:avLst/>
          </a:prstGeom>
        </p:spPr>
      </p:pic>
      <p:sp>
        <p:nvSpPr>
          <p:cNvPr id="3" name="TextBox 2"/>
          <p:cNvSpPr txBox="1"/>
          <p:nvPr/>
        </p:nvSpPr>
        <p:spPr>
          <a:xfrm>
            <a:off x="1016000" y="895791"/>
            <a:ext cx="1225102" cy="369332"/>
          </a:xfrm>
          <a:prstGeom prst="rect">
            <a:avLst/>
          </a:prstGeom>
          <a:noFill/>
        </p:spPr>
        <p:txBody>
          <a:bodyPr wrap="none" rtlCol="0">
            <a:spAutoFit/>
          </a:bodyPr>
          <a:lstStyle/>
          <a:p>
            <a:r>
              <a:rPr lang="en-US" dirty="0" smtClean="0"/>
              <a:t>SH5_SST27</a:t>
            </a:r>
            <a:endParaRPr lang="en-US" dirty="0"/>
          </a:p>
        </p:txBody>
      </p:sp>
      <p:sp>
        <p:nvSpPr>
          <p:cNvPr id="9" name="TextBox 8"/>
          <p:cNvSpPr txBox="1"/>
          <p:nvPr/>
        </p:nvSpPr>
        <p:spPr>
          <a:xfrm>
            <a:off x="4031048" y="923254"/>
            <a:ext cx="1225102" cy="369332"/>
          </a:xfrm>
          <a:prstGeom prst="rect">
            <a:avLst/>
          </a:prstGeom>
          <a:noFill/>
        </p:spPr>
        <p:txBody>
          <a:bodyPr wrap="none" rtlCol="0">
            <a:spAutoFit/>
          </a:bodyPr>
          <a:lstStyle/>
          <a:p>
            <a:r>
              <a:rPr lang="en-US" dirty="0" smtClean="0"/>
              <a:t>SH6_SST27</a:t>
            </a:r>
            <a:endParaRPr lang="en-US" dirty="0"/>
          </a:p>
        </p:txBody>
      </p:sp>
      <p:sp>
        <p:nvSpPr>
          <p:cNvPr id="10" name="TextBox 9"/>
          <p:cNvSpPr txBox="1"/>
          <p:nvPr/>
        </p:nvSpPr>
        <p:spPr>
          <a:xfrm>
            <a:off x="6998043" y="931492"/>
            <a:ext cx="1400368" cy="369332"/>
          </a:xfrm>
          <a:prstGeom prst="rect">
            <a:avLst/>
          </a:prstGeom>
          <a:noFill/>
        </p:spPr>
        <p:txBody>
          <a:bodyPr wrap="none" rtlCol="0">
            <a:spAutoFit/>
          </a:bodyPr>
          <a:lstStyle/>
          <a:p>
            <a:r>
              <a:rPr lang="en-US" dirty="0" smtClean="0"/>
              <a:t>SH7.5_SST27</a:t>
            </a:r>
            <a:endParaRPr lang="en-US" dirty="0"/>
          </a:p>
        </p:txBody>
      </p:sp>
      <p:pic>
        <p:nvPicPr>
          <p:cNvPr id="8" name="Picture 7" descr="SH5-SH6_diabaticTR.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000" y="2614066"/>
            <a:ext cx="3886200" cy="5029200"/>
          </a:xfrm>
          <a:prstGeom prst="rect">
            <a:avLst/>
          </a:prstGeom>
        </p:spPr>
      </p:pic>
      <p:pic>
        <p:nvPicPr>
          <p:cNvPr id="11" name="Picture 10" descr="SH6-SH75_diabaticTR.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2299" y="2614066"/>
            <a:ext cx="3886200" cy="5029200"/>
          </a:xfrm>
          <a:prstGeom prst="rect">
            <a:avLst/>
          </a:prstGeom>
        </p:spPr>
      </p:pic>
      <p:sp>
        <p:nvSpPr>
          <p:cNvPr id="12" name="TextBox 11"/>
          <p:cNvSpPr txBox="1"/>
          <p:nvPr/>
        </p:nvSpPr>
        <p:spPr>
          <a:xfrm>
            <a:off x="1957659" y="301999"/>
            <a:ext cx="3757835" cy="369332"/>
          </a:xfrm>
          <a:prstGeom prst="rect">
            <a:avLst/>
          </a:prstGeom>
          <a:noFill/>
        </p:spPr>
        <p:txBody>
          <a:bodyPr wrap="none" rtlCol="0">
            <a:spAutoFit/>
          </a:bodyPr>
          <a:lstStyle/>
          <a:p>
            <a:r>
              <a:rPr lang="en-US" dirty="0" smtClean="0"/>
              <a:t>Azimuthally averaged </a:t>
            </a:r>
            <a:r>
              <a:rPr lang="en-US" dirty="0" err="1" smtClean="0"/>
              <a:t>diabatic</a:t>
            </a:r>
            <a:r>
              <a:rPr lang="en-US" dirty="0" smtClean="0"/>
              <a:t> heating</a:t>
            </a:r>
            <a:endParaRPr lang="en-US" dirty="0"/>
          </a:p>
        </p:txBody>
      </p:sp>
      <p:sp>
        <p:nvSpPr>
          <p:cNvPr id="13" name="TextBox 12"/>
          <p:cNvSpPr txBox="1"/>
          <p:nvPr/>
        </p:nvSpPr>
        <p:spPr>
          <a:xfrm>
            <a:off x="2892004" y="3979109"/>
            <a:ext cx="1137751" cy="369332"/>
          </a:xfrm>
          <a:prstGeom prst="rect">
            <a:avLst/>
          </a:prstGeom>
          <a:noFill/>
        </p:spPr>
        <p:txBody>
          <a:bodyPr wrap="none" rtlCol="0">
            <a:spAutoFit/>
          </a:bodyPr>
          <a:lstStyle/>
          <a:p>
            <a:r>
              <a:rPr lang="en-US" dirty="0" smtClean="0"/>
              <a:t>SH5 – SH6</a:t>
            </a:r>
            <a:endParaRPr lang="en-US" dirty="0"/>
          </a:p>
        </p:txBody>
      </p:sp>
      <p:sp>
        <p:nvSpPr>
          <p:cNvPr id="14" name="TextBox 13"/>
          <p:cNvSpPr txBox="1"/>
          <p:nvPr/>
        </p:nvSpPr>
        <p:spPr>
          <a:xfrm>
            <a:off x="6017102" y="3946843"/>
            <a:ext cx="1313017" cy="369332"/>
          </a:xfrm>
          <a:prstGeom prst="rect">
            <a:avLst/>
          </a:prstGeom>
          <a:noFill/>
        </p:spPr>
        <p:txBody>
          <a:bodyPr wrap="none" rtlCol="0">
            <a:spAutoFit/>
          </a:bodyPr>
          <a:lstStyle/>
          <a:p>
            <a:r>
              <a:rPr lang="en-US" dirty="0" smtClean="0"/>
              <a:t>SH6 – SH7.5</a:t>
            </a:r>
            <a:endParaRPr lang="en-US" dirty="0"/>
          </a:p>
        </p:txBody>
      </p:sp>
    </p:spTree>
    <p:extLst>
      <p:ext uri="{BB962C8B-B14F-4D97-AF65-F5344CB8AC3E}">
        <p14:creationId xmlns:p14="http://schemas.microsoft.com/office/powerpoint/2010/main" val="32332953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SH5_SST27_ethazmR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89" y="88759"/>
            <a:ext cx="3886200" cy="5029200"/>
          </a:xfrm>
          <a:prstGeom prst="rect">
            <a:avLst/>
          </a:prstGeom>
        </p:spPr>
      </p:pic>
      <p:pic>
        <p:nvPicPr>
          <p:cNvPr id="27" name="Picture 26" descr="SH6_SST27_ethazmR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704" y="88759"/>
            <a:ext cx="3886200" cy="5029200"/>
          </a:xfrm>
          <a:prstGeom prst="rect">
            <a:avLst/>
          </a:prstGeom>
        </p:spPr>
      </p:pic>
      <p:pic>
        <p:nvPicPr>
          <p:cNvPr id="28" name="Picture 27" descr="SH75_SST27_ethazmR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9947" y="88759"/>
            <a:ext cx="3886200" cy="5029200"/>
          </a:xfrm>
          <a:prstGeom prst="rect">
            <a:avLst/>
          </a:prstGeom>
        </p:spPr>
      </p:pic>
      <p:sp>
        <p:nvSpPr>
          <p:cNvPr id="5" name="TextBox 4"/>
          <p:cNvSpPr txBox="1"/>
          <p:nvPr/>
        </p:nvSpPr>
        <p:spPr>
          <a:xfrm>
            <a:off x="1016000" y="808013"/>
            <a:ext cx="1225102" cy="369332"/>
          </a:xfrm>
          <a:prstGeom prst="rect">
            <a:avLst/>
          </a:prstGeom>
          <a:noFill/>
        </p:spPr>
        <p:txBody>
          <a:bodyPr wrap="none" rtlCol="0">
            <a:spAutoFit/>
          </a:bodyPr>
          <a:lstStyle/>
          <a:p>
            <a:r>
              <a:rPr lang="en-US" dirty="0" smtClean="0"/>
              <a:t>SH5_SST27</a:t>
            </a:r>
            <a:endParaRPr lang="en-US" dirty="0"/>
          </a:p>
        </p:txBody>
      </p:sp>
      <p:sp>
        <p:nvSpPr>
          <p:cNvPr id="6" name="TextBox 5"/>
          <p:cNvSpPr txBox="1"/>
          <p:nvPr/>
        </p:nvSpPr>
        <p:spPr>
          <a:xfrm>
            <a:off x="4031048" y="835476"/>
            <a:ext cx="1225102" cy="369332"/>
          </a:xfrm>
          <a:prstGeom prst="rect">
            <a:avLst/>
          </a:prstGeom>
          <a:noFill/>
        </p:spPr>
        <p:txBody>
          <a:bodyPr wrap="none" rtlCol="0">
            <a:spAutoFit/>
          </a:bodyPr>
          <a:lstStyle/>
          <a:p>
            <a:r>
              <a:rPr lang="en-US" dirty="0" smtClean="0"/>
              <a:t>SH6_SST27</a:t>
            </a:r>
            <a:endParaRPr lang="en-US" dirty="0"/>
          </a:p>
        </p:txBody>
      </p:sp>
      <p:sp>
        <p:nvSpPr>
          <p:cNvPr id="7" name="TextBox 6"/>
          <p:cNvSpPr txBox="1"/>
          <p:nvPr/>
        </p:nvSpPr>
        <p:spPr>
          <a:xfrm>
            <a:off x="6998043" y="843714"/>
            <a:ext cx="1400368" cy="369332"/>
          </a:xfrm>
          <a:prstGeom prst="rect">
            <a:avLst/>
          </a:prstGeom>
          <a:noFill/>
        </p:spPr>
        <p:txBody>
          <a:bodyPr wrap="none" rtlCol="0">
            <a:spAutoFit/>
          </a:bodyPr>
          <a:lstStyle/>
          <a:p>
            <a:r>
              <a:rPr lang="en-US" dirty="0" smtClean="0"/>
              <a:t>SH7.5_SST27</a:t>
            </a:r>
            <a:endParaRPr lang="en-US" dirty="0"/>
          </a:p>
        </p:txBody>
      </p:sp>
      <p:pic>
        <p:nvPicPr>
          <p:cNvPr id="8" name="Picture 7" descr="SH5_SST27_RH250.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397" y="2707479"/>
            <a:ext cx="3886200" cy="5029200"/>
          </a:xfrm>
          <a:prstGeom prst="rect">
            <a:avLst/>
          </a:prstGeom>
        </p:spPr>
      </p:pic>
      <p:pic>
        <p:nvPicPr>
          <p:cNvPr id="9" name="Picture 8" descr="SH6_SST27_RH250.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5986" y="2707479"/>
            <a:ext cx="3886200" cy="5029200"/>
          </a:xfrm>
          <a:prstGeom prst="rect">
            <a:avLst/>
          </a:prstGeom>
        </p:spPr>
      </p:pic>
      <p:pic>
        <p:nvPicPr>
          <p:cNvPr id="10" name="Picture 9" descr="SH75_SST27_RH250.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5985" y="2762397"/>
            <a:ext cx="3886200" cy="5029200"/>
          </a:xfrm>
          <a:prstGeom prst="rect">
            <a:avLst/>
          </a:prstGeom>
        </p:spPr>
      </p:pic>
      <p:sp>
        <p:nvSpPr>
          <p:cNvPr id="11" name="TextBox 10"/>
          <p:cNvSpPr txBox="1"/>
          <p:nvPr/>
        </p:nvSpPr>
        <p:spPr>
          <a:xfrm>
            <a:off x="757309" y="301999"/>
            <a:ext cx="7086420" cy="369332"/>
          </a:xfrm>
          <a:prstGeom prst="rect">
            <a:avLst/>
          </a:prstGeom>
          <a:noFill/>
        </p:spPr>
        <p:txBody>
          <a:bodyPr wrap="none" rtlCol="0">
            <a:spAutoFit/>
          </a:bodyPr>
          <a:lstStyle/>
          <a:p>
            <a:r>
              <a:rPr lang="en-US" dirty="0" smtClean="0"/>
              <a:t>Boundary layer </a:t>
            </a:r>
            <a:r>
              <a:rPr lang="en-US" dirty="0" err="1" smtClean="0"/>
              <a:t>θe</a:t>
            </a:r>
            <a:r>
              <a:rPr lang="en-US" dirty="0" smtClean="0"/>
              <a:t> (radius vs. time) and RH within 250km (time vs. height)</a:t>
            </a:r>
            <a:endParaRPr lang="en-US" dirty="0"/>
          </a:p>
        </p:txBody>
      </p:sp>
    </p:spTree>
    <p:extLst>
      <p:ext uri="{BB962C8B-B14F-4D97-AF65-F5344CB8AC3E}">
        <p14:creationId xmlns:p14="http://schemas.microsoft.com/office/powerpoint/2010/main" val="7287774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5_SST27_eth39.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56" y="-552450"/>
            <a:ext cx="3497580" cy="4526280"/>
          </a:xfrm>
          <a:prstGeom prst="rect">
            <a:avLst/>
          </a:prstGeom>
        </p:spPr>
      </p:pic>
      <p:pic>
        <p:nvPicPr>
          <p:cNvPr id="5" name="Picture 4" descr="SH5_SST27_eth48.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056" y="1492250"/>
            <a:ext cx="3497580" cy="4526280"/>
          </a:xfrm>
          <a:prstGeom prst="rect">
            <a:avLst/>
          </a:prstGeom>
        </p:spPr>
      </p:pic>
      <p:pic>
        <p:nvPicPr>
          <p:cNvPr id="6" name="Picture 5" descr="SH5_SST27_eth88.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056" y="3536950"/>
            <a:ext cx="3497580" cy="4526280"/>
          </a:xfrm>
          <a:prstGeom prst="rect">
            <a:avLst/>
          </a:prstGeom>
        </p:spPr>
      </p:pic>
      <p:pic>
        <p:nvPicPr>
          <p:cNvPr id="7" name="Picture 6" descr="SH6_SST27_eth39.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3024" y="-552450"/>
            <a:ext cx="3497580" cy="4526280"/>
          </a:xfrm>
          <a:prstGeom prst="rect">
            <a:avLst/>
          </a:prstGeom>
        </p:spPr>
      </p:pic>
      <p:pic>
        <p:nvPicPr>
          <p:cNvPr id="8" name="Picture 7" descr="SH6_SST27_eth48.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3024" y="1492250"/>
            <a:ext cx="3497580" cy="4526280"/>
          </a:xfrm>
          <a:prstGeom prst="rect">
            <a:avLst/>
          </a:prstGeom>
        </p:spPr>
      </p:pic>
      <p:pic>
        <p:nvPicPr>
          <p:cNvPr id="11" name="Picture 10" descr="SH6_SST27_eth88.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3024" y="3536950"/>
            <a:ext cx="3497580" cy="4526280"/>
          </a:xfrm>
          <a:prstGeom prst="rect">
            <a:avLst/>
          </a:prstGeom>
        </p:spPr>
      </p:pic>
      <p:pic>
        <p:nvPicPr>
          <p:cNvPr id="21" name="Picture 20" descr="SH75_SST27_eth39.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4920" y="-552450"/>
            <a:ext cx="3497580" cy="4526280"/>
          </a:xfrm>
          <a:prstGeom prst="rect">
            <a:avLst/>
          </a:prstGeom>
        </p:spPr>
      </p:pic>
      <p:pic>
        <p:nvPicPr>
          <p:cNvPr id="22" name="Picture 21" descr="SH75_SST27_eth48.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4920" y="1492250"/>
            <a:ext cx="3497580" cy="4526280"/>
          </a:xfrm>
          <a:prstGeom prst="rect">
            <a:avLst/>
          </a:prstGeom>
        </p:spPr>
      </p:pic>
      <p:pic>
        <p:nvPicPr>
          <p:cNvPr id="23" name="Picture 22" descr="SH75_SST27_eth88.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44920" y="3536950"/>
            <a:ext cx="3497580" cy="4526280"/>
          </a:xfrm>
          <a:prstGeom prst="rect">
            <a:avLst/>
          </a:prstGeom>
        </p:spPr>
      </p:pic>
      <p:sp>
        <p:nvSpPr>
          <p:cNvPr id="24" name="TextBox 23"/>
          <p:cNvSpPr txBox="1"/>
          <p:nvPr/>
        </p:nvSpPr>
        <p:spPr>
          <a:xfrm>
            <a:off x="552450" y="5549900"/>
            <a:ext cx="539931" cy="369332"/>
          </a:xfrm>
          <a:prstGeom prst="rect">
            <a:avLst/>
          </a:prstGeom>
          <a:noFill/>
        </p:spPr>
        <p:txBody>
          <a:bodyPr wrap="none" rtlCol="0">
            <a:spAutoFit/>
          </a:bodyPr>
          <a:lstStyle/>
          <a:p>
            <a:r>
              <a:rPr lang="en-US" dirty="0" smtClean="0"/>
              <a:t>88h</a:t>
            </a:r>
            <a:endParaRPr lang="en-US" dirty="0"/>
          </a:p>
        </p:txBody>
      </p:sp>
      <p:sp>
        <p:nvSpPr>
          <p:cNvPr id="25" name="TextBox 24"/>
          <p:cNvSpPr txBox="1"/>
          <p:nvPr/>
        </p:nvSpPr>
        <p:spPr>
          <a:xfrm>
            <a:off x="603250" y="3429000"/>
            <a:ext cx="539931" cy="369332"/>
          </a:xfrm>
          <a:prstGeom prst="rect">
            <a:avLst/>
          </a:prstGeom>
          <a:noFill/>
        </p:spPr>
        <p:txBody>
          <a:bodyPr wrap="none" rtlCol="0">
            <a:spAutoFit/>
          </a:bodyPr>
          <a:lstStyle/>
          <a:p>
            <a:r>
              <a:rPr lang="en-US" dirty="0"/>
              <a:t>4</a:t>
            </a:r>
            <a:r>
              <a:rPr lang="en-US" dirty="0" smtClean="0"/>
              <a:t>8h</a:t>
            </a:r>
            <a:endParaRPr lang="en-US" dirty="0"/>
          </a:p>
        </p:txBody>
      </p:sp>
      <p:sp>
        <p:nvSpPr>
          <p:cNvPr id="26" name="TextBox 25"/>
          <p:cNvSpPr txBox="1"/>
          <p:nvPr/>
        </p:nvSpPr>
        <p:spPr>
          <a:xfrm>
            <a:off x="603250" y="1371600"/>
            <a:ext cx="539931" cy="369332"/>
          </a:xfrm>
          <a:prstGeom prst="rect">
            <a:avLst/>
          </a:prstGeom>
          <a:noFill/>
        </p:spPr>
        <p:txBody>
          <a:bodyPr wrap="none" rtlCol="0">
            <a:spAutoFit/>
          </a:bodyPr>
          <a:lstStyle/>
          <a:p>
            <a:r>
              <a:rPr lang="en-US" dirty="0" smtClean="0"/>
              <a:t>39h</a:t>
            </a:r>
            <a:endParaRPr lang="en-US" dirty="0"/>
          </a:p>
        </p:txBody>
      </p:sp>
      <p:sp>
        <p:nvSpPr>
          <p:cNvPr id="27" name="TextBox 26"/>
          <p:cNvSpPr txBox="1"/>
          <p:nvPr/>
        </p:nvSpPr>
        <p:spPr>
          <a:xfrm>
            <a:off x="1600200" y="12700"/>
            <a:ext cx="1225102" cy="369332"/>
          </a:xfrm>
          <a:prstGeom prst="rect">
            <a:avLst/>
          </a:prstGeom>
          <a:noFill/>
        </p:spPr>
        <p:txBody>
          <a:bodyPr wrap="none" rtlCol="0">
            <a:spAutoFit/>
          </a:bodyPr>
          <a:lstStyle/>
          <a:p>
            <a:r>
              <a:rPr lang="en-US" dirty="0" smtClean="0"/>
              <a:t>SH5_SST27</a:t>
            </a:r>
            <a:endParaRPr lang="en-US" dirty="0"/>
          </a:p>
        </p:txBody>
      </p:sp>
      <p:sp>
        <p:nvSpPr>
          <p:cNvPr id="28" name="TextBox 27"/>
          <p:cNvSpPr txBox="1"/>
          <p:nvPr/>
        </p:nvSpPr>
        <p:spPr>
          <a:xfrm>
            <a:off x="4470400" y="20082"/>
            <a:ext cx="1225102" cy="369332"/>
          </a:xfrm>
          <a:prstGeom prst="rect">
            <a:avLst/>
          </a:prstGeom>
          <a:noFill/>
        </p:spPr>
        <p:txBody>
          <a:bodyPr wrap="none" rtlCol="0">
            <a:spAutoFit/>
          </a:bodyPr>
          <a:lstStyle/>
          <a:p>
            <a:r>
              <a:rPr lang="en-US" dirty="0" smtClean="0"/>
              <a:t>SH6_SST27</a:t>
            </a:r>
            <a:endParaRPr lang="en-US" dirty="0"/>
          </a:p>
        </p:txBody>
      </p:sp>
      <p:sp>
        <p:nvSpPr>
          <p:cNvPr id="29" name="TextBox 28"/>
          <p:cNvSpPr txBox="1"/>
          <p:nvPr/>
        </p:nvSpPr>
        <p:spPr>
          <a:xfrm>
            <a:off x="7448550" y="12700"/>
            <a:ext cx="1400368" cy="369332"/>
          </a:xfrm>
          <a:prstGeom prst="rect">
            <a:avLst/>
          </a:prstGeom>
          <a:noFill/>
        </p:spPr>
        <p:txBody>
          <a:bodyPr wrap="none" rtlCol="0">
            <a:spAutoFit/>
          </a:bodyPr>
          <a:lstStyle/>
          <a:p>
            <a:r>
              <a:rPr lang="en-US" dirty="0" smtClean="0"/>
              <a:t>SH7.5_SST27</a:t>
            </a:r>
            <a:endParaRPr lang="en-US" dirty="0"/>
          </a:p>
        </p:txBody>
      </p:sp>
      <p:sp>
        <p:nvSpPr>
          <p:cNvPr id="31" name="TextBox 30"/>
          <p:cNvSpPr txBox="1"/>
          <p:nvPr/>
        </p:nvSpPr>
        <p:spPr>
          <a:xfrm rot="16200000">
            <a:off x="-694731" y="3342124"/>
            <a:ext cx="1940706" cy="369332"/>
          </a:xfrm>
          <a:prstGeom prst="rect">
            <a:avLst/>
          </a:prstGeom>
          <a:noFill/>
        </p:spPr>
        <p:txBody>
          <a:bodyPr wrap="none" rtlCol="0">
            <a:spAutoFit/>
          </a:bodyPr>
          <a:lstStyle/>
          <a:p>
            <a:r>
              <a:rPr lang="en-US" dirty="0" smtClean="0"/>
              <a:t>Boundary Layer </a:t>
            </a:r>
            <a:r>
              <a:rPr lang="en-US" dirty="0" err="1"/>
              <a:t>θe</a:t>
            </a:r>
            <a:r>
              <a:rPr lang="en-US" dirty="0"/>
              <a:t> </a:t>
            </a:r>
            <a:endParaRPr lang="en-US" dirty="0"/>
          </a:p>
        </p:txBody>
      </p:sp>
      <p:pic>
        <p:nvPicPr>
          <p:cNvPr id="37" name="Picture 36" descr="SH75_SST27_Surface48.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37835" y="1495866"/>
            <a:ext cx="3497580" cy="4526280"/>
          </a:xfrm>
          <a:prstGeom prst="rect">
            <a:avLst/>
          </a:prstGeom>
        </p:spPr>
      </p:pic>
      <p:pic>
        <p:nvPicPr>
          <p:cNvPr id="38" name="Picture 37" descr="SH6_SST27_Surface48.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24540" y="1495869"/>
            <a:ext cx="3497580" cy="4526280"/>
          </a:xfrm>
          <a:prstGeom prst="rect">
            <a:avLst/>
          </a:prstGeom>
        </p:spPr>
      </p:pic>
      <p:pic>
        <p:nvPicPr>
          <p:cNvPr id="39" name="Picture 38" descr="SH5_SST27_Surface39.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4589" y="-545367"/>
            <a:ext cx="3497580" cy="4526280"/>
          </a:xfrm>
          <a:prstGeom prst="rect">
            <a:avLst/>
          </a:prstGeom>
        </p:spPr>
      </p:pic>
      <p:pic>
        <p:nvPicPr>
          <p:cNvPr id="41" name="Picture 40" descr="SH5_SST27_Surface88.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0265" y="3542837"/>
            <a:ext cx="3497580" cy="4526280"/>
          </a:xfrm>
          <a:prstGeom prst="rect">
            <a:avLst/>
          </a:prstGeom>
        </p:spPr>
      </p:pic>
      <p:pic>
        <p:nvPicPr>
          <p:cNvPr id="42" name="Picture 41" descr="SH75_SST27_Surface39.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37129" y="-544659"/>
            <a:ext cx="3497580" cy="4526280"/>
          </a:xfrm>
          <a:prstGeom prst="rect">
            <a:avLst/>
          </a:prstGeom>
        </p:spPr>
      </p:pic>
      <p:pic>
        <p:nvPicPr>
          <p:cNvPr id="43" name="Picture 42" descr="SH75_SST27_Surface88.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37129" y="3539407"/>
            <a:ext cx="3497580" cy="4526280"/>
          </a:xfrm>
          <a:prstGeom prst="rect">
            <a:avLst/>
          </a:prstGeom>
        </p:spPr>
      </p:pic>
      <p:pic>
        <p:nvPicPr>
          <p:cNvPr id="44" name="Picture 43" descr="SH6_SST27_Surface39.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24539" y="-552450"/>
            <a:ext cx="3497580" cy="4526280"/>
          </a:xfrm>
          <a:prstGeom prst="rect">
            <a:avLst/>
          </a:prstGeom>
        </p:spPr>
      </p:pic>
      <p:pic>
        <p:nvPicPr>
          <p:cNvPr id="45" name="Picture 44" descr="SH6_SST27_Surface88.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25233" y="3545325"/>
            <a:ext cx="3497580" cy="4526280"/>
          </a:xfrm>
          <a:prstGeom prst="rect">
            <a:avLst/>
          </a:prstGeom>
        </p:spPr>
      </p:pic>
      <p:pic>
        <p:nvPicPr>
          <p:cNvPr id="32" name="Picture 31" descr="SH5_SST27_Surface48.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28056" y="1496237"/>
            <a:ext cx="3497580" cy="4526280"/>
          </a:xfrm>
          <a:prstGeom prst="rect">
            <a:avLst/>
          </a:prstGeom>
        </p:spPr>
      </p:pic>
    </p:spTree>
    <p:extLst>
      <p:ext uri="{BB962C8B-B14F-4D97-AF65-F5344CB8AC3E}">
        <p14:creationId xmlns:p14="http://schemas.microsoft.com/office/powerpoint/2010/main" val="10892479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5_SST27_rh50039.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50" y="-552450"/>
            <a:ext cx="3497580" cy="4526280"/>
          </a:xfrm>
          <a:prstGeom prst="rect">
            <a:avLst/>
          </a:prstGeom>
        </p:spPr>
      </p:pic>
      <p:pic>
        <p:nvPicPr>
          <p:cNvPr id="5" name="Picture 4" descr="SH5_SST27_rh50048.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50" y="1485900"/>
            <a:ext cx="3497580" cy="4526280"/>
          </a:xfrm>
          <a:prstGeom prst="rect">
            <a:avLst/>
          </a:prstGeom>
        </p:spPr>
      </p:pic>
      <p:pic>
        <p:nvPicPr>
          <p:cNvPr id="6" name="Picture 5" descr="SH5_SST27_rh50088.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050" y="3526790"/>
            <a:ext cx="3497580" cy="4526280"/>
          </a:xfrm>
          <a:prstGeom prst="rect">
            <a:avLst/>
          </a:prstGeom>
        </p:spPr>
      </p:pic>
      <p:pic>
        <p:nvPicPr>
          <p:cNvPr id="7" name="Picture 6" descr="SH6_SST27_rh50039.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6968" y="-552450"/>
            <a:ext cx="3497580" cy="4526280"/>
          </a:xfrm>
          <a:prstGeom prst="rect">
            <a:avLst/>
          </a:prstGeom>
        </p:spPr>
      </p:pic>
      <p:pic>
        <p:nvPicPr>
          <p:cNvPr id="8" name="Picture 7" descr="SH6_SST27_rh50048.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6968" y="1485900"/>
            <a:ext cx="3497580" cy="4526280"/>
          </a:xfrm>
          <a:prstGeom prst="rect">
            <a:avLst/>
          </a:prstGeom>
        </p:spPr>
      </p:pic>
      <p:pic>
        <p:nvPicPr>
          <p:cNvPr id="11" name="Picture 10" descr="SH6_SST27_rh50088.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6968" y="3526790"/>
            <a:ext cx="3497580" cy="4526280"/>
          </a:xfrm>
          <a:prstGeom prst="rect">
            <a:avLst/>
          </a:prstGeom>
        </p:spPr>
      </p:pic>
      <p:pic>
        <p:nvPicPr>
          <p:cNvPr id="18" name="Picture 17" descr="SH75_SST27_rh50039.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9200" y="-552450"/>
            <a:ext cx="3497580" cy="4526280"/>
          </a:xfrm>
          <a:prstGeom prst="rect">
            <a:avLst/>
          </a:prstGeom>
        </p:spPr>
      </p:pic>
      <p:pic>
        <p:nvPicPr>
          <p:cNvPr id="20" name="Picture 19" descr="SH75_SST27_rh50048.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9200" y="1485900"/>
            <a:ext cx="3497580" cy="4526280"/>
          </a:xfrm>
          <a:prstGeom prst="rect">
            <a:avLst/>
          </a:prstGeom>
        </p:spPr>
      </p:pic>
      <p:pic>
        <p:nvPicPr>
          <p:cNvPr id="21" name="Picture 20" descr="SH75_SST27_rh50088.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9200" y="3526790"/>
            <a:ext cx="3497580" cy="4526280"/>
          </a:xfrm>
          <a:prstGeom prst="rect">
            <a:avLst/>
          </a:prstGeom>
        </p:spPr>
      </p:pic>
      <p:sp>
        <p:nvSpPr>
          <p:cNvPr id="31" name="TextBox 30"/>
          <p:cNvSpPr txBox="1"/>
          <p:nvPr/>
        </p:nvSpPr>
        <p:spPr>
          <a:xfrm>
            <a:off x="460284" y="5549900"/>
            <a:ext cx="539931" cy="369332"/>
          </a:xfrm>
          <a:prstGeom prst="rect">
            <a:avLst/>
          </a:prstGeom>
          <a:noFill/>
        </p:spPr>
        <p:txBody>
          <a:bodyPr wrap="none" rtlCol="0">
            <a:spAutoFit/>
          </a:bodyPr>
          <a:lstStyle/>
          <a:p>
            <a:r>
              <a:rPr lang="en-US" dirty="0" smtClean="0"/>
              <a:t>88h</a:t>
            </a:r>
            <a:endParaRPr lang="en-US" dirty="0"/>
          </a:p>
        </p:txBody>
      </p:sp>
      <p:sp>
        <p:nvSpPr>
          <p:cNvPr id="32" name="TextBox 31"/>
          <p:cNvSpPr txBox="1"/>
          <p:nvPr/>
        </p:nvSpPr>
        <p:spPr>
          <a:xfrm>
            <a:off x="511084" y="3429000"/>
            <a:ext cx="539931" cy="369332"/>
          </a:xfrm>
          <a:prstGeom prst="rect">
            <a:avLst/>
          </a:prstGeom>
          <a:noFill/>
        </p:spPr>
        <p:txBody>
          <a:bodyPr wrap="none" rtlCol="0">
            <a:spAutoFit/>
          </a:bodyPr>
          <a:lstStyle/>
          <a:p>
            <a:r>
              <a:rPr lang="en-US" dirty="0"/>
              <a:t>4</a:t>
            </a:r>
            <a:r>
              <a:rPr lang="en-US" dirty="0" smtClean="0"/>
              <a:t>8h</a:t>
            </a:r>
            <a:endParaRPr lang="en-US" dirty="0"/>
          </a:p>
        </p:txBody>
      </p:sp>
      <p:sp>
        <p:nvSpPr>
          <p:cNvPr id="33" name="TextBox 32"/>
          <p:cNvSpPr txBox="1"/>
          <p:nvPr/>
        </p:nvSpPr>
        <p:spPr>
          <a:xfrm>
            <a:off x="511084" y="1371600"/>
            <a:ext cx="539931" cy="369332"/>
          </a:xfrm>
          <a:prstGeom prst="rect">
            <a:avLst/>
          </a:prstGeom>
          <a:noFill/>
        </p:spPr>
        <p:txBody>
          <a:bodyPr wrap="none" rtlCol="0">
            <a:spAutoFit/>
          </a:bodyPr>
          <a:lstStyle/>
          <a:p>
            <a:r>
              <a:rPr lang="en-US" dirty="0" smtClean="0"/>
              <a:t>39h</a:t>
            </a:r>
            <a:endParaRPr lang="en-US" dirty="0"/>
          </a:p>
        </p:txBody>
      </p:sp>
      <p:sp>
        <p:nvSpPr>
          <p:cNvPr id="34" name="TextBox 33"/>
          <p:cNvSpPr txBox="1"/>
          <p:nvPr/>
        </p:nvSpPr>
        <p:spPr>
          <a:xfrm>
            <a:off x="1600200" y="12700"/>
            <a:ext cx="1225102" cy="369332"/>
          </a:xfrm>
          <a:prstGeom prst="rect">
            <a:avLst/>
          </a:prstGeom>
          <a:noFill/>
        </p:spPr>
        <p:txBody>
          <a:bodyPr wrap="none" rtlCol="0">
            <a:spAutoFit/>
          </a:bodyPr>
          <a:lstStyle/>
          <a:p>
            <a:r>
              <a:rPr lang="en-US" dirty="0" smtClean="0"/>
              <a:t>SH5_SST27</a:t>
            </a:r>
            <a:endParaRPr lang="en-US" dirty="0"/>
          </a:p>
        </p:txBody>
      </p:sp>
      <p:sp>
        <p:nvSpPr>
          <p:cNvPr id="35" name="TextBox 34"/>
          <p:cNvSpPr txBox="1"/>
          <p:nvPr/>
        </p:nvSpPr>
        <p:spPr>
          <a:xfrm>
            <a:off x="4470400" y="20082"/>
            <a:ext cx="1225102" cy="369332"/>
          </a:xfrm>
          <a:prstGeom prst="rect">
            <a:avLst/>
          </a:prstGeom>
          <a:noFill/>
        </p:spPr>
        <p:txBody>
          <a:bodyPr wrap="none" rtlCol="0">
            <a:spAutoFit/>
          </a:bodyPr>
          <a:lstStyle/>
          <a:p>
            <a:r>
              <a:rPr lang="en-US" dirty="0" smtClean="0"/>
              <a:t>SH6_SST27</a:t>
            </a:r>
            <a:endParaRPr lang="en-US" dirty="0"/>
          </a:p>
        </p:txBody>
      </p:sp>
      <p:sp>
        <p:nvSpPr>
          <p:cNvPr id="36" name="TextBox 35"/>
          <p:cNvSpPr txBox="1"/>
          <p:nvPr/>
        </p:nvSpPr>
        <p:spPr>
          <a:xfrm>
            <a:off x="7448550" y="12700"/>
            <a:ext cx="1400368" cy="369332"/>
          </a:xfrm>
          <a:prstGeom prst="rect">
            <a:avLst/>
          </a:prstGeom>
          <a:noFill/>
        </p:spPr>
        <p:txBody>
          <a:bodyPr wrap="none" rtlCol="0">
            <a:spAutoFit/>
          </a:bodyPr>
          <a:lstStyle/>
          <a:p>
            <a:r>
              <a:rPr lang="en-US" dirty="0" smtClean="0"/>
              <a:t>SH7.5_SST27</a:t>
            </a:r>
            <a:endParaRPr lang="en-US" dirty="0"/>
          </a:p>
        </p:txBody>
      </p:sp>
      <p:sp>
        <p:nvSpPr>
          <p:cNvPr id="22" name="TextBox 21"/>
          <p:cNvSpPr txBox="1"/>
          <p:nvPr/>
        </p:nvSpPr>
        <p:spPr>
          <a:xfrm rot="16200000">
            <a:off x="-328423" y="3342124"/>
            <a:ext cx="1208083" cy="369332"/>
          </a:xfrm>
          <a:prstGeom prst="rect">
            <a:avLst/>
          </a:prstGeom>
          <a:noFill/>
        </p:spPr>
        <p:txBody>
          <a:bodyPr wrap="none" rtlCol="0">
            <a:spAutoFit/>
          </a:bodyPr>
          <a:lstStyle/>
          <a:p>
            <a:r>
              <a:rPr lang="en-US" dirty="0" smtClean="0"/>
              <a:t>500hPa RH</a:t>
            </a:r>
            <a:endParaRPr lang="en-US" dirty="0"/>
          </a:p>
        </p:txBody>
      </p:sp>
      <p:pic>
        <p:nvPicPr>
          <p:cNvPr id="19" name="Picture 18" descr="SH5_SST27_Surface88.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769" y="3517900"/>
            <a:ext cx="3497580" cy="4526280"/>
          </a:xfrm>
          <a:prstGeom prst="rect">
            <a:avLst/>
          </a:prstGeom>
        </p:spPr>
      </p:pic>
      <p:pic>
        <p:nvPicPr>
          <p:cNvPr id="23" name="Picture 22" descr="SH6_SST27_Surface39.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64544" y="-558800"/>
            <a:ext cx="3497580" cy="4526280"/>
          </a:xfrm>
          <a:prstGeom prst="rect">
            <a:avLst/>
          </a:prstGeom>
        </p:spPr>
      </p:pic>
      <p:pic>
        <p:nvPicPr>
          <p:cNvPr id="24" name="Picture 23" descr="SH75_SST27_Surface39.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9662" y="-558800"/>
            <a:ext cx="3497580" cy="4526280"/>
          </a:xfrm>
          <a:prstGeom prst="rect">
            <a:avLst/>
          </a:prstGeom>
        </p:spPr>
      </p:pic>
      <p:pic>
        <p:nvPicPr>
          <p:cNvPr id="25" name="Picture 24" descr="SH75_SST27_Surface48.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99662" y="1479550"/>
            <a:ext cx="3497580" cy="4526280"/>
          </a:xfrm>
          <a:prstGeom prst="rect">
            <a:avLst/>
          </a:prstGeom>
        </p:spPr>
      </p:pic>
      <p:pic>
        <p:nvPicPr>
          <p:cNvPr id="26" name="Picture 25" descr="SH5_SST27_Surface39.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8164" y="-558800"/>
            <a:ext cx="3497580" cy="4526280"/>
          </a:xfrm>
          <a:prstGeom prst="rect">
            <a:avLst/>
          </a:prstGeom>
        </p:spPr>
      </p:pic>
      <p:pic>
        <p:nvPicPr>
          <p:cNvPr id="27" name="Picture 26" descr="SH5_SST27_Surface48.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4514" y="1479550"/>
            <a:ext cx="3497580" cy="4526280"/>
          </a:xfrm>
          <a:prstGeom prst="rect">
            <a:avLst/>
          </a:prstGeom>
        </p:spPr>
      </p:pic>
      <p:pic>
        <p:nvPicPr>
          <p:cNvPr id="28" name="Picture 27" descr="SH6_SST27_Surface48.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70894" y="1479550"/>
            <a:ext cx="3497580" cy="4526280"/>
          </a:xfrm>
          <a:prstGeom prst="rect">
            <a:avLst/>
          </a:prstGeom>
        </p:spPr>
      </p:pic>
      <p:pic>
        <p:nvPicPr>
          <p:cNvPr id="29" name="Picture 28" descr="SH6_SST27_Surface88.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70894" y="3524250"/>
            <a:ext cx="3497580" cy="4526280"/>
          </a:xfrm>
          <a:prstGeom prst="rect">
            <a:avLst/>
          </a:prstGeom>
        </p:spPr>
      </p:pic>
      <p:pic>
        <p:nvPicPr>
          <p:cNvPr id="30" name="Picture 29" descr="SH75_SST27_Surface88.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306012" y="3517900"/>
            <a:ext cx="3497580" cy="4526280"/>
          </a:xfrm>
          <a:prstGeom prst="rect">
            <a:avLst/>
          </a:prstGeom>
        </p:spPr>
      </p:pic>
    </p:spTree>
    <p:extLst>
      <p:ext uri="{BB962C8B-B14F-4D97-AF65-F5344CB8AC3E}">
        <p14:creationId xmlns:p14="http://schemas.microsoft.com/office/powerpoint/2010/main" val="11036428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423</TotalTime>
  <Words>772</Words>
  <Application>Microsoft Macintosh PowerPoint</Application>
  <PresentationFormat>On-screen Show (4:3)</PresentationFormat>
  <Paragraphs>107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Dandan Tao</dc:creator>
  <cp:lastModifiedBy>Dandan Tao</cp:lastModifiedBy>
  <cp:revision>29</cp:revision>
  <dcterms:created xsi:type="dcterms:W3CDTF">2013-09-12T18:03:03Z</dcterms:created>
  <dcterms:modified xsi:type="dcterms:W3CDTF">2013-09-13T12:54:10Z</dcterms:modified>
</cp:coreProperties>
</file>