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67" r:id="rId3"/>
    <p:sldId id="257" r:id="rId4"/>
    <p:sldId id="258" r:id="rId5"/>
    <p:sldId id="259" r:id="rId6"/>
    <p:sldId id="260" r:id="rId7"/>
    <p:sldId id="261" r:id="rId8"/>
    <p:sldId id="262" r:id="rId9"/>
    <p:sldId id="263" r:id="rId10"/>
    <p:sldId id="268" r:id="rId11"/>
    <p:sldId id="269" r:id="rId12"/>
    <p:sldId id="264" r:id="rId13"/>
    <p:sldId id="266"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889" autoAdjust="0"/>
  </p:normalViewPr>
  <p:slideViewPr>
    <p:cSldViewPr snapToGrid="0" snapToObjects="1">
      <p:cViewPr varScale="1">
        <p:scale>
          <a:sx n="121" d="100"/>
          <a:sy n="121" d="100"/>
        </p:scale>
        <p:origin x="-97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CD8EC6-1DC6-4040-9509-F2B64D77D5BC}" type="datetimeFigureOut">
              <a:rPr lang="en-US" smtClean="0"/>
              <a:t>7/19/13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59632B-B457-364F-992F-4EB6A3102CF1}" type="slidenum">
              <a:rPr lang="en-US" smtClean="0"/>
              <a:t>‹#›</a:t>
            </a:fld>
            <a:endParaRPr lang="en-US"/>
          </a:p>
        </p:txBody>
      </p:sp>
    </p:spTree>
    <p:extLst>
      <p:ext uri="{BB962C8B-B14F-4D97-AF65-F5344CB8AC3E}">
        <p14:creationId xmlns:p14="http://schemas.microsoft.com/office/powerpoint/2010/main" val="10657454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DYNAMO project provide an excellent chance to study the </a:t>
            </a:r>
            <a:r>
              <a:rPr lang="en-US" dirty="0" err="1" smtClean="0"/>
              <a:t>multiscale</a:t>
            </a:r>
            <a:r>
              <a:rPr lang="en-US" dirty="0" smtClean="0"/>
              <a:t> interaction with in MJO.</a:t>
            </a:r>
          </a:p>
          <a:p>
            <a:r>
              <a:rPr lang="en-US" sz="1200" dirty="0" smtClean="0"/>
              <a:t>Detailed information about DYNAMO can be found here. (</a:t>
            </a:r>
            <a:r>
              <a:rPr lang="en-US" sz="1200" dirty="0" smtClean="0">
                <a:solidFill>
                  <a:srgbClr val="0000FF"/>
                </a:solidFill>
              </a:rPr>
              <a:t>http://</a:t>
            </a:r>
            <a:r>
              <a:rPr lang="en-US" sz="1200" dirty="0" err="1" smtClean="0">
                <a:solidFill>
                  <a:srgbClr val="0000FF"/>
                </a:solidFill>
              </a:rPr>
              <a:t>www.eol.ucar.edu</a:t>
            </a:r>
            <a:r>
              <a:rPr lang="en-US" sz="1200" dirty="0" smtClean="0">
                <a:solidFill>
                  <a:srgbClr val="0000FF"/>
                </a:solidFill>
              </a:rPr>
              <a:t>/projects/dynamo/</a:t>
            </a:r>
            <a:r>
              <a:rPr lang="en-US" sz="1200" dirty="0" smtClean="0"/>
              <a:t>)</a:t>
            </a:r>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are going to explore the 3-hourly sounding data and the high resolution CMORPH data (8km, hourly) to study the higher frequency WIGs and diurnal variations during the DYNAMO period. Simulation results using WRF will also be compared. (Focus on the first events here. detail of the simulation can be found at the notes).</a:t>
            </a:r>
          </a:p>
          <a:p>
            <a:endParaRPr lang="en-US" dirty="0" smtClean="0"/>
          </a:p>
          <a:p>
            <a:endParaRPr lang="en-US" dirty="0" smtClean="0"/>
          </a:p>
          <a:p>
            <a:r>
              <a:rPr lang="en-US" dirty="0" smtClean="0"/>
              <a:t>Detail of the model:</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 model (WRF 3.3.1) is cloud-permitting with 9-km grid spacing and 45 vertical levels up to 20 </a:t>
            </a:r>
            <a:r>
              <a:rPr lang="en-US" sz="1200" dirty="0" err="1" smtClean="0"/>
              <a:t>hPa</a:t>
            </a:r>
            <a:r>
              <a:rPr lang="en-US" sz="1200" dirty="0" smtClean="0"/>
              <a:t>. To prevent circulation drift, we use spectral nudging of 2000 km wavelength in the horizontal for wind, temperature, moisture and </a:t>
            </a:r>
            <a:r>
              <a:rPr lang="en-US" sz="1200" dirty="0" err="1" smtClean="0"/>
              <a:t>geopotential</a:t>
            </a:r>
            <a:r>
              <a:rPr lang="en-US" sz="1200" dirty="0" smtClean="0"/>
              <a:t> height. No</a:t>
            </a:r>
            <a:r>
              <a:rPr lang="en-US" sz="1200" baseline="0" dirty="0" smtClean="0"/>
              <a:t> cumulus parameterization is used in the model.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2759632B-B457-364F-992F-4EB6A3102CF1}" type="slidenum">
              <a:rPr lang="en-US" smtClean="0"/>
              <a:t>4</a:t>
            </a:fld>
            <a:endParaRPr lang="en-US"/>
          </a:p>
        </p:txBody>
      </p:sp>
    </p:spTree>
    <p:extLst>
      <p:ext uri="{BB962C8B-B14F-4D97-AF65-F5344CB8AC3E}">
        <p14:creationId xmlns:p14="http://schemas.microsoft.com/office/powerpoint/2010/main" val="2422012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complete MJO event was captured by both the observation and simulation (Fig. 1)</a:t>
            </a:r>
          </a:p>
          <a:p>
            <a:r>
              <a:rPr lang="en-US" dirty="0" smtClean="0"/>
              <a:t>The WIGs are clearly more strong during the active phase of MJO.</a:t>
            </a:r>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model produce much more precipitation than the </a:t>
            </a:r>
            <a:r>
              <a:rPr lang="en-US" dirty="0" err="1" smtClean="0"/>
              <a:t>Obs</a:t>
            </a:r>
            <a:r>
              <a:rPr lang="en-US" dirty="0" smtClean="0"/>
              <a:t> (nearly twice). </a:t>
            </a:r>
          </a:p>
          <a:p>
            <a:endParaRPr lang="en-US" dirty="0"/>
          </a:p>
        </p:txBody>
      </p:sp>
      <p:sp>
        <p:nvSpPr>
          <p:cNvPr id="4" name="Slide Number Placeholder 3"/>
          <p:cNvSpPr>
            <a:spLocks noGrp="1"/>
          </p:cNvSpPr>
          <p:nvPr>
            <p:ph type="sldNum" sz="quarter" idx="10"/>
          </p:nvPr>
        </p:nvSpPr>
        <p:spPr/>
        <p:txBody>
          <a:bodyPr/>
          <a:lstStyle/>
          <a:p>
            <a:fld id="{2759632B-B457-364F-992F-4EB6A3102CF1}" type="slidenum">
              <a:rPr lang="en-US" smtClean="0"/>
              <a:t>5</a:t>
            </a:fld>
            <a:endParaRPr lang="en-US"/>
          </a:p>
        </p:txBody>
      </p:sp>
    </p:spTree>
    <p:extLst>
      <p:ext uri="{BB962C8B-B14F-4D97-AF65-F5344CB8AC3E}">
        <p14:creationId xmlns:p14="http://schemas.microsoft.com/office/powerpoint/2010/main" val="171154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Similar to </a:t>
            </a:r>
            <a:r>
              <a:rPr lang="en-US" dirty="0" err="1" smtClean="0"/>
              <a:t>Tulich</a:t>
            </a:r>
            <a:r>
              <a:rPr lang="en-US" dirty="0" smtClean="0"/>
              <a:t> and </a:t>
            </a:r>
            <a:r>
              <a:rPr lang="en-US" dirty="0" err="1" smtClean="0"/>
              <a:t>Kiladis</a:t>
            </a:r>
            <a:r>
              <a:rPr lang="en-US" dirty="0" smtClean="0"/>
              <a:t> (2012), the westward </a:t>
            </a:r>
            <a:r>
              <a:rPr lang="en-US" dirty="0" err="1" smtClean="0"/>
              <a:t>interio</a:t>
            </a:r>
            <a:r>
              <a:rPr lang="en-US" dirty="0" smtClean="0"/>
              <a:t>-gravity wave (WIG) signal can have a wavelength and period as small as 500 km and 8 h, respectively. This figure also shows a strong diurnal variations in the WIG region of the observations, which means there is a strong westward propagating diurnal cycles in the Obs.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The simulated results generally agree with the observations, except that the eastward signal is much stronger.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759632B-B457-364F-992F-4EB6A3102CF1}" type="slidenum">
              <a:rPr lang="en-US" smtClean="0"/>
              <a:t>6</a:t>
            </a:fld>
            <a:endParaRPr lang="en-US"/>
          </a:p>
        </p:txBody>
      </p:sp>
    </p:spTree>
    <p:extLst>
      <p:ext uri="{BB962C8B-B14F-4D97-AF65-F5344CB8AC3E}">
        <p14:creationId xmlns:p14="http://schemas.microsoft.com/office/powerpoint/2010/main" val="4133645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 vertical structure of a typical WIGs is shown below from the </a:t>
            </a:r>
            <a:r>
              <a:rPr lang="en-US" sz="1200" dirty="0" err="1" smtClean="0"/>
              <a:t>Gan</a:t>
            </a:r>
            <a:r>
              <a:rPr lang="en-US" sz="1200" dirty="0" smtClean="0"/>
              <a:t> sounding data. The wave is accompanied by a temperature dipole and a quick buildup of moisture from the lower to upper levels.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 WRF simulation captures the temperature dipole and buildup of low-level moisture well. However, upper-level (6-9 km) moisture shown in the sounding, possibly due to a mid-level </a:t>
            </a:r>
            <a:r>
              <a:rPr lang="en-US" sz="1200" dirty="0" err="1" smtClean="0"/>
              <a:t>stratiform</a:t>
            </a:r>
            <a:r>
              <a:rPr lang="en-US" sz="1200" dirty="0" smtClean="0"/>
              <a:t> region, is absent from the simulation.</a:t>
            </a:r>
          </a:p>
          <a:p>
            <a:endParaRPr lang="en-US" dirty="0"/>
          </a:p>
        </p:txBody>
      </p:sp>
      <p:sp>
        <p:nvSpPr>
          <p:cNvPr id="4" name="Slide Number Placeholder 3"/>
          <p:cNvSpPr>
            <a:spLocks noGrp="1"/>
          </p:cNvSpPr>
          <p:nvPr>
            <p:ph type="sldNum" sz="quarter" idx="10"/>
          </p:nvPr>
        </p:nvSpPr>
        <p:spPr/>
        <p:txBody>
          <a:bodyPr/>
          <a:lstStyle/>
          <a:p>
            <a:fld id="{2759632B-B457-364F-992F-4EB6A3102CF1}" type="slidenum">
              <a:rPr lang="en-US" smtClean="0"/>
              <a:t>7</a:t>
            </a:fld>
            <a:endParaRPr lang="en-US"/>
          </a:p>
        </p:txBody>
      </p:sp>
    </p:spTree>
    <p:extLst>
      <p:ext uri="{BB962C8B-B14F-4D97-AF65-F5344CB8AC3E}">
        <p14:creationId xmlns:p14="http://schemas.microsoft.com/office/powerpoint/2010/main" val="2172722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3DABAF-0F40-7B4D-9155-D7E90EEF446B}" type="datetimeFigureOut">
              <a:rPr lang="en-US" smtClean="0"/>
              <a:t>7/19/13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EFAF9F-4A3C-8D47-8AD6-BCE2B12D08AE}" type="slidenum">
              <a:rPr lang="en-US" smtClean="0"/>
              <a:t>‹#›</a:t>
            </a:fld>
            <a:endParaRPr lang="en-US"/>
          </a:p>
        </p:txBody>
      </p:sp>
    </p:spTree>
    <p:extLst>
      <p:ext uri="{BB962C8B-B14F-4D97-AF65-F5344CB8AC3E}">
        <p14:creationId xmlns:p14="http://schemas.microsoft.com/office/powerpoint/2010/main" val="2664708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3DABAF-0F40-7B4D-9155-D7E90EEF446B}" type="datetimeFigureOut">
              <a:rPr lang="en-US" smtClean="0"/>
              <a:t>7/19/13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EFAF9F-4A3C-8D47-8AD6-BCE2B12D08AE}" type="slidenum">
              <a:rPr lang="en-US" smtClean="0"/>
              <a:t>‹#›</a:t>
            </a:fld>
            <a:endParaRPr lang="en-US"/>
          </a:p>
        </p:txBody>
      </p:sp>
    </p:spTree>
    <p:extLst>
      <p:ext uri="{BB962C8B-B14F-4D97-AF65-F5344CB8AC3E}">
        <p14:creationId xmlns:p14="http://schemas.microsoft.com/office/powerpoint/2010/main" val="3993222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3DABAF-0F40-7B4D-9155-D7E90EEF446B}" type="datetimeFigureOut">
              <a:rPr lang="en-US" smtClean="0"/>
              <a:t>7/19/13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EFAF9F-4A3C-8D47-8AD6-BCE2B12D08AE}" type="slidenum">
              <a:rPr lang="en-US" smtClean="0"/>
              <a:t>‹#›</a:t>
            </a:fld>
            <a:endParaRPr lang="en-US"/>
          </a:p>
        </p:txBody>
      </p:sp>
    </p:spTree>
    <p:extLst>
      <p:ext uri="{BB962C8B-B14F-4D97-AF65-F5344CB8AC3E}">
        <p14:creationId xmlns:p14="http://schemas.microsoft.com/office/powerpoint/2010/main" val="3780785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3DABAF-0F40-7B4D-9155-D7E90EEF446B}" type="datetimeFigureOut">
              <a:rPr lang="en-US" smtClean="0"/>
              <a:t>7/19/13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EFAF9F-4A3C-8D47-8AD6-BCE2B12D08AE}" type="slidenum">
              <a:rPr lang="en-US" smtClean="0"/>
              <a:t>‹#›</a:t>
            </a:fld>
            <a:endParaRPr lang="en-US"/>
          </a:p>
        </p:txBody>
      </p:sp>
    </p:spTree>
    <p:extLst>
      <p:ext uri="{BB962C8B-B14F-4D97-AF65-F5344CB8AC3E}">
        <p14:creationId xmlns:p14="http://schemas.microsoft.com/office/powerpoint/2010/main" val="4080806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3DABAF-0F40-7B4D-9155-D7E90EEF446B}" type="datetimeFigureOut">
              <a:rPr lang="en-US" smtClean="0"/>
              <a:t>7/19/13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EFAF9F-4A3C-8D47-8AD6-BCE2B12D08AE}" type="slidenum">
              <a:rPr lang="en-US" smtClean="0"/>
              <a:t>‹#›</a:t>
            </a:fld>
            <a:endParaRPr lang="en-US"/>
          </a:p>
        </p:txBody>
      </p:sp>
    </p:spTree>
    <p:extLst>
      <p:ext uri="{BB962C8B-B14F-4D97-AF65-F5344CB8AC3E}">
        <p14:creationId xmlns:p14="http://schemas.microsoft.com/office/powerpoint/2010/main" val="787487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3DABAF-0F40-7B4D-9155-D7E90EEF446B}" type="datetimeFigureOut">
              <a:rPr lang="en-US" smtClean="0"/>
              <a:t>7/19/13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EFAF9F-4A3C-8D47-8AD6-BCE2B12D08AE}" type="slidenum">
              <a:rPr lang="en-US" smtClean="0"/>
              <a:t>‹#›</a:t>
            </a:fld>
            <a:endParaRPr lang="en-US"/>
          </a:p>
        </p:txBody>
      </p:sp>
    </p:spTree>
    <p:extLst>
      <p:ext uri="{BB962C8B-B14F-4D97-AF65-F5344CB8AC3E}">
        <p14:creationId xmlns:p14="http://schemas.microsoft.com/office/powerpoint/2010/main" val="1187566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3DABAF-0F40-7B4D-9155-D7E90EEF446B}" type="datetimeFigureOut">
              <a:rPr lang="en-US" smtClean="0"/>
              <a:t>7/19/13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EFAF9F-4A3C-8D47-8AD6-BCE2B12D08AE}" type="slidenum">
              <a:rPr lang="en-US" smtClean="0"/>
              <a:t>‹#›</a:t>
            </a:fld>
            <a:endParaRPr lang="en-US"/>
          </a:p>
        </p:txBody>
      </p:sp>
    </p:spTree>
    <p:extLst>
      <p:ext uri="{BB962C8B-B14F-4D97-AF65-F5344CB8AC3E}">
        <p14:creationId xmlns:p14="http://schemas.microsoft.com/office/powerpoint/2010/main" val="1132946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3DABAF-0F40-7B4D-9155-D7E90EEF446B}" type="datetimeFigureOut">
              <a:rPr lang="en-US" smtClean="0"/>
              <a:t>7/19/13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EFAF9F-4A3C-8D47-8AD6-BCE2B12D08AE}" type="slidenum">
              <a:rPr lang="en-US" smtClean="0"/>
              <a:t>‹#›</a:t>
            </a:fld>
            <a:endParaRPr lang="en-US"/>
          </a:p>
        </p:txBody>
      </p:sp>
    </p:spTree>
    <p:extLst>
      <p:ext uri="{BB962C8B-B14F-4D97-AF65-F5344CB8AC3E}">
        <p14:creationId xmlns:p14="http://schemas.microsoft.com/office/powerpoint/2010/main" val="2643434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DABAF-0F40-7B4D-9155-D7E90EEF446B}" type="datetimeFigureOut">
              <a:rPr lang="en-US" smtClean="0"/>
              <a:t>7/19/13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EFAF9F-4A3C-8D47-8AD6-BCE2B12D08AE}" type="slidenum">
              <a:rPr lang="en-US" smtClean="0"/>
              <a:t>‹#›</a:t>
            </a:fld>
            <a:endParaRPr lang="en-US"/>
          </a:p>
        </p:txBody>
      </p:sp>
    </p:spTree>
    <p:extLst>
      <p:ext uri="{BB962C8B-B14F-4D97-AF65-F5344CB8AC3E}">
        <p14:creationId xmlns:p14="http://schemas.microsoft.com/office/powerpoint/2010/main" val="2278993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DABAF-0F40-7B4D-9155-D7E90EEF446B}" type="datetimeFigureOut">
              <a:rPr lang="en-US" smtClean="0"/>
              <a:t>7/19/13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EFAF9F-4A3C-8D47-8AD6-BCE2B12D08AE}" type="slidenum">
              <a:rPr lang="en-US" smtClean="0"/>
              <a:t>‹#›</a:t>
            </a:fld>
            <a:endParaRPr lang="en-US"/>
          </a:p>
        </p:txBody>
      </p:sp>
    </p:spTree>
    <p:extLst>
      <p:ext uri="{BB962C8B-B14F-4D97-AF65-F5344CB8AC3E}">
        <p14:creationId xmlns:p14="http://schemas.microsoft.com/office/powerpoint/2010/main" val="1090249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DABAF-0F40-7B4D-9155-D7E90EEF446B}" type="datetimeFigureOut">
              <a:rPr lang="en-US" smtClean="0"/>
              <a:t>7/19/13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EFAF9F-4A3C-8D47-8AD6-BCE2B12D08AE}" type="slidenum">
              <a:rPr lang="en-US" smtClean="0"/>
              <a:t>‹#›</a:t>
            </a:fld>
            <a:endParaRPr lang="en-US"/>
          </a:p>
        </p:txBody>
      </p:sp>
    </p:spTree>
    <p:extLst>
      <p:ext uri="{BB962C8B-B14F-4D97-AF65-F5344CB8AC3E}">
        <p14:creationId xmlns:p14="http://schemas.microsoft.com/office/powerpoint/2010/main" val="135316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DABAF-0F40-7B4D-9155-D7E90EEF446B}" type="datetimeFigureOut">
              <a:rPr lang="en-US" smtClean="0"/>
              <a:t>7/19/13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EFAF9F-4A3C-8D47-8AD6-BCE2B12D08AE}" type="slidenum">
              <a:rPr lang="en-US" smtClean="0"/>
              <a:t>‹#›</a:t>
            </a:fld>
            <a:endParaRPr lang="en-US"/>
          </a:p>
        </p:txBody>
      </p:sp>
    </p:spTree>
    <p:extLst>
      <p:ext uri="{BB962C8B-B14F-4D97-AF65-F5344CB8AC3E}">
        <p14:creationId xmlns:p14="http://schemas.microsoft.com/office/powerpoint/2010/main" val="4156048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 Id="rId3" Type="http://schemas.openxmlformats.org/officeDocument/2006/relationships/image" Target="../media/image3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emf"/><Relationship Id="rId6" Type="http://schemas.openxmlformats.org/officeDocument/2006/relationships/image" Target="../media/image11.em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 Id="rId11"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5368" y="1494935"/>
            <a:ext cx="7772400" cy="1470025"/>
          </a:xfrm>
        </p:spPr>
        <p:txBody>
          <a:bodyPr>
            <a:normAutofit fontScale="90000"/>
          </a:bodyPr>
          <a:lstStyle/>
          <a:p>
            <a:r>
              <a:rPr lang="en-US" dirty="0" smtClean="0"/>
              <a:t>Equatorial </a:t>
            </a:r>
            <a:r>
              <a:rPr lang="en-US" dirty="0" err="1" smtClean="0"/>
              <a:t>Inertio</a:t>
            </a:r>
            <a:r>
              <a:rPr lang="en-US" dirty="0" smtClean="0"/>
              <a:t> Gravity Waves and Diurnal Variations During DYNAMO:</a:t>
            </a:r>
            <a:br>
              <a:rPr lang="en-US" dirty="0" smtClean="0"/>
            </a:br>
            <a:r>
              <a:rPr lang="en-US" dirty="0"/>
              <a:t>Observation and Simulation   </a:t>
            </a:r>
          </a:p>
        </p:txBody>
      </p:sp>
      <p:sp>
        <p:nvSpPr>
          <p:cNvPr id="3" name="TextBox 2"/>
          <p:cNvSpPr txBox="1"/>
          <p:nvPr/>
        </p:nvSpPr>
        <p:spPr>
          <a:xfrm>
            <a:off x="1566621" y="4030762"/>
            <a:ext cx="5859559" cy="923330"/>
          </a:xfrm>
          <a:prstGeom prst="rect">
            <a:avLst/>
          </a:prstGeom>
          <a:noFill/>
        </p:spPr>
        <p:txBody>
          <a:bodyPr wrap="none" rtlCol="0">
            <a:spAutoFit/>
          </a:bodyPr>
          <a:lstStyle/>
          <a:p>
            <a:pPr algn="ctr"/>
            <a:r>
              <a:rPr lang="en-US" dirty="0" smtClean="0">
                <a:solidFill>
                  <a:schemeClr val="bg1">
                    <a:lumMod val="50000"/>
                  </a:schemeClr>
                </a:solidFill>
              </a:rPr>
              <a:t>Yongqiang Sun, Michael Ying, </a:t>
            </a:r>
            <a:r>
              <a:rPr lang="en-US" dirty="0" err="1" smtClean="0">
                <a:solidFill>
                  <a:schemeClr val="bg1">
                    <a:lumMod val="50000"/>
                  </a:schemeClr>
                </a:solidFill>
              </a:rPr>
              <a:t>Shuguang</a:t>
            </a:r>
            <a:r>
              <a:rPr lang="en-US" dirty="0" smtClean="0">
                <a:solidFill>
                  <a:schemeClr val="bg1">
                    <a:lumMod val="50000"/>
                  </a:schemeClr>
                </a:solidFill>
              </a:rPr>
              <a:t> Wang, </a:t>
            </a:r>
            <a:r>
              <a:rPr lang="en-US" dirty="0" err="1" smtClean="0">
                <a:solidFill>
                  <a:schemeClr val="bg1">
                    <a:lumMod val="50000"/>
                  </a:schemeClr>
                </a:solidFill>
              </a:rPr>
              <a:t>Fuqing</a:t>
            </a:r>
            <a:r>
              <a:rPr lang="en-US" dirty="0" smtClean="0">
                <a:solidFill>
                  <a:schemeClr val="bg1">
                    <a:lumMod val="50000"/>
                  </a:schemeClr>
                </a:solidFill>
              </a:rPr>
              <a:t> Zhang</a:t>
            </a:r>
          </a:p>
          <a:p>
            <a:pPr algn="ctr"/>
            <a:r>
              <a:rPr lang="en-US" dirty="0" smtClean="0">
                <a:solidFill>
                  <a:schemeClr val="bg1">
                    <a:lumMod val="50000"/>
                  </a:schemeClr>
                </a:solidFill>
              </a:rPr>
              <a:t>Group meeting</a:t>
            </a:r>
          </a:p>
          <a:p>
            <a:pPr algn="ctr"/>
            <a:r>
              <a:rPr lang="en-US" dirty="0" smtClean="0">
                <a:solidFill>
                  <a:schemeClr val="bg1">
                    <a:lumMod val="50000"/>
                  </a:schemeClr>
                </a:solidFill>
              </a:rPr>
              <a:t>07-19-2013</a:t>
            </a:r>
          </a:p>
        </p:txBody>
      </p:sp>
    </p:spTree>
    <p:extLst>
      <p:ext uri="{BB962C8B-B14F-4D97-AF65-F5344CB8AC3E}">
        <p14:creationId xmlns:p14="http://schemas.microsoft.com/office/powerpoint/2010/main" val="25903190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071"/>
            <a:ext cx="1559967" cy="369332"/>
          </a:xfrm>
          <a:prstGeom prst="rect">
            <a:avLst/>
          </a:prstGeom>
          <a:noFill/>
        </p:spPr>
        <p:txBody>
          <a:bodyPr wrap="none" rtlCol="0">
            <a:spAutoFit/>
          </a:bodyPr>
          <a:lstStyle/>
          <a:p>
            <a:r>
              <a:rPr lang="en-US" dirty="0" smtClean="0"/>
              <a:t>Research plan: </a:t>
            </a:r>
            <a:endParaRPr lang="en-US" dirty="0"/>
          </a:p>
        </p:txBody>
      </p:sp>
      <p:sp>
        <p:nvSpPr>
          <p:cNvPr id="4" name="Rectangle 3"/>
          <p:cNvSpPr/>
          <p:nvPr/>
        </p:nvSpPr>
        <p:spPr>
          <a:xfrm>
            <a:off x="925285" y="608763"/>
            <a:ext cx="5950857" cy="646331"/>
          </a:xfrm>
          <a:prstGeom prst="rect">
            <a:avLst/>
          </a:prstGeom>
        </p:spPr>
        <p:txBody>
          <a:bodyPr wrap="square">
            <a:spAutoFit/>
          </a:bodyPr>
          <a:lstStyle/>
          <a:p>
            <a:r>
              <a:rPr lang="en-US" dirty="0" smtClean="0">
                <a:solidFill>
                  <a:srgbClr val="FF0000"/>
                </a:solidFill>
              </a:rPr>
              <a:t>Part 1. Analyze </a:t>
            </a:r>
            <a:r>
              <a:rPr lang="en-US" dirty="0">
                <a:solidFill>
                  <a:srgbClr val="FF0000"/>
                </a:solidFill>
              </a:rPr>
              <a:t>the seasonal variability of WIGs and EIGs and explain the dynamics behind this variability ?</a:t>
            </a:r>
          </a:p>
        </p:txBody>
      </p:sp>
      <p:sp>
        <p:nvSpPr>
          <p:cNvPr id="5" name="TextBox 4"/>
          <p:cNvSpPr txBox="1"/>
          <p:nvPr/>
        </p:nvSpPr>
        <p:spPr>
          <a:xfrm>
            <a:off x="1050516" y="1384236"/>
            <a:ext cx="6629151" cy="369332"/>
          </a:xfrm>
          <a:prstGeom prst="rect">
            <a:avLst/>
          </a:prstGeom>
          <a:noFill/>
        </p:spPr>
        <p:txBody>
          <a:bodyPr wrap="none" rtlCol="0">
            <a:spAutoFit/>
          </a:bodyPr>
          <a:lstStyle/>
          <a:p>
            <a:r>
              <a:rPr lang="en-US" dirty="0" smtClean="0"/>
              <a:t>Seasonal variations of WIGs and EIGs: (take year 2006 for a example)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108" y="2525621"/>
            <a:ext cx="4027360" cy="2383373"/>
          </a:xfrm>
          <a:prstGeom prst="rect">
            <a:avLst/>
          </a:prstGeom>
        </p:spPr>
      </p:pic>
      <p:sp>
        <p:nvSpPr>
          <p:cNvPr id="7" name="TextBox 6"/>
          <p:cNvSpPr txBox="1"/>
          <p:nvPr/>
        </p:nvSpPr>
        <p:spPr>
          <a:xfrm>
            <a:off x="4746089" y="2237985"/>
            <a:ext cx="976124" cy="369332"/>
          </a:xfrm>
          <a:prstGeom prst="rect">
            <a:avLst/>
          </a:prstGeom>
          <a:noFill/>
        </p:spPr>
        <p:txBody>
          <a:bodyPr wrap="none" rtlCol="0">
            <a:spAutoFit/>
          </a:bodyPr>
          <a:lstStyle/>
          <a:p>
            <a:r>
              <a:rPr lang="en-US" dirty="0" smtClean="0"/>
              <a:t>Summer</a:t>
            </a:r>
            <a:endParaRPr lang="en-US" dirty="0"/>
          </a:p>
        </p:txBody>
      </p:sp>
      <p:pic>
        <p:nvPicPr>
          <p:cNvPr id="8" name="Picture 7" descr="2006-1.0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87" y="2522410"/>
            <a:ext cx="4027360" cy="2386584"/>
          </a:xfrm>
          <a:prstGeom prst="rect">
            <a:avLst/>
          </a:prstGeom>
        </p:spPr>
      </p:pic>
      <p:sp>
        <p:nvSpPr>
          <p:cNvPr id="9" name="TextBox 8"/>
          <p:cNvSpPr txBox="1"/>
          <p:nvPr/>
        </p:nvSpPr>
        <p:spPr>
          <a:xfrm>
            <a:off x="665615" y="2255383"/>
            <a:ext cx="838691" cy="369332"/>
          </a:xfrm>
          <a:prstGeom prst="rect">
            <a:avLst/>
          </a:prstGeom>
          <a:noFill/>
        </p:spPr>
        <p:txBody>
          <a:bodyPr wrap="none" rtlCol="0">
            <a:spAutoFit/>
          </a:bodyPr>
          <a:lstStyle/>
          <a:p>
            <a:r>
              <a:rPr lang="en-US" dirty="0" smtClean="0"/>
              <a:t>Winter</a:t>
            </a:r>
            <a:endParaRPr lang="en-US" dirty="0"/>
          </a:p>
        </p:txBody>
      </p:sp>
    </p:spTree>
    <p:extLst>
      <p:ext uri="{BB962C8B-B14F-4D97-AF65-F5344CB8AC3E}">
        <p14:creationId xmlns:p14="http://schemas.microsoft.com/office/powerpoint/2010/main" val="268958565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5285" y="608763"/>
            <a:ext cx="5950857" cy="923330"/>
          </a:xfrm>
          <a:prstGeom prst="rect">
            <a:avLst/>
          </a:prstGeom>
        </p:spPr>
        <p:txBody>
          <a:bodyPr wrap="square">
            <a:spAutoFit/>
          </a:bodyPr>
          <a:lstStyle/>
          <a:p>
            <a:r>
              <a:rPr lang="en-US" dirty="0" smtClean="0">
                <a:solidFill>
                  <a:srgbClr val="FF0000"/>
                </a:solidFill>
              </a:rPr>
              <a:t>Part 2. Using </a:t>
            </a:r>
            <a:r>
              <a:rPr lang="en-US" dirty="0">
                <a:solidFill>
                  <a:srgbClr val="FF0000"/>
                </a:solidFill>
              </a:rPr>
              <a:t>idealized model to study the Dynamics of WIGs and EIGs, try to understand possible convection organization mechanisms under vertical wind shear ?</a:t>
            </a:r>
          </a:p>
        </p:txBody>
      </p:sp>
      <p:pic>
        <p:nvPicPr>
          <p:cNvPr id="3" name="Picture 2" descr="Screen Shot 2013-07-19 at 6.33.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640" y="1532093"/>
            <a:ext cx="5818032" cy="4739645"/>
          </a:xfrm>
          <a:prstGeom prst="rect">
            <a:avLst/>
          </a:prstGeom>
        </p:spPr>
      </p:pic>
    </p:spTree>
    <p:extLst>
      <p:ext uri="{BB962C8B-B14F-4D97-AF65-F5344CB8AC3E}">
        <p14:creationId xmlns:p14="http://schemas.microsoft.com/office/powerpoint/2010/main" val="4020912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25285" y="608763"/>
            <a:ext cx="5950857" cy="923330"/>
          </a:xfrm>
          <a:prstGeom prst="rect">
            <a:avLst/>
          </a:prstGeom>
        </p:spPr>
        <p:txBody>
          <a:bodyPr wrap="square">
            <a:spAutoFit/>
          </a:bodyPr>
          <a:lstStyle/>
          <a:p>
            <a:r>
              <a:rPr lang="en-US" dirty="0" smtClean="0">
                <a:solidFill>
                  <a:srgbClr val="FF0000"/>
                </a:solidFill>
              </a:rPr>
              <a:t>Part 3. Try to think a way to demonstrate our hypothesis?</a:t>
            </a:r>
          </a:p>
          <a:p>
            <a:endParaRPr lang="en-US" dirty="0">
              <a:solidFill>
                <a:srgbClr val="FF0000"/>
              </a:solidFill>
            </a:endParaRPr>
          </a:p>
          <a:p>
            <a:r>
              <a:rPr lang="en-US" dirty="0" smtClean="0">
                <a:solidFill>
                  <a:srgbClr val="FF0000"/>
                </a:solidFill>
              </a:rPr>
              <a:t>Like high frequency wave can act similar as nudging process?</a:t>
            </a:r>
            <a:endParaRPr lang="en-US" dirty="0">
              <a:solidFill>
                <a:srgbClr val="FF0000"/>
              </a:solidFill>
            </a:endParaRPr>
          </a:p>
        </p:txBody>
      </p:sp>
    </p:spTree>
    <p:extLst>
      <p:ext uri="{BB962C8B-B14F-4D97-AF65-F5344CB8AC3E}">
        <p14:creationId xmlns:p14="http://schemas.microsoft.com/office/powerpoint/2010/main" val="33559086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75548" y="2534099"/>
            <a:ext cx="1820230" cy="707886"/>
          </a:xfrm>
          <a:prstGeom prst="rect">
            <a:avLst/>
          </a:prstGeom>
          <a:noFill/>
        </p:spPr>
        <p:txBody>
          <a:bodyPr wrap="none" rtlCol="0">
            <a:spAutoFit/>
          </a:bodyPr>
          <a:lstStyle/>
          <a:p>
            <a:r>
              <a:rPr lang="en-US" sz="4000" dirty="0" smtClean="0"/>
              <a:t>Thanks! </a:t>
            </a:r>
            <a:endParaRPr lang="en-US" sz="4000" dirty="0"/>
          </a:p>
        </p:txBody>
      </p:sp>
    </p:spTree>
    <p:extLst>
      <p:ext uri="{BB962C8B-B14F-4D97-AF65-F5344CB8AC3E}">
        <p14:creationId xmlns:p14="http://schemas.microsoft.com/office/powerpoint/2010/main" val="37331087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5-01 at 9.35.33 AM.png"/>
          <p:cNvPicPr>
            <a:picLocks noChangeAspect="1"/>
          </p:cNvPicPr>
          <p:nvPr/>
        </p:nvPicPr>
        <p:blipFill rotWithShape="1">
          <a:blip r:embed="rId2">
            <a:extLst>
              <a:ext uri="{28A0092B-C50C-407E-A947-70E740481C1C}">
                <a14:useLocalDpi xmlns:a14="http://schemas.microsoft.com/office/drawing/2010/main" val="0"/>
              </a:ext>
            </a:extLst>
          </a:blip>
          <a:srcRect t="2295"/>
          <a:stretch/>
        </p:blipFill>
        <p:spPr>
          <a:xfrm>
            <a:off x="1877127" y="830668"/>
            <a:ext cx="5057208" cy="4765356"/>
          </a:xfrm>
          <a:prstGeom prst="rect">
            <a:avLst/>
          </a:prstGeom>
        </p:spPr>
      </p:pic>
      <p:sp>
        <p:nvSpPr>
          <p:cNvPr id="3" name="Rectangle 2"/>
          <p:cNvSpPr/>
          <p:nvPr/>
        </p:nvSpPr>
        <p:spPr>
          <a:xfrm>
            <a:off x="5703130" y="5864133"/>
            <a:ext cx="2620128" cy="646331"/>
          </a:xfrm>
          <a:prstGeom prst="rect">
            <a:avLst/>
          </a:prstGeom>
        </p:spPr>
        <p:txBody>
          <a:bodyPr wrap="none">
            <a:spAutoFit/>
          </a:bodyPr>
          <a:lstStyle/>
          <a:p>
            <a:r>
              <a:rPr lang="en-US" dirty="0"/>
              <a:t> Wheeler and </a:t>
            </a:r>
            <a:r>
              <a:rPr lang="en-US" dirty="0" err="1"/>
              <a:t>Kiladis</a:t>
            </a:r>
            <a:r>
              <a:rPr lang="en-US" dirty="0"/>
              <a:t> </a:t>
            </a:r>
            <a:r>
              <a:rPr lang="en-US" dirty="0" smtClean="0"/>
              <a:t>1999</a:t>
            </a:r>
          </a:p>
          <a:p>
            <a:r>
              <a:rPr lang="en-US" sz="1000" dirty="0"/>
              <a:t> </a:t>
            </a:r>
            <a:r>
              <a:rPr lang="en-US" sz="1000" dirty="0" smtClean="0"/>
              <a:t> </a:t>
            </a:r>
            <a:r>
              <a:rPr lang="en-US" dirty="0" err="1"/>
              <a:t>Kiladis</a:t>
            </a:r>
            <a:r>
              <a:rPr lang="en-US" dirty="0"/>
              <a:t> </a:t>
            </a:r>
            <a:r>
              <a:rPr lang="en-US" dirty="0" smtClean="0"/>
              <a:t>et al. 2009</a:t>
            </a:r>
            <a:endParaRPr lang="en-US" dirty="0"/>
          </a:p>
        </p:txBody>
      </p:sp>
      <p:sp>
        <p:nvSpPr>
          <p:cNvPr id="4" name="Donut 3"/>
          <p:cNvSpPr/>
          <p:nvPr/>
        </p:nvSpPr>
        <p:spPr>
          <a:xfrm rot="19941108">
            <a:off x="3008786" y="558248"/>
            <a:ext cx="822960" cy="3116138"/>
          </a:xfrm>
          <a:prstGeom prst="donut">
            <a:avLst>
              <a:gd name="adj" fmla="val 428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 name="Straight Connector 6"/>
          <p:cNvCxnSpPr/>
          <p:nvPr/>
        </p:nvCxnSpPr>
        <p:spPr>
          <a:xfrm flipH="1" flipV="1">
            <a:off x="2332762" y="2484016"/>
            <a:ext cx="3985564" cy="15974"/>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790555" y="2299350"/>
            <a:ext cx="729399" cy="369332"/>
          </a:xfrm>
          <a:prstGeom prst="rect">
            <a:avLst/>
          </a:prstGeom>
          <a:noFill/>
        </p:spPr>
        <p:txBody>
          <a:bodyPr wrap="none" rtlCol="0">
            <a:spAutoFit/>
          </a:bodyPr>
          <a:lstStyle/>
          <a:p>
            <a:r>
              <a:rPr lang="en-US" dirty="0" smtClean="0"/>
              <a:t>2-Day</a:t>
            </a:r>
            <a:endParaRPr lang="en-US" dirty="0"/>
          </a:p>
        </p:txBody>
      </p:sp>
    </p:spTree>
    <p:extLst>
      <p:ext uri="{BB962C8B-B14F-4D97-AF65-F5344CB8AC3E}">
        <p14:creationId xmlns:p14="http://schemas.microsoft.com/office/powerpoint/2010/main" val="13868544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943912" cy="523220"/>
          </a:xfrm>
          <a:prstGeom prst="rect">
            <a:avLst/>
          </a:prstGeom>
          <a:noFill/>
        </p:spPr>
        <p:txBody>
          <a:bodyPr wrap="none" rtlCol="0">
            <a:spAutoFit/>
          </a:bodyPr>
          <a:lstStyle/>
          <a:p>
            <a:r>
              <a:rPr lang="en-US" sz="2800" b="1" dirty="0" smtClean="0"/>
              <a:t>Motivation: </a:t>
            </a:r>
            <a:endParaRPr lang="en-US" sz="2800" b="1" dirty="0"/>
          </a:p>
        </p:txBody>
      </p:sp>
      <p:sp>
        <p:nvSpPr>
          <p:cNvPr id="3" name="TextBox 2"/>
          <p:cNvSpPr txBox="1"/>
          <p:nvPr/>
        </p:nvSpPr>
        <p:spPr>
          <a:xfrm>
            <a:off x="248473" y="1080766"/>
            <a:ext cx="3432322" cy="4801315"/>
          </a:xfrm>
          <a:prstGeom prst="rect">
            <a:avLst/>
          </a:prstGeom>
          <a:noFill/>
        </p:spPr>
        <p:txBody>
          <a:bodyPr wrap="square" rtlCol="0">
            <a:spAutoFit/>
          </a:bodyPr>
          <a:lstStyle/>
          <a:p>
            <a:r>
              <a:rPr lang="en-US" dirty="0" smtClean="0"/>
              <a:t>Some recent studies have drawn our attention to the role of high-frequency waves in the  MJO (</a:t>
            </a:r>
            <a:r>
              <a:rPr lang="en-US" dirty="0" err="1" smtClean="0"/>
              <a:t>e,g</a:t>
            </a:r>
            <a:r>
              <a:rPr lang="en-US" dirty="0" smtClean="0"/>
              <a:t>; Kikuchi and Wang 2010, Yang and Ingersoll 2013).</a:t>
            </a:r>
          </a:p>
          <a:p>
            <a:r>
              <a:rPr lang="en-US" dirty="0" smtClean="0"/>
              <a:t>	</a:t>
            </a:r>
          </a:p>
          <a:p>
            <a:r>
              <a:rPr lang="en-US" dirty="0" smtClean="0"/>
              <a:t>––– MJO is well known for its </a:t>
            </a:r>
            <a:r>
              <a:rPr lang="en-US" dirty="0" err="1" smtClean="0"/>
              <a:t>multiscale</a:t>
            </a:r>
            <a:r>
              <a:rPr lang="en-US" dirty="0" smtClean="0"/>
              <a:t> structure. Previous observations show strong westward propagating </a:t>
            </a:r>
            <a:r>
              <a:rPr lang="en-US" dirty="0" err="1" smtClean="0"/>
              <a:t>inertio</a:t>
            </a:r>
            <a:r>
              <a:rPr lang="en-US" dirty="0" smtClean="0"/>
              <a:t>-gravity (WIG) waves during active phase of MJO (Chen et al. 1997).</a:t>
            </a:r>
          </a:p>
          <a:p>
            <a:endParaRPr lang="en-US" dirty="0" smtClean="0"/>
          </a:p>
          <a:p>
            <a:r>
              <a:rPr lang="en-US" dirty="0" smtClean="0"/>
              <a:t>––– While MJO surely modulates the WIGs, it is still unknown if there is any up-scale feedback from the WIGs to the MJO.</a:t>
            </a:r>
          </a:p>
        </p:txBody>
      </p:sp>
      <p:pic>
        <p:nvPicPr>
          <p:cNvPr id="4" name="Picture 3" descr="Screen Shot 2013-07-11 at 3.59.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639" y="726980"/>
            <a:ext cx="5302361" cy="4135334"/>
          </a:xfrm>
          <a:prstGeom prst="rect">
            <a:avLst/>
          </a:prstGeom>
        </p:spPr>
      </p:pic>
      <p:sp>
        <p:nvSpPr>
          <p:cNvPr id="5" name="TextBox 4"/>
          <p:cNvSpPr txBox="1"/>
          <p:nvPr/>
        </p:nvSpPr>
        <p:spPr>
          <a:xfrm>
            <a:off x="4285185" y="5064130"/>
            <a:ext cx="184666" cy="369332"/>
          </a:xfrm>
          <a:prstGeom prst="rect">
            <a:avLst/>
          </a:prstGeom>
          <a:noFill/>
        </p:spPr>
        <p:txBody>
          <a:bodyPr wrap="none" rtlCol="0">
            <a:spAutoFit/>
          </a:bodyPr>
          <a:lstStyle/>
          <a:p>
            <a:endParaRPr lang="en-US" dirty="0"/>
          </a:p>
        </p:txBody>
      </p:sp>
      <p:sp>
        <p:nvSpPr>
          <p:cNvPr id="6" name="TextBox 5"/>
          <p:cNvSpPr txBox="1"/>
          <p:nvPr/>
        </p:nvSpPr>
        <p:spPr>
          <a:xfrm>
            <a:off x="4125136" y="5048259"/>
            <a:ext cx="4873721" cy="584776"/>
          </a:xfrm>
          <a:prstGeom prst="rect">
            <a:avLst/>
          </a:prstGeom>
          <a:noFill/>
        </p:spPr>
        <p:txBody>
          <a:bodyPr wrap="square" rtlCol="0">
            <a:spAutoFit/>
          </a:bodyPr>
          <a:lstStyle/>
          <a:p>
            <a:r>
              <a:rPr lang="en-US" sz="1600" i="1" dirty="0" smtClean="0"/>
              <a:t>Filtered WIGs (shaded) within a) Kelvin waves ; b) MJO waves. (Kikuchi and Wang 2010)</a:t>
            </a:r>
            <a:endParaRPr lang="en-US" sz="1600" i="1" dirty="0"/>
          </a:p>
        </p:txBody>
      </p:sp>
    </p:spTree>
    <p:extLst>
      <p:ext uri="{BB962C8B-B14F-4D97-AF65-F5344CB8AC3E}">
        <p14:creationId xmlns:p14="http://schemas.microsoft.com/office/powerpoint/2010/main" val="248713023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943912" cy="523220"/>
          </a:xfrm>
          <a:prstGeom prst="rect">
            <a:avLst/>
          </a:prstGeom>
          <a:noFill/>
        </p:spPr>
        <p:txBody>
          <a:bodyPr wrap="none" rtlCol="0">
            <a:spAutoFit/>
          </a:bodyPr>
          <a:lstStyle/>
          <a:p>
            <a:r>
              <a:rPr lang="en-US" sz="2800" b="1" dirty="0" smtClean="0"/>
              <a:t>Motivation: </a:t>
            </a:r>
            <a:endParaRPr lang="en-US" sz="2800" b="1" dirty="0"/>
          </a:p>
        </p:txBody>
      </p:sp>
      <p:pic>
        <p:nvPicPr>
          <p:cNvPr id="5" name="Picture 4" descr="Screen Shot 2013-07-11 at 6.57.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607" y="589608"/>
            <a:ext cx="5397499" cy="2228513"/>
          </a:xfrm>
          <a:prstGeom prst="rect">
            <a:avLst/>
          </a:prstGeom>
        </p:spPr>
      </p:pic>
      <p:sp>
        <p:nvSpPr>
          <p:cNvPr id="6" name="TextBox 5"/>
          <p:cNvSpPr txBox="1"/>
          <p:nvPr/>
        </p:nvSpPr>
        <p:spPr>
          <a:xfrm>
            <a:off x="2224816" y="369331"/>
            <a:ext cx="4277082" cy="307777"/>
          </a:xfrm>
          <a:prstGeom prst="rect">
            <a:avLst/>
          </a:prstGeom>
          <a:noFill/>
        </p:spPr>
        <p:txBody>
          <a:bodyPr wrap="none" rtlCol="0">
            <a:spAutoFit/>
          </a:bodyPr>
          <a:lstStyle/>
          <a:p>
            <a:r>
              <a:rPr lang="en-US" sz="1400" i="1" dirty="0" smtClean="0"/>
              <a:t>Sounding network during DYNAMO (</a:t>
            </a:r>
            <a:r>
              <a:rPr lang="en-US" sz="1400" i="1" dirty="0"/>
              <a:t>J</a:t>
            </a:r>
            <a:r>
              <a:rPr lang="en-US" sz="1400" i="1" dirty="0" smtClean="0"/>
              <a:t>ohnson et al 2013)  </a:t>
            </a:r>
            <a:endParaRPr lang="en-US" sz="1400" i="1" dirty="0"/>
          </a:p>
        </p:txBody>
      </p:sp>
      <p:pic>
        <p:nvPicPr>
          <p:cNvPr id="7" name="Picture 6" descr="Screen Shot 2013-07-11 at 7.08.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4714" y="3009476"/>
            <a:ext cx="4327071" cy="3414334"/>
          </a:xfrm>
          <a:prstGeom prst="rect">
            <a:avLst/>
          </a:prstGeom>
        </p:spPr>
      </p:pic>
      <p:sp>
        <p:nvSpPr>
          <p:cNvPr id="8" name="TextBox 7"/>
          <p:cNvSpPr txBox="1"/>
          <p:nvPr/>
        </p:nvSpPr>
        <p:spPr>
          <a:xfrm>
            <a:off x="3465286" y="6334780"/>
            <a:ext cx="5678713" cy="523220"/>
          </a:xfrm>
          <a:prstGeom prst="rect">
            <a:avLst/>
          </a:prstGeom>
          <a:noFill/>
        </p:spPr>
        <p:txBody>
          <a:bodyPr wrap="square" rtlCol="0">
            <a:spAutoFit/>
          </a:bodyPr>
          <a:lstStyle/>
          <a:p>
            <a:r>
              <a:rPr lang="en-US" sz="1400" i="1" dirty="0" smtClean="0"/>
              <a:t>A example showing the observed relative humidity during DYNAMO from three stations. Three MJO events can be identified during DYNAMO period.</a:t>
            </a:r>
            <a:endParaRPr lang="en-US" sz="1400" i="1" dirty="0"/>
          </a:p>
        </p:txBody>
      </p:sp>
      <p:sp>
        <p:nvSpPr>
          <p:cNvPr id="9" name="Donut 8"/>
          <p:cNvSpPr/>
          <p:nvPr/>
        </p:nvSpPr>
        <p:spPr>
          <a:xfrm>
            <a:off x="4962073" y="2997311"/>
            <a:ext cx="1034142" cy="1282165"/>
          </a:xfrm>
          <a:prstGeom prst="donut">
            <a:avLst>
              <a:gd name="adj" fmla="val 1986"/>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0" name="Picture 9"/>
          <p:cNvPicPr>
            <a:picLocks noChangeAspect="1"/>
          </p:cNvPicPr>
          <p:nvPr/>
        </p:nvPicPr>
        <p:blipFill>
          <a:blip r:embed="rId5"/>
          <a:stretch>
            <a:fillRect/>
          </a:stretch>
        </p:blipFill>
        <p:spPr>
          <a:xfrm>
            <a:off x="1088491" y="1693367"/>
            <a:ext cx="2376795" cy="4982678"/>
          </a:xfrm>
          <a:prstGeom prst="rect">
            <a:avLst/>
          </a:prstGeom>
        </p:spPr>
      </p:pic>
    </p:spTree>
    <p:extLst>
      <p:ext uri="{BB962C8B-B14F-4D97-AF65-F5344CB8AC3E}">
        <p14:creationId xmlns:p14="http://schemas.microsoft.com/office/powerpoint/2010/main" val="18408729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3593752" cy="523220"/>
          </a:xfrm>
          <a:prstGeom prst="rect">
            <a:avLst/>
          </a:prstGeom>
          <a:noFill/>
        </p:spPr>
        <p:txBody>
          <a:bodyPr wrap="none" rtlCol="0">
            <a:spAutoFit/>
          </a:bodyPr>
          <a:lstStyle/>
          <a:p>
            <a:r>
              <a:rPr lang="en-US" sz="2800" b="1" dirty="0" smtClean="0"/>
              <a:t>Overview (simulation):  </a:t>
            </a:r>
            <a:endParaRPr lang="en-US" sz="2800" b="1" dirty="0"/>
          </a:p>
        </p:txBody>
      </p:sp>
      <p:grpSp>
        <p:nvGrpSpPr>
          <p:cNvPr id="6" name="Group 5"/>
          <p:cNvGrpSpPr/>
          <p:nvPr/>
        </p:nvGrpSpPr>
        <p:grpSpPr>
          <a:xfrm>
            <a:off x="1180671" y="703042"/>
            <a:ext cx="6659784" cy="6154958"/>
            <a:chOff x="1042913" y="437386"/>
            <a:chExt cx="6797542" cy="6497559"/>
          </a:xfrm>
        </p:grpSpPr>
        <p:grpSp>
          <p:nvGrpSpPr>
            <p:cNvPr id="10" name="Group 9"/>
            <p:cNvGrpSpPr/>
            <p:nvPr/>
          </p:nvGrpSpPr>
          <p:grpSpPr>
            <a:xfrm>
              <a:off x="1042913" y="779987"/>
              <a:ext cx="3318650" cy="5200851"/>
              <a:chOff x="2700230" y="916214"/>
              <a:chExt cx="2520364" cy="4807857"/>
            </a:xfrm>
          </p:grpSpPr>
          <p:pic>
            <p:nvPicPr>
              <p:cNvPr id="4" name="Picture 3" descr="Figure1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230" y="916214"/>
                <a:ext cx="2520364" cy="4807857"/>
              </a:xfrm>
              <a:prstGeom prst="rect">
                <a:avLst/>
              </a:prstGeom>
            </p:spPr>
          </p:pic>
          <p:cxnSp>
            <p:nvCxnSpPr>
              <p:cNvPr id="7" name="Straight Connector 6"/>
              <p:cNvCxnSpPr/>
              <p:nvPr/>
            </p:nvCxnSpPr>
            <p:spPr>
              <a:xfrm flipH="1">
                <a:off x="3038929" y="2050144"/>
                <a:ext cx="1723571" cy="1623786"/>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2349950" y="2330403"/>
              <a:ext cx="806606" cy="369332"/>
            </a:xfrm>
            <a:prstGeom prst="rect">
              <a:avLst/>
            </a:prstGeom>
            <a:noFill/>
          </p:spPr>
          <p:txBody>
            <a:bodyPr wrap="none" rtlCol="0">
              <a:spAutoFit/>
            </a:bodyPr>
            <a:lstStyle/>
            <a:p>
              <a:r>
                <a:rPr lang="en-US" b="1" dirty="0" smtClean="0">
                  <a:solidFill>
                    <a:srgbClr val="FF0000"/>
                  </a:solidFill>
                </a:rPr>
                <a:t>MJO-1</a:t>
              </a:r>
              <a:endParaRPr lang="en-US" b="1" dirty="0">
                <a:solidFill>
                  <a:srgbClr val="FF0000"/>
                </a:solidFill>
              </a:endParaRPr>
            </a:p>
          </p:txBody>
        </p:sp>
        <p:sp>
          <p:nvSpPr>
            <p:cNvPr id="14" name="Rectangle 13"/>
            <p:cNvSpPr/>
            <p:nvPr/>
          </p:nvSpPr>
          <p:spPr>
            <a:xfrm>
              <a:off x="1318098" y="5980838"/>
              <a:ext cx="6522357" cy="954107"/>
            </a:xfrm>
            <a:prstGeom prst="rect">
              <a:avLst/>
            </a:prstGeom>
          </p:spPr>
          <p:txBody>
            <a:bodyPr wrap="square">
              <a:spAutoFit/>
            </a:bodyPr>
            <a:lstStyle/>
            <a:p>
              <a:r>
                <a:rPr lang="en-US" sz="1400" i="1" dirty="0" smtClean="0"/>
                <a:t>Time-longitude diagrams of (a) CMORPH 8 km and (b) WRF-simulated 9 km precipitation during the 2011-10-01 to 2011-11-20 period. White (positive) and grey (negative) contours show the filtered westward propagating </a:t>
              </a:r>
              <a:r>
                <a:rPr lang="en-US" sz="1400" i="1" dirty="0" err="1" smtClean="0"/>
                <a:t>inertio</a:t>
              </a:r>
              <a:r>
                <a:rPr lang="en-US" sz="1400" i="1" dirty="0" smtClean="0"/>
                <a:t>-gravity wave.</a:t>
              </a:r>
            </a:p>
            <a:p>
              <a:r>
                <a:rPr lang="en-US" sz="1400" i="1" dirty="0" smtClean="0"/>
                <a:t>The dash line marked a phase speed of 5m/s.</a:t>
              </a:r>
              <a:endParaRPr lang="en-US" sz="1400" i="1" dirty="0"/>
            </a:p>
          </p:txBody>
        </p:sp>
        <p:sp>
          <p:nvSpPr>
            <p:cNvPr id="15" name="TextBox 14"/>
            <p:cNvSpPr txBox="1"/>
            <p:nvPr/>
          </p:nvSpPr>
          <p:spPr>
            <a:xfrm>
              <a:off x="1318098" y="444017"/>
              <a:ext cx="1279091" cy="369332"/>
            </a:xfrm>
            <a:prstGeom prst="rect">
              <a:avLst/>
            </a:prstGeom>
            <a:noFill/>
          </p:spPr>
          <p:txBody>
            <a:bodyPr wrap="none" rtlCol="0">
              <a:spAutoFit/>
            </a:bodyPr>
            <a:lstStyle/>
            <a:p>
              <a:r>
                <a:rPr lang="en-US" dirty="0" smtClean="0"/>
                <a:t>a) CMORPH</a:t>
              </a:r>
              <a:endParaRPr lang="en-US" dirty="0"/>
            </a:p>
          </p:txBody>
        </p:sp>
        <p:grpSp>
          <p:nvGrpSpPr>
            <p:cNvPr id="18" name="Group 17"/>
            <p:cNvGrpSpPr/>
            <p:nvPr/>
          </p:nvGrpSpPr>
          <p:grpSpPr>
            <a:xfrm>
              <a:off x="4445570" y="437386"/>
              <a:ext cx="3319272" cy="5543452"/>
              <a:chOff x="5824728" y="437386"/>
              <a:chExt cx="3319272" cy="5543452"/>
            </a:xfrm>
          </p:grpSpPr>
          <p:grpSp>
            <p:nvGrpSpPr>
              <p:cNvPr id="11" name="Group 10"/>
              <p:cNvGrpSpPr/>
              <p:nvPr/>
            </p:nvGrpSpPr>
            <p:grpSpPr>
              <a:xfrm>
                <a:off x="5824728" y="779987"/>
                <a:ext cx="3319272" cy="5200851"/>
                <a:chOff x="5656023" y="916214"/>
                <a:chExt cx="2523744" cy="4807857"/>
              </a:xfrm>
            </p:grpSpPr>
            <p:pic>
              <p:nvPicPr>
                <p:cNvPr id="5" name="Picture 4" descr="Figure1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6023" y="916214"/>
                  <a:ext cx="2523744" cy="4807857"/>
                </a:xfrm>
                <a:prstGeom prst="rect">
                  <a:avLst/>
                </a:prstGeom>
              </p:spPr>
            </p:pic>
            <p:cxnSp>
              <p:nvCxnSpPr>
                <p:cNvPr id="9" name="Straight Connector 8"/>
                <p:cNvCxnSpPr/>
                <p:nvPr/>
              </p:nvCxnSpPr>
              <p:spPr>
                <a:xfrm flipH="1">
                  <a:off x="5985329" y="2202544"/>
                  <a:ext cx="1723571" cy="1623786"/>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7056508" y="2330403"/>
                <a:ext cx="806606" cy="369332"/>
              </a:xfrm>
              <a:prstGeom prst="rect">
                <a:avLst/>
              </a:prstGeom>
              <a:noFill/>
            </p:spPr>
            <p:txBody>
              <a:bodyPr wrap="none" rtlCol="0">
                <a:spAutoFit/>
              </a:bodyPr>
              <a:lstStyle/>
              <a:p>
                <a:r>
                  <a:rPr lang="en-US" b="1" dirty="0" smtClean="0">
                    <a:solidFill>
                      <a:srgbClr val="FF0000"/>
                    </a:solidFill>
                  </a:rPr>
                  <a:t>MJO-1</a:t>
                </a:r>
                <a:endParaRPr lang="en-US" b="1" dirty="0">
                  <a:solidFill>
                    <a:srgbClr val="FF0000"/>
                  </a:solidFill>
                </a:endParaRPr>
              </a:p>
            </p:txBody>
          </p:sp>
          <p:sp>
            <p:nvSpPr>
              <p:cNvPr id="16" name="TextBox 15"/>
              <p:cNvSpPr txBox="1"/>
              <p:nvPr/>
            </p:nvSpPr>
            <p:spPr>
              <a:xfrm>
                <a:off x="6033717" y="437386"/>
                <a:ext cx="864878" cy="369332"/>
              </a:xfrm>
              <a:prstGeom prst="rect">
                <a:avLst/>
              </a:prstGeom>
              <a:noFill/>
            </p:spPr>
            <p:txBody>
              <a:bodyPr wrap="none" rtlCol="0">
                <a:spAutoFit/>
              </a:bodyPr>
              <a:lstStyle/>
              <a:p>
                <a:r>
                  <a:rPr lang="en-US" dirty="0" smtClean="0"/>
                  <a:t>b) WRF</a:t>
                </a:r>
                <a:endParaRPr lang="en-US" dirty="0"/>
              </a:p>
            </p:txBody>
          </p:sp>
        </p:grpSp>
      </p:grpSp>
    </p:spTree>
    <p:extLst>
      <p:ext uri="{BB962C8B-B14F-4D97-AF65-F5344CB8AC3E}">
        <p14:creationId xmlns:p14="http://schemas.microsoft.com/office/powerpoint/2010/main" val="20393330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4296644" cy="523220"/>
          </a:xfrm>
          <a:prstGeom prst="rect">
            <a:avLst/>
          </a:prstGeom>
          <a:noFill/>
        </p:spPr>
        <p:txBody>
          <a:bodyPr wrap="none" rtlCol="0">
            <a:spAutoFit/>
          </a:bodyPr>
          <a:lstStyle/>
          <a:p>
            <a:r>
              <a:rPr lang="en-US" sz="2800" b="1" dirty="0" smtClean="0"/>
              <a:t>Overview (wave spectrum):  </a:t>
            </a:r>
            <a:endParaRPr lang="en-US" sz="2800" b="1" dirty="0"/>
          </a:p>
        </p:txBody>
      </p:sp>
      <p:pic>
        <p:nvPicPr>
          <p:cNvPr id="48" name="Picture 47" descr="Figure2_obss.eps"/>
          <p:cNvPicPr>
            <a:picLocks noChangeAspect="1"/>
          </p:cNvPicPr>
          <p:nvPr/>
        </p:nvPicPr>
        <p:blipFill>
          <a:blip r:embed="rId3">
            <a:extLst>
              <a:ext uri="{28A0092B-C50C-407E-A947-70E740481C1C}">
                <a14:useLocalDpi xmlns:a14="http://schemas.microsoft.com/office/drawing/2010/main" val="0"/>
              </a:ext>
            </a:extLst>
          </a:blip>
          <a:srcRect l="7146" t="5515" r="7555"/>
          <a:stretch>
            <a:fillRect/>
          </a:stretch>
        </p:blipFill>
        <p:spPr bwMode="auto">
          <a:xfrm>
            <a:off x="1554337" y="983843"/>
            <a:ext cx="2890590" cy="238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p:cNvSpPr txBox="1">
            <a:spLocks noChangeArrowheads="1"/>
          </p:cNvSpPr>
          <p:nvPr/>
        </p:nvSpPr>
        <p:spPr bwMode="auto">
          <a:xfrm>
            <a:off x="1671924" y="640711"/>
            <a:ext cx="2498358" cy="40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kern="1200" dirty="0"/>
              <a:t>(a) Symmetric/Background </a:t>
            </a:r>
          </a:p>
        </p:txBody>
      </p:sp>
      <p:sp>
        <p:nvSpPr>
          <p:cNvPr id="52" name="TextBox 51"/>
          <p:cNvSpPr txBox="1">
            <a:spLocks noChangeArrowheads="1"/>
          </p:cNvSpPr>
          <p:nvPr/>
        </p:nvSpPr>
        <p:spPr bwMode="auto">
          <a:xfrm>
            <a:off x="1746679" y="2655010"/>
            <a:ext cx="970900" cy="40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kern="1200" dirty="0"/>
              <a:t>CMORPH</a:t>
            </a:r>
          </a:p>
        </p:txBody>
      </p:sp>
      <p:pic>
        <p:nvPicPr>
          <p:cNvPr id="53" name="Picture 52" descr="Figure2_obsa.eps"/>
          <p:cNvPicPr>
            <a:picLocks noChangeAspect="1"/>
          </p:cNvPicPr>
          <p:nvPr/>
        </p:nvPicPr>
        <p:blipFill>
          <a:blip r:embed="rId4">
            <a:extLst>
              <a:ext uri="{28A0092B-C50C-407E-A947-70E740481C1C}">
                <a14:useLocalDpi xmlns:a14="http://schemas.microsoft.com/office/drawing/2010/main" val="0"/>
              </a:ext>
            </a:extLst>
          </a:blip>
          <a:srcRect l="7320" t="6117" r="7516"/>
          <a:stretch>
            <a:fillRect/>
          </a:stretch>
        </p:blipFill>
        <p:spPr bwMode="auto">
          <a:xfrm>
            <a:off x="1554337" y="3679319"/>
            <a:ext cx="2890590" cy="237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54"/>
          <p:cNvSpPr txBox="1">
            <a:spLocks noChangeArrowheads="1"/>
          </p:cNvSpPr>
          <p:nvPr/>
        </p:nvSpPr>
        <p:spPr bwMode="auto">
          <a:xfrm>
            <a:off x="1671924" y="3273760"/>
            <a:ext cx="2919729" cy="40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kern="1200" dirty="0"/>
              <a:t>(a) Anti-Symmetric/Background </a:t>
            </a:r>
          </a:p>
        </p:txBody>
      </p:sp>
      <p:sp>
        <p:nvSpPr>
          <p:cNvPr id="56" name="TextBox 55"/>
          <p:cNvSpPr txBox="1">
            <a:spLocks noChangeArrowheads="1"/>
          </p:cNvSpPr>
          <p:nvPr/>
        </p:nvSpPr>
        <p:spPr bwMode="auto">
          <a:xfrm>
            <a:off x="1746679" y="5373382"/>
            <a:ext cx="970900" cy="40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kern="1200" dirty="0"/>
              <a:t>CMORPH</a:t>
            </a:r>
          </a:p>
        </p:txBody>
      </p:sp>
      <p:grpSp>
        <p:nvGrpSpPr>
          <p:cNvPr id="60" name="Group 59"/>
          <p:cNvGrpSpPr/>
          <p:nvPr/>
        </p:nvGrpSpPr>
        <p:grpSpPr>
          <a:xfrm>
            <a:off x="4518769" y="983843"/>
            <a:ext cx="2905436" cy="5070335"/>
            <a:chOff x="6099391" y="1080217"/>
            <a:chExt cx="2905436" cy="5070335"/>
          </a:xfrm>
        </p:grpSpPr>
        <p:pic>
          <p:nvPicPr>
            <p:cNvPr id="49" name="Picture 48" descr="Figure2_models.eps"/>
            <p:cNvPicPr>
              <a:picLocks noChangeAspect="1"/>
            </p:cNvPicPr>
            <p:nvPr/>
          </p:nvPicPr>
          <p:blipFill>
            <a:blip r:embed="rId5">
              <a:extLst>
                <a:ext uri="{28A0092B-C50C-407E-A947-70E740481C1C}">
                  <a14:useLocalDpi xmlns:a14="http://schemas.microsoft.com/office/drawing/2010/main" val="0"/>
                </a:ext>
              </a:extLst>
            </a:blip>
            <a:srcRect l="7236" t="6146" r="7600"/>
            <a:stretch>
              <a:fillRect/>
            </a:stretch>
          </p:blipFill>
          <p:spPr bwMode="auto">
            <a:xfrm>
              <a:off x="6099391" y="1080217"/>
              <a:ext cx="2905436" cy="238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50"/>
            <p:cNvSpPr txBox="1">
              <a:spLocks noChangeArrowheads="1"/>
            </p:cNvSpPr>
            <p:nvPr/>
          </p:nvSpPr>
          <p:spPr bwMode="auto">
            <a:xfrm>
              <a:off x="6297674" y="2751384"/>
              <a:ext cx="576617" cy="40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kern="1200" dirty="0"/>
                <a:t>WRF</a:t>
              </a:r>
            </a:p>
          </p:txBody>
        </p:sp>
        <p:pic>
          <p:nvPicPr>
            <p:cNvPr id="54" name="Picture 53" descr="Figure2_modela.eps"/>
            <p:cNvPicPr>
              <a:picLocks noChangeAspect="1"/>
            </p:cNvPicPr>
            <p:nvPr/>
          </p:nvPicPr>
          <p:blipFill>
            <a:blip r:embed="rId6">
              <a:extLst>
                <a:ext uri="{28A0092B-C50C-407E-A947-70E740481C1C}">
                  <a14:useLocalDpi xmlns:a14="http://schemas.microsoft.com/office/drawing/2010/main" val="0"/>
                </a:ext>
              </a:extLst>
            </a:blip>
            <a:srcRect l="7320" t="6261" r="7600"/>
            <a:stretch>
              <a:fillRect/>
            </a:stretch>
          </p:blipFill>
          <p:spPr bwMode="auto">
            <a:xfrm>
              <a:off x="6102756" y="3767564"/>
              <a:ext cx="2902071" cy="23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p:cNvSpPr txBox="1">
              <a:spLocks noChangeArrowheads="1"/>
            </p:cNvSpPr>
            <p:nvPr/>
          </p:nvSpPr>
          <p:spPr bwMode="auto">
            <a:xfrm>
              <a:off x="6297674" y="5469756"/>
              <a:ext cx="576617" cy="40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kern="1200" dirty="0"/>
                <a:t>WRF</a:t>
              </a:r>
            </a:p>
          </p:txBody>
        </p:sp>
      </p:grpSp>
      <p:sp>
        <p:nvSpPr>
          <p:cNvPr id="58" name="Rectangle 57"/>
          <p:cNvSpPr/>
          <p:nvPr/>
        </p:nvSpPr>
        <p:spPr>
          <a:xfrm>
            <a:off x="1554337" y="5997908"/>
            <a:ext cx="6084211" cy="738664"/>
          </a:xfrm>
          <a:prstGeom prst="rect">
            <a:avLst/>
          </a:prstGeom>
        </p:spPr>
        <p:txBody>
          <a:bodyPr wrap="square">
            <a:spAutoFit/>
          </a:bodyPr>
          <a:lstStyle/>
          <a:p>
            <a:r>
              <a:rPr lang="en-US" sz="1400" i="1" dirty="0" smtClean="0"/>
              <a:t>Space-time spectra (Using method of Wheeler and </a:t>
            </a:r>
            <a:r>
              <a:rPr lang="en-US" sz="1400" i="1" dirty="0" err="1" smtClean="0"/>
              <a:t>Kiladis</a:t>
            </a:r>
            <a:r>
              <a:rPr lang="en-US" sz="1400" i="1" dirty="0" smtClean="0"/>
              <a:t> 1999) of observed and simulated precipitation. Reference lines of dispersion relation (shallow-water He=12, 25 and 50m) are shown.</a:t>
            </a:r>
            <a:endParaRPr lang="en-US" sz="1400" i="1" dirty="0"/>
          </a:p>
        </p:txBody>
      </p:sp>
      <p:sp>
        <p:nvSpPr>
          <p:cNvPr id="62" name="Frame 61"/>
          <p:cNvSpPr/>
          <p:nvPr/>
        </p:nvSpPr>
        <p:spPr>
          <a:xfrm>
            <a:off x="2504593" y="2212567"/>
            <a:ext cx="337475" cy="337461"/>
          </a:xfrm>
          <a:prstGeom prst="frame">
            <a:avLst>
              <a:gd name="adj1" fmla="val 6478"/>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229045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05"/>
          <p:cNvSpPr txBox="1">
            <a:spLocks noChangeArrowheads="1"/>
          </p:cNvSpPr>
          <p:nvPr/>
        </p:nvSpPr>
        <p:spPr bwMode="auto">
          <a:xfrm>
            <a:off x="5318550" y="3142616"/>
            <a:ext cx="5950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charset="0"/>
                <a:ea typeface="ＭＳ Ｐゴシック" charset="0"/>
                <a:cs typeface="ＭＳ Ｐゴシック" charset="0"/>
              </a:defRPr>
            </a:lvl1pPr>
            <a:lvl2pPr marL="742950" indent="-285750">
              <a:defRPr sz="2100">
                <a:solidFill>
                  <a:schemeClr val="tx1"/>
                </a:solidFill>
                <a:latin typeface="Arial" charset="0"/>
                <a:ea typeface="ＭＳ Ｐゴシック" charset="0"/>
              </a:defRPr>
            </a:lvl2pPr>
            <a:lvl3pPr marL="1143000" indent="-228600">
              <a:defRPr sz="2100">
                <a:solidFill>
                  <a:schemeClr val="tx1"/>
                </a:solidFill>
                <a:latin typeface="Arial" charset="0"/>
                <a:ea typeface="ＭＳ Ｐゴシック" charset="0"/>
              </a:defRPr>
            </a:lvl3pPr>
            <a:lvl4pPr marL="1600200" indent="-228600">
              <a:defRPr sz="2100">
                <a:solidFill>
                  <a:schemeClr val="tx1"/>
                </a:solidFill>
                <a:latin typeface="Arial" charset="0"/>
                <a:ea typeface="ＭＳ Ｐゴシック" charset="0"/>
              </a:defRPr>
            </a:lvl4pPr>
            <a:lvl5pPr marL="2057400" indent="-228600">
              <a:defRPr sz="2100">
                <a:solidFill>
                  <a:schemeClr val="tx1"/>
                </a:solidFill>
                <a:latin typeface="Arial" charset="0"/>
                <a:ea typeface="ＭＳ Ｐゴシック" charset="0"/>
              </a:defRPr>
            </a:lvl5pPr>
            <a:lvl6pPr marL="2514600" indent="-228600" eaLnBrk="0" fontAlgn="base" hangingPunct="0">
              <a:spcBef>
                <a:spcPct val="0"/>
              </a:spcBef>
              <a:spcAft>
                <a:spcPct val="0"/>
              </a:spcAft>
              <a:defRPr sz="2100">
                <a:solidFill>
                  <a:schemeClr val="tx1"/>
                </a:solidFill>
                <a:latin typeface="Arial" charset="0"/>
                <a:ea typeface="ＭＳ Ｐゴシック" charset="0"/>
              </a:defRPr>
            </a:lvl6pPr>
            <a:lvl7pPr marL="2971800" indent="-228600" eaLnBrk="0" fontAlgn="base" hangingPunct="0">
              <a:spcBef>
                <a:spcPct val="0"/>
              </a:spcBef>
              <a:spcAft>
                <a:spcPct val="0"/>
              </a:spcAft>
              <a:defRPr sz="2100">
                <a:solidFill>
                  <a:schemeClr val="tx1"/>
                </a:solidFill>
                <a:latin typeface="Arial" charset="0"/>
                <a:ea typeface="ＭＳ Ｐゴシック" charset="0"/>
              </a:defRPr>
            </a:lvl7pPr>
            <a:lvl8pPr marL="3429000" indent="-228600" eaLnBrk="0" fontAlgn="base" hangingPunct="0">
              <a:spcBef>
                <a:spcPct val="0"/>
              </a:spcBef>
              <a:spcAft>
                <a:spcPct val="0"/>
              </a:spcAft>
              <a:defRPr sz="2100">
                <a:solidFill>
                  <a:schemeClr val="tx1"/>
                </a:solidFill>
                <a:latin typeface="Arial" charset="0"/>
                <a:ea typeface="ＭＳ Ｐゴシック" charset="0"/>
              </a:defRPr>
            </a:lvl8pPr>
            <a:lvl9pPr marL="3886200" indent="-228600" eaLnBrk="0" fontAlgn="base" hangingPunct="0">
              <a:spcBef>
                <a:spcPct val="0"/>
              </a:spcBef>
              <a:spcAft>
                <a:spcPct val="0"/>
              </a:spcAft>
              <a:defRPr sz="2100">
                <a:solidFill>
                  <a:schemeClr val="tx1"/>
                </a:solidFill>
                <a:latin typeface="Arial" charset="0"/>
                <a:ea typeface="ＭＳ Ｐゴシック" charset="0"/>
              </a:defRPr>
            </a:lvl9pPr>
          </a:lstStyle>
          <a:p>
            <a:r>
              <a:rPr lang="en-US" sz="1800" b="1" dirty="0"/>
              <a:t>0h</a:t>
            </a:r>
          </a:p>
        </p:txBody>
      </p:sp>
      <p:sp>
        <p:nvSpPr>
          <p:cNvPr id="8" name="TextBox 106"/>
          <p:cNvSpPr txBox="1">
            <a:spLocks noChangeArrowheads="1"/>
          </p:cNvSpPr>
          <p:nvPr/>
        </p:nvSpPr>
        <p:spPr bwMode="auto">
          <a:xfrm>
            <a:off x="5180575" y="1935662"/>
            <a:ext cx="765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charset="0"/>
                <a:ea typeface="ＭＳ Ｐゴシック" charset="0"/>
                <a:cs typeface="ＭＳ Ｐゴシック" charset="0"/>
              </a:defRPr>
            </a:lvl1pPr>
            <a:lvl2pPr marL="742950" indent="-285750">
              <a:defRPr sz="2100">
                <a:solidFill>
                  <a:schemeClr val="tx1"/>
                </a:solidFill>
                <a:latin typeface="Arial" charset="0"/>
                <a:ea typeface="ＭＳ Ｐゴシック" charset="0"/>
              </a:defRPr>
            </a:lvl2pPr>
            <a:lvl3pPr marL="1143000" indent="-228600">
              <a:defRPr sz="2100">
                <a:solidFill>
                  <a:schemeClr val="tx1"/>
                </a:solidFill>
                <a:latin typeface="Arial" charset="0"/>
                <a:ea typeface="ＭＳ Ｐゴシック" charset="0"/>
              </a:defRPr>
            </a:lvl3pPr>
            <a:lvl4pPr marL="1600200" indent="-228600">
              <a:defRPr sz="2100">
                <a:solidFill>
                  <a:schemeClr val="tx1"/>
                </a:solidFill>
                <a:latin typeface="Arial" charset="0"/>
                <a:ea typeface="ＭＳ Ｐゴシック" charset="0"/>
              </a:defRPr>
            </a:lvl4pPr>
            <a:lvl5pPr marL="2057400" indent="-228600">
              <a:defRPr sz="2100">
                <a:solidFill>
                  <a:schemeClr val="tx1"/>
                </a:solidFill>
                <a:latin typeface="Arial" charset="0"/>
                <a:ea typeface="ＭＳ Ｐゴシック" charset="0"/>
              </a:defRPr>
            </a:lvl5pPr>
            <a:lvl6pPr marL="2514600" indent="-228600" eaLnBrk="0" fontAlgn="base" hangingPunct="0">
              <a:spcBef>
                <a:spcPct val="0"/>
              </a:spcBef>
              <a:spcAft>
                <a:spcPct val="0"/>
              </a:spcAft>
              <a:defRPr sz="2100">
                <a:solidFill>
                  <a:schemeClr val="tx1"/>
                </a:solidFill>
                <a:latin typeface="Arial" charset="0"/>
                <a:ea typeface="ＭＳ Ｐゴシック" charset="0"/>
              </a:defRPr>
            </a:lvl6pPr>
            <a:lvl7pPr marL="2971800" indent="-228600" eaLnBrk="0" fontAlgn="base" hangingPunct="0">
              <a:spcBef>
                <a:spcPct val="0"/>
              </a:spcBef>
              <a:spcAft>
                <a:spcPct val="0"/>
              </a:spcAft>
              <a:defRPr sz="2100">
                <a:solidFill>
                  <a:schemeClr val="tx1"/>
                </a:solidFill>
                <a:latin typeface="Arial" charset="0"/>
                <a:ea typeface="ＭＳ Ｐゴシック" charset="0"/>
              </a:defRPr>
            </a:lvl7pPr>
            <a:lvl8pPr marL="3429000" indent="-228600" eaLnBrk="0" fontAlgn="base" hangingPunct="0">
              <a:spcBef>
                <a:spcPct val="0"/>
              </a:spcBef>
              <a:spcAft>
                <a:spcPct val="0"/>
              </a:spcAft>
              <a:defRPr sz="2100">
                <a:solidFill>
                  <a:schemeClr val="tx1"/>
                </a:solidFill>
                <a:latin typeface="Arial" charset="0"/>
                <a:ea typeface="ＭＳ Ｐゴシック" charset="0"/>
              </a:defRPr>
            </a:lvl8pPr>
            <a:lvl9pPr marL="3886200" indent="-228600" eaLnBrk="0" fontAlgn="base" hangingPunct="0">
              <a:spcBef>
                <a:spcPct val="0"/>
              </a:spcBef>
              <a:spcAft>
                <a:spcPct val="0"/>
              </a:spcAft>
              <a:defRPr sz="2100">
                <a:solidFill>
                  <a:schemeClr val="tx1"/>
                </a:solidFill>
                <a:latin typeface="Arial" charset="0"/>
                <a:ea typeface="ＭＳ Ｐゴシック" charset="0"/>
              </a:defRPr>
            </a:lvl9pPr>
          </a:lstStyle>
          <a:p>
            <a:r>
              <a:rPr lang="en-US" sz="1800" b="1" dirty="0"/>
              <a:t>-12h</a:t>
            </a:r>
          </a:p>
        </p:txBody>
      </p:sp>
      <p:sp>
        <p:nvSpPr>
          <p:cNvPr id="9" name="TextBox 107"/>
          <p:cNvSpPr txBox="1">
            <a:spLocks noChangeArrowheads="1"/>
          </p:cNvSpPr>
          <p:nvPr/>
        </p:nvSpPr>
        <p:spPr bwMode="auto">
          <a:xfrm>
            <a:off x="5231127" y="4393493"/>
            <a:ext cx="7656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charset="0"/>
                <a:ea typeface="ＭＳ Ｐゴシック" charset="0"/>
                <a:cs typeface="ＭＳ Ｐゴシック" charset="0"/>
              </a:defRPr>
            </a:lvl1pPr>
            <a:lvl2pPr marL="742950" indent="-285750">
              <a:defRPr sz="2100">
                <a:solidFill>
                  <a:schemeClr val="tx1"/>
                </a:solidFill>
                <a:latin typeface="Arial" charset="0"/>
                <a:ea typeface="ＭＳ Ｐゴシック" charset="0"/>
              </a:defRPr>
            </a:lvl2pPr>
            <a:lvl3pPr marL="1143000" indent="-228600">
              <a:defRPr sz="2100">
                <a:solidFill>
                  <a:schemeClr val="tx1"/>
                </a:solidFill>
                <a:latin typeface="Arial" charset="0"/>
                <a:ea typeface="ＭＳ Ｐゴシック" charset="0"/>
              </a:defRPr>
            </a:lvl3pPr>
            <a:lvl4pPr marL="1600200" indent="-228600">
              <a:defRPr sz="2100">
                <a:solidFill>
                  <a:schemeClr val="tx1"/>
                </a:solidFill>
                <a:latin typeface="Arial" charset="0"/>
                <a:ea typeface="ＭＳ Ｐゴシック" charset="0"/>
              </a:defRPr>
            </a:lvl4pPr>
            <a:lvl5pPr marL="2057400" indent="-228600">
              <a:defRPr sz="2100">
                <a:solidFill>
                  <a:schemeClr val="tx1"/>
                </a:solidFill>
                <a:latin typeface="Arial" charset="0"/>
                <a:ea typeface="ＭＳ Ｐゴシック" charset="0"/>
              </a:defRPr>
            </a:lvl5pPr>
            <a:lvl6pPr marL="2514600" indent="-228600" eaLnBrk="0" fontAlgn="base" hangingPunct="0">
              <a:spcBef>
                <a:spcPct val="0"/>
              </a:spcBef>
              <a:spcAft>
                <a:spcPct val="0"/>
              </a:spcAft>
              <a:defRPr sz="2100">
                <a:solidFill>
                  <a:schemeClr val="tx1"/>
                </a:solidFill>
                <a:latin typeface="Arial" charset="0"/>
                <a:ea typeface="ＭＳ Ｐゴシック" charset="0"/>
              </a:defRPr>
            </a:lvl6pPr>
            <a:lvl7pPr marL="2971800" indent="-228600" eaLnBrk="0" fontAlgn="base" hangingPunct="0">
              <a:spcBef>
                <a:spcPct val="0"/>
              </a:spcBef>
              <a:spcAft>
                <a:spcPct val="0"/>
              </a:spcAft>
              <a:defRPr sz="2100">
                <a:solidFill>
                  <a:schemeClr val="tx1"/>
                </a:solidFill>
                <a:latin typeface="Arial" charset="0"/>
                <a:ea typeface="ＭＳ Ｐゴシック" charset="0"/>
              </a:defRPr>
            </a:lvl7pPr>
            <a:lvl8pPr marL="3429000" indent="-228600" eaLnBrk="0" fontAlgn="base" hangingPunct="0">
              <a:spcBef>
                <a:spcPct val="0"/>
              </a:spcBef>
              <a:spcAft>
                <a:spcPct val="0"/>
              </a:spcAft>
              <a:defRPr sz="2100">
                <a:solidFill>
                  <a:schemeClr val="tx1"/>
                </a:solidFill>
                <a:latin typeface="Arial" charset="0"/>
                <a:ea typeface="ＭＳ Ｐゴシック" charset="0"/>
              </a:defRPr>
            </a:lvl8pPr>
            <a:lvl9pPr marL="3886200" indent="-228600" eaLnBrk="0" fontAlgn="base" hangingPunct="0">
              <a:spcBef>
                <a:spcPct val="0"/>
              </a:spcBef>
              <a:spcAft>
                <a:spcPct val="0"/>
              </a:spcAft>
              <a:defRPr sz="2100">
                <a:solidFill>
                  <a:schemeClr val="tx1"/>
                </a:solidFill>
                <a:latin typeface="Arial" charset="0"/>
                <a:ea typeface="ＭＳ Ｐゴシック" charset="0"/>
              </a:defRPr>
            </a:lvl9pPr>
          </a:lstStyle>
          <a:p>
            <a:r>
              <a:rPr lang="en-US" sz="1800" b="1" dirty="0"/>
              <a:t>12</a:t>
            </a:r>
            <a:r>
              <a:rPr lang="en-US" sz="2000" b="1" dirty="0"/>
              <a:t>h</a:t>
            </a:r>
          </a:p>
        </p:txBody>
      </p:sp>
      <p:sp>
        <p:nvSpPr>
          <p:cNvPr id="10" name="TextBox 108"/>
          <p:cNvSpPr txBox="1">
            <a:spLocks noChangeArrowheads="1"/>
          </p:cNvSpPr>
          <p:nvPr/>
        </p:nvSpPr>
        <p:spPr bwMode="auto">
          <a:xfrm>
            <a:off x="5155069" y="649110"/>
            <a:ext cx="6710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charset="0"/>
                <a:ea typeface="ＭＳ Ｐゴシック" charset="0"/>
                <a:cs typeface="ＭＳ Ｐゴシック" charset="0"/>
              </a:defRPr>
            </a:lvl1pPr>
            <a:lvl2pPr marL="742950" indent="-285750">
              <a:defRPr sz="2100">
                <a:solidFill>
                  <a:schemeClr val="tx1"/>
                </a:solidFill>
                <a:latin typeface="Arial" charset="0"/>
                <a:ea typeface="ＭＳ Ｐゴシック" charset="0"/>
              </a:defRPr>
            </a:lvl2pPr>
            <a:lvl3pPr marL="1143000" indent="-228600">
              <a:defRPr sz="2100">
                <a:solidFill>
                  <a:schemeClr val="tx1"/>
                </a:solidFill>
                <a:latin typeface="Arial" charset="0"/>
                <a:ea typeface="ＭＳ Ｐゴシック" charset="0"/>
              </a:defRPr>
            </a:lvl3pPr>
            <a:lvl4pPr marL="1600200" indent="-228600">
              <a:defRPr sz="2100">
                <a:solidFill>
                  <a:schemeClr val="tx1"/>
                </a:solidFill>
                <a:latin typeface="Arial" charset="0"/>
                <a:ea typeface="ＭＳ Ｐゴシック" charset="0"/>
              </a:defRPr>
            </a:lvl4pPr>
            <a:lvl5pPr marL="2057400" indent="-228600">
              <a:defRPr sz="2100">
                <a:solidFill>
                  <a:schemeClr val="tx1"/>
                </a:solidFill>
                <a:latin typeface="Arial" charset="0"/>
                <a:ea typeface="ＭＳ Ｐゴシック" charset="0"/>
              </a:defRPr>
            </a:lvl5pPr>
            <a:lvl6pPr marL="2514600" indent="-228600" eaLnBrk="0" fontAlgn="base" hangingPunct="0">
              <a:spcBef>
                <a:spcPct val="0"/>
              </a:spcBef>
              <a:spcAft>
                <a:spcPct val="0"/>
              </a:spcAft>
              <a:defRPr sz="2100">
                <a:solidFill>
                  <a:schemeClr val="tx1"/>
                </a:solidFill>
                <a:latin typeface="Arial" charset="0"/>
                <a:ea typeface="ＭＳ Ｐゴシック" charset="0"/>
              </a:defRPr>
            </a:lvl6pPr>
            <a:lvl7pPr marL="2971800" indent="-228600" eaLnBrk="0" fontAlgn="base" hangingPunct="0">
              <a:spcBef>
                <a:spcPct val="0"/>
              </a:spcBef>
              <a:spcAft>
                <a:spcPct val="0"/>
              </a:spcAft>
              <a:defRPr sz="2100">
                <a:solidFill>
                  <a:schemeClr val="tx1"/>
                </a:solidFill>
                <a:latin typeface="Arial" charset="0"/>
                <a:ea typeface="ＭＳ Ｐゴシック" charset="0"/>
              </a:defRPr>
            </a:lvl7pPr>
            <a:lvl8pPr marL="3429000" indent="-228600" eaLnBrk="0" fontAlgn="base" hangingPunct="0">
              <a:spcBef>
                <a:spcPct val="0"/>
              </a:spcBef>
              <a:spcAft>
                <a:spcPct val="0"/>
              </a:spcAft>
              <a:defRPr sz="2100">
                <a:solidFill>
                  <a:schemeClr val="tx1"/>
                </a:solidFill>
                <a:latin typeface="Arial" charset="0"/>
                <a:ea typeface="ＭＳ Ｐゴシック" charset="0"/>
              </a:defRPr>
            </a:lvl8pPr>
            <a:lvl9pPr marL="3886200" indent="-228600" eaLnBrk="0" fontAlgn="base" hangingPunct="0">
              <a:spcBef>
                <a:spcPct val="0"/>
              </a:spcBef>
              <a:spcAft>
                <a:spcPct val="0"/>
              </a:spcAft>
              <a:defRPr sz="2100">
                <a:solidFill>
                  <a:schemeClr val="tx1"/>
                </a:solidFill>
                <a:latin typeface="Arial" charset="0"/>
                <a:ea typeface="ＭＳ Ｐゴシック" charset="0"/>
              </a:defRPr>
            </a:lvl9pPr>
          </a:lstStyle>
          <a:p>
            <a:r>
              <a:rPr lang="en-US" sz="1800" b="1" dirty="0"/>
              <a:t>-24h</a:t>
            </a:r>
          </a:p>
        </p:txBody>
      </p:sp>
      <p:sp>
        <p:nvSpPr>
          <p:cNvPr id="11" name="TextBox 109"/>
          <p:cNvSpPr txBox="1">
            <a:spLocks noChangeArrowheads="1"/>
          </p:cNvSpPr>
          <p:nvPr/>
        </p:nvSpPr>
        <p:spPr bwMode="auto">
          <a:xfrm>
            <a:off x="5244785" y="5747158"/>
            <a:ext cx="668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charset="0"/>
                <a:ea typeface="ＭＳ Ｐゴシック" charset="0"/>
                <a:cs typeface="ＭＳ Ｐゴシック" charset="0"/>
              </a:defRPr>
            </a:lvl1pPr>
            <a:lvl2pPr marL="742950" indent="-285750">
              <a:defRPr sz="2100">
                <a:solidFill>
                  <a:schemeClr val="tx1"/>
                </a:solidFill>
                <a:latin typeface="Arial" charset="0"/>
                <a:ea typeface="ＭＳ Ｐゴシック" charset="0"/>
              </a:defRPr>
            </a:lvl2pPr>
            <a:lvl3pPr marL="1143000" indent="-228600">
              <a:defRPr sz="2100">
                <a:solidFill>
                  <a:schemeClr val="tx1"/>
                </a:solidFill>
                <a:latin typeface="Arial" charset="0"/>
                <a:ea typeface="ＭＳ Ｐゴシック" charset="0"/>
              </a:defRPr>
            </a:lvl3pPr>
            <a:lvl4pPr marL="1600200" indent="-228600">
              <a:defRPr sz="2100">
                <a:solidFill>
                  <a:schemeClr val="tx1"/>
                </a:solidFill>
                <a:latin typeface="Arial" charset="0"/>
                <a:ea typeface="ＭＳ Ｐゴシック" charset="0"/>
              </a:defRPr>
            </a:lvl4pPr>
            <a:lvl5pPr marL="2057400" indent="-228600">
              <a:defRPr sz="2100">
                <a:solidFill>
                  <a:schemeClr val="tx1"/>
                </a:solidFill>
                <a:latin typeface="Arial" charset="0"/>
                <a:ea typeface="ＭＳ Ｐゴシック" charset="0"/>
              </a:defRPr>
            </a:lvl5pPr>
            <a:lvl6pPr marL="2514600" indent="-228600" eaLnBrk="0" fontAlgn="base" hangingPunct="0">
              <a:spcBef>
                <a:spcPct val="0"/>
              </a:spcBef>
              <a:spcAft>
                <a:spcPct val="0"/>
              </a:spcAft>
              <a:defRPr sz="2100">
                <a:solidFill>
                  <a:schemeClr val="tx1"/>
                </a:solidFill>
                <a:latin typeface="Arial" charset="0"/>
                <a:ea typeface="ＭＳ Ｐゴシック" charset="0"/>
              </a:defRPr>
            </a:lvl6pPr>
            <a:lvl7pPr marL="2971800" indent="-228600" eaLnBrk="0" fontAlgn="base" hangingPunct="0">
              <a:spcBef>
                <a:spcPct val="0"/>
              </a:spcBef>
              <a:spcAft>
                <a:spcPct val="0"/>
              </a:spcAft>
              <a:defRPr sz="2100">
                <a:solidFill>
                  <a:schemeClr val="tx1"/>
                </a:solidFill>
                <a:latin typeface="Arial" charset="0"/>
                <a:ea typeface="ＭＳ Ｐゴシック" charset="0"/>
              </a:defRPr>
            </a:lvl7pPr>
            <a:lvl8pPr marL="3429000" indent="-228600" eaLnBrk="0" fontAlgn="base" hangingPunct="0">
              <a:spcBef>
                <a:spcPct val="0"/>
              </a:spcBef>
              <a:spcAft>
                <a:spcPct val="0"/>
              </a:spcAft>
              <a:defRPr sz="2100">
                <a:solidFill>
                  <a:schemeClr val="tx1"/>
                </a:solidFill>
                <a:latin typeface="Arial" charset="0"/>
                <a:ea typeface="ＭＳ Ｐゴシック" charset="0"/>
              </a:defRPr>
            </a:lvl8pPr>
            <a:lvl9pPr marL="3886200" indent="-228600" eaLnBrk="0" fontAlgn="base" hangingPunct="0">
              <a:spcBef>
                <a:spcPct val="0"/>
              </a:spcBef>
              <a:spcAft>
                <a:spcPct val="0"/>
              </a:spcAft>
              <a:defRPr sz="2100">
                <a:solidFill>
                  <a:schemeClr val="tx1"/>
                </a:solidFill>
                <a:latin typeface="Arial" charset="0"/>
                <a:ea typeface="ＭＳ Ｐゴシック" charset="0"/>
              </a:defRPr>
            </a:lvl9pPr>
          </a:lstStyle>
          <a:p>
            <a:r>
              <a:rPr lang="en-US" sz="1800" b="1" dirty="0"/>
              <a:t>24h</a:t>
            </a:r>
          </a:p>
        </p:txBody>
      </p:sp>
      <p:grpSp>
        <p:nvGrpSpPr>
          <p:cNvPr id="13" name="Group 111"/>
          <p:cNvGrpSpPr>
            <a:grpSpLocks/>
          </p:cNvGrpSpPr>
          <p:nvPr/>
        </p:nvGrpSpPr>
        <p:grpSpPr bwMode="auto">
          <a:xfrm>
            <a:off x="5826135" y="283314"/>
            <a:ext cx="2991226" cy="6227864"/>
            <a:chOff x="1322494" y="4178816"/>
            <a:chExt cx="3964862" cy="9335475"/>
          </a:xfrm>
        </p:grpSpPr>
        <p:pic>
          <p:nvPicPr>
            <p:cNvPr id="23" name="Picture 121" descr="-24h_0bs++-4.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7393" y="3123921"/>
              <a:ext cx="1855066" cy="396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22" descr="-12h_0bs++-4.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8536" y="5002052"/>
              <a:ext cx="1854338" cy="396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3" descr="0h_0bs++-4.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378537" y="6879662"/>
              <a:ext cx="1854338" cy="396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24" descr="12h_0bs++-4.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378537" y="8735122"/>
              <a:ext cx="1854337" cy="396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25" descr="24h_0bs++-4.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377390" y="10604328"/>
              <a:ext cx="1855067" cy="39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5" name="Straight Arrow Connector 14"/>
          <p:cNvCxnSpPr/>
          <p:nvPr/>
        </p:nvCxnSpPr>
        <p:spPr bwMode="auto">
          <a:xfrm flipH="1">
            <a:off x="6677145" y="3386288"/>
            <a:ext cx="433436" cy="2591702"/>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bwMode="auto">
          <a:xfrm flipH="1">
            <a:off x="6274083" y="560174"/>
            <a:ext cx="543604" cy="2951477"/>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bwMode="auto">
          <a:xfrm flipH="1">
            <a:off x="6585886" y="2030592"/>
            <a:ext cx="342222" cy="2562956"/>
          </a:xfrm>
          <a:prstGeom prst="straightConnector1">
            <a:avLst/>
          </a:prstGeom>
          <a:ln>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0" y="0"/>
            <a:ext cx="3854290" cy="523220"/>
          </a:xfrm>
          <a:prstGeom prst="rect">
            <a:avLst/>
          </a:prstGeom>
          <a:noFill/>
        </p:spPr>
        <p:txBody>
          <a:bodyPr wrap="none" rtlCol="0">
            <a:spAutoFit/>
          </a:bodyPr>
          <a:lstStyle/>
          <a:p>
            <a:r>
              <a:rPr lang="en-US" sz="2800" b="1" dirty="0" smtClean="0"/>
              <a:t>Results (WIG structure):  </a:t>
            </a:r>
            <a:endParaRPr lang="en-US" sz="2800" b="1" dirty="0"/>
          </a:p>
        </p:txBody>
      </p:sp>
      <p:sp>
        <p:nvSpPr>
          <p:cNvPr id="37" name="TextBox 7"/>
          <p:cNvSpPr txBox="1">
            <a:spLocks noChangeArrowheads="1"/>
          </p:cNvSpPr>
          <p:nvPr/>
        </p:nvSpPr>
        <p:spPr bwMode="auto">
          <a:xfrm>
            <a:off x="-1046788" y="9436577"/>
            <a:ext cx="7848600" cy="203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a:solidFill>
                  <a:schemeClr val="tx1"/>
                </a:solidFill>
                <a:latin typeface="Arial" charset="0"/>
                <a:ea typeface="ＭＳ Ｐゴシック" charset="0"/>
                <a:cs typeface="ＭＳ Ｐゴシック" charset="0"/>
              </a:defRPr>
            </a:lvl1pPr>
            <a:lvl2pPr marL="742950" indent="-285750">
              <a:defRPr sz="2100">
                <a:solidFill>
                  <a:schemeClr val="tx1"/>
                </a:solidFill>
                <a:latin typeface="Arial" charset="0"/>
                <a:ea typeface="ＭＳ Ｐゴシック" charset="0"/>
              </a:defRPr>
            </a:lvl2pPr>
            <a:lvl3pPr marL="1143000" indent="-228600">
              <a:defRPr sz="2100">
                <a:solidFill>
                  <a:schemeClr val="tx1"/>
                </a:solidFill>
                <a:latin typeface="Arial" charset="0"/>
                <a:ea typeface="ＭＳ Ｐゴシック" charset="0"/>
              </a:defRPr>
            </a:lvl3pPr>
            <a:lvl4pPr marL="1600200" indent="-228600">
              <a:defRPr sz="2100">
                <a:solidFill>
                  <a:schemeClr val="tx1"/>
                </a:solidFill>
                <a:latin typeface="Arial" charset="0"/>
                <a:ea typeface="ＭＳ Ｐゴシック" charset="0"/>
              </a:defRPr>
            </a:lvl4pPr>
            <a:lvl5pPr marL="2057400" indent="-228600">
              <a:defRPr sz="2100">
                <a:solidFill>
                  <a:schemeClr val="tx1"/>
                </a:solidFill>
                <a:latin typeface="Arial" charset="0"/>
                <a:ea typeface="ＭＳ Ｐゴシック" charset="0"/>
              </a:defRPr>
            </a:lvl5pPr>
            <a:lvl6pPr marL="2514600" indent="-228600" eaLnBrk="0" fontAlgn="base" hangingPunct="0">
              <a:spcBef>
                <a:spcPct val="0"/>
              </a:spcBef>
              <a:spcAft>
                <a:spcPct val="0"/>
              </a:spcAft>
              <a:defRPr sz="2100">
                <a:solidFill>
                  <a:schemeClr val="tx1"/>
                </a:solidFill>
                <a:latin typeface="Arial" charset="0"/>
                <a:ea typeface="ＭＳ Ｐゴシック" charset="0"/>
              </a:defRPr>
            </a:lvl6pPr>
            <a:lvl7pPr marL="2971800" indent="-228600" eaLnBrk="0" fontAlgn="base" hangingPunct="0">
              <a:spcBef>
                <a:spcPct val="0"/>
              </a:spcBef>
              <a:spcAft>
                <a:spcPct val="0"/>
              </a:spcAft>
              <a:defRPr sz="2100">
                <a:solidFill>
                  <a:schemeClr val="tx1"/>
                </a:solidFill>
                <a:latin typeface="Arial" charset="0"/>
                <a:ea typeface="ＭＳ Ｐゴシック" charset="0"/>
              </a:defRPr>
            </a:lvl7pPr>
            <a:lvl8pPr marL="3429000" indent="-228600" eaLnBrk="0" fontAlgn="base" hangingPunct="0">
              <a:spcBef>
                <a:spcPct val="0"/>
              </a:spcBef>
              <a:spcAft>
                <a:spcPct val="0"/>
              </a:spcAft>
              <a:defRPr sz="2100">
                <a:solidFill>
                  <a:schemeClr val="tx1"/>
                </a:solidFill>
                <a:latin typeface="Arial" charset="0"/>
                <a:ea typeface="ＭＳ Ｐゴシック" charset="0"/>
              </a:defRPr>
            </a:lvl8pPr>
            <a:lvl9pPr marL="3886200" indent="-228600" eaLnBrk="0" fontAlgn="base" hangingPunct="0">
              <a:spcBef>
                <a:spcPct val="0"/>
              </a:spcBef>
              <a:spcAft>
                <a:spcPct val="0"/>
              </a:spcAft>
              <a:defRPr sz="2100">
                <a:solidFill>
                  <a:schemeClr val="tx1"/>
                </a:solidFill>
                <a:latin typeface="Arial" charset="0"/>
                <a:ea typeface="ＭＳ Ｐゴシック" charset="0"/>
              </a:defRPr>
            </a:lvl9pPr>
          </a:lstStyle>
          <a:p>
            <a:pPr algn="just"/>
            <a:r>
              <a:rPr lang="en-US"/>
              <a:t>Fig. 3: Composite vertical structure of 2-day waves (temperature in contours and specific humidity in shadings) using (a) Gan island sounding data; (b) WRF simulation. Results are obtained  from lagged linear regression of raw data onto 1.5~3 day band pass filtered precipitation time series for a set of 50 base point on the equator.</a:t>
            </a:r>
          </a:p>
        </p:txBody>
      </p:sp>
      <p:grpSp>
        <p:nvGrpSpPr>
          <p:cNvPr id="44" name="Group 43"/>
          <p:cNvGrpSpPr/>
          <p:nvPr/>
        </p:nvGrpSpPr>
        <p:grpSpPr>
          <a:xfrm>
            <a:off x="431907" y="4299792"/>
            <a:ext cx="4577679" cy="2125147"/>
            <a:chOff x="494624" y="4386032"/>
            <a:chExt cx="4577679" cy="2125147"/>
          </a:xfrm>
        </p:grpSpPr>
        <p:pic>
          <p:nvPicPr>
            <p:cNvPr id="39" name="Picture 100" descr="reg_obs-16.eps"/>
            <p:cNvPicPr>
              <a:picLocks noChangeAspect="1"/>
            </p:cNvPicPr>
            <p:nvPr/>
          </p:nvPicPr>
          <p:blipFill>
            <a:blip r:embed="rId8">
              <a:extLst>
                <a:ext uri="{28A0092B-C50C-407E-A947-70E740481C1C}">
                  <a14:useLocalDpi xmlns:a14="http://schemas.microsoft.com/office/drawing/2010/main" val="0"/>
                </a:ext>
              </a:extLst>
            </a:blip>
            <a:srcRect l="20424" t="4347" r="17049" b="4971"/>
            <a:stretch>
              <a:fillRect/>
            </a:stretch>
          </p:blipFill>
          <p:spPr bwMode="auto">
            <a:xfrm rot="16200000">
              <a:off x="1790839" y="3229715"/>
              <a:ext cx="1985249" cy="457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102"/>
            <p:cNvSpPr txBox="1">
              <a:spLocks noChangeArrowheads="1"/>
            </p:cNvSpPr>
            <p:nvPr/>
          </p:nvSpPr>
          <p:spPr bwMode="auto">
            <a:xfrm>
              <a:off x="770403" y="4386032"/>
              <a:ext cx="115822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charset="0"/>
                  <a:ea typeface="ＭＳ Ｐゴシック" charset="0"/>
                  <a:cs typeface="ＭＳ Ｐゴシック" charset="0"/>
                </a:defRPr>
              </a:lvl1pPr>
              <a:lvl2pPr marL="742950" indent="-285750">
                <a:defRPr sz="2100">
                  <a:solidFill>
                    <a:schemeClr val="tx1"/>
                  </a:solidFill>
                  <a:latin typeface="Arial" charset="0"/>
                  <a:ea typeface="ＭＳ Ｐゴシック" charset="0"/>
                </a:defRPr>
              </a:lvl2pPr>
              <a:lvl3pPr marL="1143000" indent="-228600">
                <a:defRPr sz="2100">
                  <a:solidFill>
                    <a:schemeClr val="tx1"/>
                  </a:solidFill>
                  <a:latin typeface="Arial" charset="0"/>
                  <a:ea typeface="ＭＳ Ｐゴシック" charset="0"/>
                </a:defRPr>
              </a:lvl3pPr>
              <a:lvl4pPr marL="1600200" indent="-228600">
                <a:defRPr sz="2100">
                  <a:solidFill>
                    <a:schemeClr val="tx1"/>
                  </a:solidFill>
                  <a:latin typeface="Arial" charset="0"/>
                  <a:ea typeface="ＭＳ Ｐゴシック" charset="0"/>
                </a:defRPr>
              </a:lvl4pPr>
              <a:lvl5pPr marL="2057400" indent="-228600">
                <a:defRPr sz="2100">
                  <a:solidFill>
                    <a:schemeClr val="tx1"/>
                  </a:solidFill>
                  <a:latin typeface="Arial" charset="0"/>
                  <a:ea typeface="ＭＳ Ｐゴシック" charset="0"/>
                </a:defRPr>
              </a:lvl5pPr>
              <a:lvl6pPr marL="2514600" indent="-228600" eaLnBrk="0" fontAlgn="base" hangingPunct="0">
                <a:spcBef>
                  <a:spcPct val="0"/>
                </a:spcBef>
                <a:spcAft>
                  <a:spcPct val="0"/>
                </a:spcAft>
                <a:defRPr sz="2100">
                  <a:solidFill>
                    <a:schemeClr val="tx1"/>
                  </a:solidFill>
                  <a:latin typeface="Arial" charset="0"/>
                  <a:ea typeface="ＭＳ Ｐゴシック" charset="0"/>
                </a:defRPr>
              </a:lvl6pPr>
              <a:lvl7pPr marL="2971800" indent="-228600" eaLnBrk="0" fontAlgn="base" hangingPunct="0">
                <a:spcBef>
                  <a:spcPct val="0"/>
                </a:spcBef>
                <a:spcAft>
                  <a:spcPct val="0"/>
                </a:spcAft>
                <a:defRPr sz="2100">
                  <a:solidFill>
                    <a:schemeClr val="tx1"/>
                  </a:solidFill>
                  <a:latin typeface="Arial" charset="0"/>
                  <a:ea typeface="ＭＳ Ｐゴシック" charset="0"/>
                </a:defRPr>
              </a:lvl7pPr>
              <a:lvl8pPr marL="3429000" indent="-228600" eaLnBrk="0" fontAlgn="base" hangingPunct="0">
                <a:spcBef>
                  <a:spcPct val="0"/>
                </a:spcBef>
                <a:spcAft>
                  <a:spcPct val="0"/>
                </a:spcAft>
                <a:defRPr sz="2100">
                  <a:solidFill>
                    <a:schemeClr val="tx1"/>
                  </a:solidFill>
                  <a:latin typeface="Arial" charset="0"/>
                  <a:ea typeface="ＭＳ Ｐゴシック" charset="0"/>
                </a:defRPr>
              </a:lvl8pPr>
              <a:lvl9pPr marL="3886200" indent="-228600" eaLnBrk="0" fontAlgn="base" hangingPunct="0">
                <a:spcBef>
                  <a:spcPct val="0"/>
                </a:spcBef>
                <a:spcAft>
                  <a:spcPct val="0"/>
                </a:spcAft>
                <a:defRPr sz="2100">
                  <a:solidFill>
                    <a:schemeClr val="tx1"/>
                  </a:solidFill>
                  <a:latin typeface="Arial" charset="0"/>
                  <a:ea typeface="ＭＳ Ｐゴシック" charset="0"/>
                </a:defRPr>
              </a:lvl9pPr>
            </a:lstStyle>
            <a:p>
              <a:r>
                <a:rPr lang="en-US" sz="1800" b="1" dirty="0"/>
                <a:t>(a) </a:t>
              </a:r>
              <a:r>
                <a:rPr lang="en-US" sz="1800" b="1" dirty="0" err="1"/>
                <a:t>Gan</a:t>
              </a:r>
              <a:endParaRPr lang="en-US" sz="1800" b="1" dirty="0"/>
            </a:p>
          </p:txBody>
        </p:sp>
      </p:grpSp>
      <p:grpSp>
        <p:nvGrpSpPr>
          <p:cNvPr id="47" name="Group 46"/>
          <p:cNvGrpSpPr/>
          <p:nvPr/>
        </p:nvGrpSpPr>
        <p:grpSpPr>
          <a:xfrm>
            <a:off x="431907" y="4337356"/>
            <a:ext cx="4577680" cy="2071903"/>
            <a:chOff x="431908" y="6795280"/>
            <a:chExt cx="4577680" cy="2071903"/>
          </a:xfrm>
        </p:grpSpPr>
        <p:pic>
          <p:nvPicPr>
            <p:cNvPr id="40" name="Picture 101" descr="reggan50_model-5.eps"/>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720394" y="5577990"/>
              <a:ext cx="2000707" cy="457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103"/>
            <p:cNvSpPr txBox="1">
              <a:spLocks noChangeArrowheads="1"/>
            </p:cNvSpPr>
            <p:nvPr/>
          </p:nvSpPr>
          <p:spPr bwMode="auto">
            <a:xfrm>
              <a:off x="707686" y="6795280"/>
              <a:ext cx="106911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a:solidFill>
                    <a:schemeClr val="tx1"/>
                  </a:solidFill>
                  <a:latin typeface="Arial" charset="0"/>
                  <a:ea typeface="ＭＳ Ｐゴシック" charset="0"/>
                  <a:cs typeface="ＭＳ Ｐゴシック" charset="0"/>
                </a:defRPr>
              </a:lvl1pPr>
              <a:lvl2pPr marL="742950" indent="-285750">
                <a:defRPr sz="2100">
                  <a:solidFill>
                    <a:schemeClr val="tx1"/>
                  </a:solidFill>
                  <a:latin typeface="Arial" charset="0"/>
                  <a:ea typeface="ＭＳ Ｐゴシック" charset="0"/>
                </a:defRPr>
              </a:lvl2pPr>
              <a:lvl3pPr marL="1143000" indent="-228600">
                <a:defRPr sz="2100">
                  <a:solidFill>
                    <a:schemeClr val="tx1"/>
                  </a:solidFill>
                  <a:latin typeface="Arial" charset="0"/>
                  <a:ea typeface="ＭＳ Ｐゴシック" charset="0"/>
                </a:defRPr>
              </a:lvl3pPr>
              <a:lvl4pPr marL="1600200" indent="-228600">
                <a:defRPr sz="2100">
                  <a:solidFill>
                    <a:schemeClr val="tx1"/>
                  </a:solidFill>
                  <a:latin typeface="Arial" charset="0"/>
                  <a:ea typeface="ＭＳ Ｐゴシック" charset="0"/>
                </a:defRPr>
              </a:lvl4pPr>
              <a:lvl5pPr marL="2057400" indent="-228600">
                <a:defRPr sz="2100">
                  <a:solidFill>
                    <a:schemeClr val="tx1"/>
                  </a:solidFill>
                  <a:latin typeface="Arial" charset="0"/>
                  <a:ea typeface="ＭＳ Ｐゴシック" charset="0"/>
                </a:defRPr>
              </a:lvl5pPr>
              <a:lvl6pPr marL="2514600" indent="-228600" eaLnBrk="0" fontAlgn="base" hangingPunct="0">
                <a:spcBef>
                  <a:spcPct val="0"/>
                </a:spcBef>
                <a:spcAft>
                  <a:spcPct val="0"/>
                </a:spcAft>
                <a:defRPr sz="2100">
                  <a:solidFill>
                    <a:schemeClr val="tx1"/>
                  </a:solidFill>
                  <a:latin typeface="Arial" charset="0"/>
                  <a:ea typeface="ＭＳ Ｐゴシック" charset="0"/>
                </a:defRPr>
              </a:lvl6pPr>
              <a:lvl7pPr marL="2971800" indent="-228600" eaLnBrk="0" fontAlgn="base" hangingPunct="0">
                <a:spcBef>
                  <a:spcPct val="0"/>
                </a:spcBef>
                <a:spcAft>
                  <a:spcPct val="0"/>
                </a:spcAft>
                <a:defRPr sz="2100">
                  <a:solidFill>
                    <a:schemeClr val="tx1"/>
                  </a:solidFill>
                  <a:latin typeface="Arial" charset="0"/>
                  <a:ea typeface="ＭＳ Ｐゴシック" charset="0"/>
                </a:defRPr>
              </a:lvl7pPr>
              <a:lvl8pPr marL="3429000" indent="-228600" eaLnBrk="0" fontAlgn="base" hangingPunct="0">
                <a:spcBef>
                  <a:spcPct val="0"/>
                </a:spcBef>
                <a:spcAft>
                  <a:spcPct val="0"/>
                </a:spcAft>
                <a:defRPr sz="2100">
                  <a:solidFill>
                    <a:schemeClr val="tx1"/>
                  </a:solidFill>
                  <a:latin typeface="Arial" charset="0"/>
                  <a:ea typeface="ＭＳ Ｐゴシック" charset="0"/>
                </a:defRPr>
              </a:lvl8pPr>
              <a:lvl9pPr marL="3886200" indent="-228600" eaLnBrk="0" fontAlgn="base" hangingPunct="0">
                <a:spcBef>
                  <a:spcPct val="0"/>
                </a:spcBef>
                <a:spcAft>
                  <a:spcPct val="0"/>
                </a:spcAft>
                <a:defRPr sz="2100">
                  <a:solidFill>
                    <a:schemeClr val="tx1"/>
                  </a:solidFill>
                  <a:latin typeface="Arial" charset="0"/>
                  <a:ea typeface="ＭＳ Ｐゴシック" charset="0"/>
                </a:defRPr>
              </a:lvl9pPr>
            </a:lstStyle>
            <a:p>
              <a:r>
                <a:rPr lang="en-US" sz="1800" b="1" dirty="0"/>
                <a:t>(b) WRF</a:t>
              </a:r>
            </a:p>
          </p:txBody>
        </p:sp>
      </p:grpSp>
      <p:pic>
        <p:nvPicPr>
          <p:cNvPr id="3" name="Picture 2" descr="Screen Shot 2013-07-19 at 6.01.44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5506" y="649110"/>
            <a:ext cx="4684378" cy="5977990"/>
          </a:xfrm>
          <a:prstGeom prst="rect">
            <a:avLst/>
          </a:prstGeom>
        </p:spPr>
      </p:pic>
    </p:spTree>
    <p:extLst>
      <p:ext uri="{BB962C8B-B14F-4D97-AF65-F5344CB8AC3E}">
        <p14:creationId xmlns:p14="http://schemas.microsoft.com/office/powerpoint/2010/main" val="1853085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9"/>
          <p:cNvGrpSpPr>
            <a:grpSpLocks/>
          </p:cNvGrpSpPr>
          <p:nvPr/>
        </p:nvGrpSpPr>
        <p:grpSpPr bwMode="auto">
          <a:xfrm>
            <a:off x="950616" y="1312497"/>
            <a:ext cx="7009427" cy="5804760"/>
            <a:chOff x="2651471" y="1406083"/>
            <a:chExt cx="28514330" cy="27778517"/>
          </a:xfrm>
        </p:grpSpPr>
        <p:sp>
          <p:nvSpPr>
            <p:cNvPr id="3" name="TextBox 70"/>
            <p:cNvSpPr txBox="1">
              <a:spLocks noChangeArrowheads="1"/>
            </p:cNvSpPr>
            <p:nvPr/>
          </p:nvSpPr>
          <p:spPr bwMode="auto">
            <a:xfrm>
              <a:off x="6554429" y="1406083"/>
              <a:ext cx="3984066" cy="159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90" tIns="73146" rIns="146290" bIns="73146">
              <a:spAutoFit/>
            </a:bodyPr>
            <a:lstStyle>
              <a:lvl1pPr>
                <a:defRPr sz="2100">
                  <a:solidFill>
                    <a:schemeClr val="tx1"/>
                  </a:solidFill>
                  <a:latin typeface="Arial" charset="0"/>
                  <a:ea typeface="ＭＳ Ｐゴシック" charset="0"/>
                  <a:cs typeface="ＭＳ Ｐゴシック" charset="0"/>
                </a:defRPr>
              </a:lvl1pPr>
              <a:lvl2pPr marL="742950" indent="-285750">
                <a:defRPr sz="2100">
                  <a:solidFill>
                    <a:schemeClr val="tx1"/>
                  </a:solidFill>
                  <a:latin typeface="Arial" charset="0"/>
                  <a:ea typeface="ＭＳ Ｐゴシック" charset="0"/>
                </a:defRPr>
              </a:lvl2pPr>
              <a:lvl3pPr marL="1143000" indent="-228600">
                <a:defRPr sz="2100">
                  <a:solidFill>
                    <a:schemeClr val="tx1"/>
                  </a:solidFill>
                  <a:latin typeface="Arial" charset="0"/>
                  <a:ea typeface="ＭＳ Ｐゴシック" charset="0"/>
                </a:defRPr>
              </a:lvl3pPr>
              <a:lvl4pPr marL="1600200" indent="-228600">
                <a:defRPr sz="2100">
                  <a:solidFill>
                    <a:schemeClr val="tx1"/>
                  </a:solidFill>
                  <a:latin typeface="Arial" charset="0"/>
                  <a:ea typeface="ＭＳ Ｐゴシック" charset="0"/>
                </a:defRPr>
              </a:lvl4pPr>
              <a:lvl5pPr marL="2057400" indent="-228600">
                <a:defRPr sz="2100">
                  <a:solidFill>
                    <a:schemeClr val="tx1"/>
                  </a:solidFill>
                  <a:latin typeface="Arial" charset="0"/>
                  <a:ea typeface="ＭＳ Ｐゴシック" charset="0"/>
                </a:defRPr>
              </a:lvl5pPr>
              <a:lvl6pPr marL="2514600" indent="-228600" eaLnBrk="0" fontAlgn="base" hangingPunct="0">
                <a:spcBef>
                  <a:spcPct val="0"/>
                </a:spcBef>
                <a:spcAft>
                  <a:spcPct val="0"/>
                </a:spcAft>
                <a:defRPr sz="2100">
                  <a:solidFill>
                    <a:schemeClr val="tx1"/>
                  </a:solidFill>
                  <a:latin typeface="Arial" charset="0"/>
                  <a:ea typeface="ＭＳ Ｐゴシック" charset="0"/>
                </a:defRPr>
              </a:lvl6pPr>
              <a:lvl7pPr marL="2971800" indent="-228600" eaLnBrk="0" fontAlgn="base" hangingPunct="0">
                <a:spcBef>
                  <a:spcPct val="0"/>
                </a:spcBef>
                <a:spcAft>
                  <a:spcPct val="0"/>
                </a:spcAft>
                <a:defRPr sz="2100">
                  <a:solidFill>
                    <a:schemeClr val="tx1"/>
                  </a:solidFill>
                  <a:latin typeface="Arial" charset="0"/>
                  <a:ea typeface="ＭＳ Ｐゴシック" charset="0"/>
                </a:defRPr>
              </a:lvl7pPr>
              <a:lvl8pPr marL="3429000" indent="-228600" eaLnBrk="0" fontAlgn="base" hangingPunct="0">
                <a:spcBef>
                  <a:spcPct val="0"/>
                </a:spcBef>
                <a:spcAft>
                  <a:spcPct val="0"/>
                </a:spcAft>
                <a:defRPr sz="2100">
                  <a:solidFill>
                    <a:schemeClr val="tx1"/>
                  </a:solidFill>
                  <a:latin typeface="Arial" charset="0"/>
                  <a:ea typeface="ＭＳ Ｐゴシック" charset="0"/>
                </a:defRPr>
              </a:lvl8pPr>
              <a:lvl9pPr marL="3886200" indent="-228600" eaLnBrk="0" fontAlgn="base" hangingPunct="0">
                <a:spcBef>
                  <a:spcPct val="0"/>
                </a:spcBef>
                <a:spcAft>
                  <a:spcPct val="0"/>
                </a:spcAft>
                <a:defRPr sz="2100">
                  <a:solidFill>
                    <a:schemeClr val="tx1"/>
                  </a:solidFill>
                  <a:latin typeface="Arial" charset="0"/>
                  <a:ea typeface="ＭＳ Ｐゴシック" charset="0"/>
                </a:defRPr>
              </a:lvl9pPr>
            </a:lstStyle>
            <a:p>
              <a:r>
                <a:rPr lang="en-US" sz="1200" b="1" dirty="0"/>
                <a:t>CMORPH</a:t>
              </a:r>
            </a:p>
          </p:txBody>
        </p:sp>
        <p:sp>
          <p:nvSpPr>
            <p:cNvPr id="5" name="TextBox 72"/>
            <p:cNvSpPr txBox="1">
              <a:spLocks noChangeArrowheads="1"/>
            </p:cNvSpPr>
            <p:nvPr/>
          </p:nvSpPr>
          <p:spPr bwMode="auto">
            <a:xfrm>
              <a:off x="2651471" y="7486379"/>
              <a:ext cx="3107083" cy="1749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6290" tIns="73146" rIns="146290" bIns="73146">
              <a:spAutoFit/>
            </a:bodyPr>
            <a:lstStyle>
              <a:lvl1pPr>
                <a:defRPr sz="2100">
                  <a:solidFill>
                    <a:schemeClr val="tx1"/>
                  </a:solidFill>
                  <a:latin typeface="Arial" charset="0"/>
                  <a:ea typeface="ＭＳ Ｐゴシック" charset="0"/>
                  <a:cs typeface="ＭＳ Ｐゴシック" charset="0"/>
                </a:defRPr>
              </a:lvl1pPr>
              <a:lvl2pPr marL="742950" indent="-285750">
                <a:defRPr sz="2100">
                  <a:solidFill>
                    <a:schemeClr val="tx1"/>
                  </a:solidFill>
                  <a:latin typeface="Arial" charset="0"/>
                  <a:ea typeface="ＭＳ Ｐゴシック" charset="0"/>
                </a:defRPr>
              </a:lvl2pPr>
              <a:lvl3pPr marL="1143000" indent="-228600">
                <a:defRPr sz="2100">
                  <a:solidFill>
                    <a:schemeClr val="tx1"/>
                  </a:solidFill>
                  <a:latin typeface="Arial" charset="0"/>
                  <a:ea typeface="ＭＳ Ｐゴシック" charset="0"/>
                </a:defRPr>
              </a:lvl3pPr>
              <a:lvl4pPr marL="1600200" indent="-228600">
                <a:defRPr sz="2100">
                  <a:solidFill>
                    <a:schemeClr val="tx1"/>
                  </a:solidFill>
                  <a:latin typeface="Arial" charset="0"/>
                  <a:ea typeface="ＭＳ Ｐゴシック" charset="0"/>
                </a:defRPr>
              </a:lvl4pPr>
              <a:lvl5pPr marL="2057400" indent="-228600">
                <a:defRPr sz="2100">
                  <a:solidFill>
                    <a:schemeClr val="tx1"/>
                  </a:solidFill>
                  <a:latin typeface="Arial" charset="0"/>
                  <a:ea typeface="ＭＳ Ｐゴシック" charset="0"/>
                </a:defRPr>
              </a:lvl5pPr>
              <a:lvl6pPr marL="2514600" indent="-228600" eaLnBrk="0" fontAlgn="base" hangingPunct="0">
                <a:spcBef>
                  <a:spcPct val="0"/>
                </a:spcBef>
                <a:spcAft>
                  <a:spcPct val="0"/>
                </a:spcAft>
                <a:defRPr sz="2100">
                  <a:solidFill>
                    <a:schemeClr val="tx1"/>
                  </a:solidFill>
                  <a:latin typeface="Arial" charset="0"/>
                  <a:ea typeface="ＭＳ Ｐゴシック" charset="0"/>
                </a:defRPr>
              </a:lvl6pPr>
              <a:lvl7pPr marL="2971800" indent="-228600" eaLnBrk="0" fontAlgn="base" hangingPunct="0">
                <a:spcBef>
                  <a:spcPct val="0"/>
                </a:spcBef>
                <a:spcAft>
                  <a:spcPct val="0"/>
                </a:spcAft>
                <a:defRPr sz="2100">
                  <a:solidFill>
                    <a:schemeClr val="tx1"/>
                  </a:solidFill>
                  <a:latin typeface="Arial" charset="0"/>
                  <a:ea typeface="ＭＳ Ｐゴシック" charset="0"/>
                </a:defRPr>
              </a:lvl7pPr>
              <a:lvl8pPr marL="3429000" indent="-228600" eaLnBrk="0" fontAlgn="base" hangingPunct="0">
                <a:spcBef>
                  <a:spcPct val="0"/>
                </a:spcBef>
                <a:spcAft>
                  <a:spcPct val="0"/>
                </a:spcAft>
                <a:defRPr sz="2100">
                  <a:solidFill>
                    <a:schemeClr val="tx1"/>
                  </a:solidFill>
                  <a:latin typeface="Arial" charset="0"/>
                  <a:ea typeface="ＭＳ Ｐゴシック" charset="0"/>
                </a:defRPr>
              </a:lvl8pPr>
              <a:lvl9pPr marL="3886200" indent="-228600" eaLnBrk="0" fontAlgn="base" hangingPunct="0">
                <a:spcBef>
                  <a:spcPct val="0"/>
                </a:spcBef>
                <a:spcAft>
                  <a:spcPct val="0"/>
                </a:spcAft>
                <a:defRPr sz="2100">
                  <a:solidFill>
                    <a:schemeClr val="tx1"/>
                  </a:solidFill>
                  <a:latin typeface="Arial" charset="0"/>
                  <a:ea typeface="ＭＳ Ｐゴシック" charset="0"/>
                </a:defRPr>
              </a:lvl9pPr>
            </a:lstStyle>
            <a:p>
              <a:pPr algn="r"/>
              <a:r>
                <a:rPr lang="en-US" sz="1200" b="1" dirty="0"/>
                <a:t>Time</a:t>
              </a:r>
            </a:p>
            <a:p>
              <a:pPr algn="r"/>
              <a:r>
                <a:rPr lang="en-US" sz="1200" b="1" dirty="0"/>
                <a:t>(UTC)</a:t>
              </a:r>
            </a:p>
            <a:p>
              <a:pPr algn="r"/>
              <a:endParaRPr lang="en-US" sz="1200" b="1" dirty="0" smtClean="0"/>
            </a:p>
            <a:p>
              <a:pPr algn="r"/>
              <a:r>
                <a:rPr lang="en-US" sz="1200" b="1" dirty="0" smtClean="0"/>
                <a:t>12</a:t>
              </a:r>
              <a:endParaRPr lang="en-US" sz="1200" b="1" dirty="0"/>
            </a:p>
            <a:p>
              <a:pPr algn="r"/>
              <a:endParaRPr lang="en-US" sz="1200" b="1" dirty="0"/>
            </a:p>
            <a:p>
              <a:pPr algn="r"/>
              <a:endParaRPr lang="en-US" sz="1200" b="1" dirty="0" smtClean="0"/>
            </a:p>
            <a:p>
              <a:pPr algn="r"/>
              <a:endParaRPr lang="en-US" sz="1200" b="1" dirty="0"/>
            </a:p>
            <a:p>
              <a:pPr algn="r"/>
              <a:endParaRPr lang="en-US" sz="1200" b="1" dirty="0"/>
            </a:p>
            <a:p>
              <a:pPr algn="r"/>
              <a:r>
                <a:rPr lang="en-US" sz="1200" b="1" dirty="0" smtClean="0"/>
                <a:t>18</a:t>
              </a:r>
              <a:endParaRPr lang="en-US" sz="1200" b="1" dirty="0"/>
            </a:p>
            <a:p>
              <a:pPr algn="r"/>
              <a:endParaRPr lang="en-US" sz="1200" b="1" dirty="0"/>
            </a:p>
            <a:p>
              <a:pPr algn="r"/>
              <a:endParaRPr lang="en-US" sz="1200" b="1" dirty="0"/>
            </a:p>
            <a:p>
              <a:pPr algn="r"/>
              <a:endParaRPr lang="en-US" sz="1200" b="1" dirty="0"/>
            </a:p>
            <a:p>
              <a:pPr algn="r"/>
              <a:endParaRPr lang="en-US" sz="1200" b="1" dirty="0"/>
            </a:p>
            <a:p>
              <a:pPr algn="r"/>
              <a:r>
                <a:rPr lang="en-US" sz="1200" b="1" dirty="0" smtClean="0"/>
                <a:t>00</a:t>
              </a:r>
              <a:endParaRPr lang="en-US" sz="1200" b="1" dirty="0"/>
            </a:p>
            <a:p>
              <a:pPr algn="r"/>
              <a:endParaRPr lang="en-US" sz="1200" b="1" dirty="0" smtClean="0"/>
            </a:p>
            <a:p>
              <a:pPr algn="r"/>
              <a:endParaRPr lang="en-US" sz="1200" b="1" dirty="0"/>
            </a:p>
            <a:p>
              <a:pPr algn="r"/>
              <a:endParaRPr lang="en-US" sz="1200" b="1" dirty="0"/>
            </a:p>
            <a:p>
              <a:pPr algn="r"/>
              <a:endParaRPr lang="en-US" sz="1200" b="1" dirty="0"/>
            </a:p>
            <a:p>
              <a:pPr algn="r"/>
              <a:r>
                <a:rPr lang="en-US" sz="1200" b="1" dirty="0"/>
                <a:t>06</a:t>
              </a:r>
            </a:p>
          </p:txBody>
        </p:sp>
        <p:sp>
          <p:nvSpPr>
            <p:cNvPr id="6" name="Rectangle 73"/>
            <p:cNvSpPr>
              <a:spLocks noChangeArrowheads="1"/>
            </p:cNvSpPr>
            <p:nvPr/>
          </p:nvSpPr>
          <p:spPr bwMode="auto">
            <a:xfrm>
              <a:off x="19253171" y="1406083"/>
              <a:ext cx="2228738" cy="1325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smtClean="0">
                  <a:latin typeface="Arial"/>
                  <a:cs typeface="Arial"/>
                </a:rPr>
                <a:t>WRF</a:t>
              </a:r>
              <a:endParaRPr lang="en-US" sz="1200" b="1" dirty="0">
                <a:latin typeface="Arial"/>
                <a:cs typeface="Arial"/>
              </a:endParaRPr>
            </a:p>
          </p:txBody>
        </p:sp>
        <p:grpSp>
          <p:nvGrpSpPr>
            <p:cNvPr id="7" name="Group 74"/>
            <p:cNvGrpSpPr>
              <a:grpSpLocks/>
            </p:cNvGrpSpPr>
            <p:nvPr/>
          </p:nvGrpSpPr>
          <p:grpSpPr bwMode="auto">
            <a:xfrm>
              <a:off x="17678398" y="6019800"/>
              <a:ext cx="13487403" cy="23164799"/>
              <a:chOff x="9601197" y="0"/>
              <a:chExt cx="15240003" cy="23334505"/>
            </a:xfrm>
          </p:grpSpPr>
          <p:pic>
            <p:nvPicPr>
              <p:cNvPr id="15" name="Picture 8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01200" y="9276387"/>
                <a:ext cx="15240000" cy="937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01197" y="13958639"/>
                <a:ext cx="15240000" cy="937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01200" y="0"/>
                <a:ext cx="15240000" cy="937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01200" y="4605495"/>
                <a:ext cx="15240000" cy="937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54600" y="2286000"/>
              <a:ext cx="1295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4400" y="2286000"/>
              <a:ext cx="1295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77"/>
            <p:cNvGrpSpPr>
              <a:grpSpLocks/>
            </p:cNvGrpSpPr>
            <p:nvPr/>
          </p:nvGrpSpPr>
          <p:grpSpPr bwMode="auto">
            <a:xfrm>
              <a:off x="4724400" y="6019800"/>
              <a:ext cx="13487400" cy="23164800"/>
              <a:chOff x="-4800600" y="-16002000"/>
              <a:chExt cx="15240000" cy="28425670"/>
            </a:xfrm>
          </p:grpSpPr>
          <p:pic>
            <p:nvPicPr>
              <p:cNvPr id="11" name="Picture 7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0600" y="99367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9"/>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0600" y="-1600200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0"/>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0600" y="-10298165"/>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1"/>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0600" y="-4594329"/>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9" name="TextBox 18"/>
          <p:cNvSpPr txBox="1"/>
          <p:nvPr/>
        </p:nvSpPr>
        <p:spPr>
          <a:xfrm>
            <a:off x="0" y="0"/>
            <a:ext cx="4359412" cy="523220"/>
          </a:xfrm>
          <a:prstGeom prst="rect">
            <a:avLst/>
          </a:prstGeom>
          <a:noFill/>
        </p:spPr>
        <p:txBody>
          <a:bodyPr wrap="none" rtlCol="0">
            <a:spAutoFit/>
          </a:bodyPr>
          <a:lstStyle/>
          <a:p>
            <a:r>
              <a:rPr lang="en-US" sz="2800" b="1" dirty="0" smtClean="0"/>
              <a:t>Results (Diurnal Variations):  </a:t>
            </a:r>
            <a:endParaRPr lang="en-US" sz="2800" b="1" dirty="0"/>
          </a:p>
        </p:txBody>
      </p:sp>
      <p:sp>
        <p:nvSpPr>
          <p:cNvPr id="20" name="Rectangle 19"/>
          <p:cNvSpPr/>
          <p:nvPr/>
        </p:nvSpPr>
        <p:spPr>
          <a:xfrm>
            <a:off x="1569613" y="523220"/>
            <a:ext cx="6278040" cy="830997"/>
          </a:xfrm>
          <a:prstGeom prst="rect">
            <a:avLst/>
          </a:prstGeom>
        </p:spPr>
        <p:txBody>
          <a:bodyPr wrap="square">
            <a:spAutoFit/>
          </a:bodyPr>
          <a:lstStyle/>
          <a:p>
            <a:r>
              <a:rPr lang="en-US" sz="1600" dirty="0" smtClean="0"/>
              <a:t>The westward propagating diurnal variations over the maritime continental region (~100°E) are represented well by the model. The model, however, overestimates the precipitation over the Indian Ocean</a:t>
            </a:r>
            <a:endParaRPr lang="en-US" sz="1600" dirty="0"/>
          </a:p>
        </p:txBody>
      </p:sp>
    </p:spTree>
    <p:extLst>
      <p:ext uri="{BB962C8B-B14F-4D97-AF65-F5344CB8AC3E}">
        <p14:creationId xmlns:p14="http://schemas.microsoft.com/office/powerpoint/2010/main" val="29369311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475369" y="3700542"/>
            <a:ext cx="6149490" cy="1754327"/>
          </a:xfrm>
          <a:prstGeom prst="rect">
            <a:avLst/>
          </a:prstGeom>
        </p:spPr>
        <p:txBody>
          <a:bodyPr wrap="square">
            <a:spAutoFit/>
          </a:bodyPr>
          <a:lstStyle/>
          <a:p>
            <a:r>
              <a:rPr lang="en-US" dirty="0" smtClean="0"/>
              <a:t>We hypothesize that the strong precipitation diurnal cycle triggered over the Maritime Continents propagates westward in the form of WIG waves, and transitions into 2-day waves over the eastern Indian Ocean (left), possibly influencing the MJO initiation. However, the model still cannot capture this transition well (right), thus further investigation is needed.</a:t>
            </a:r>
            <a:endParaRPr lang="en-US" dirty="0"/>
          </a:p>
        </p:txBody>
      </p:sp>
      <p:sp>
        <p:nvSpPr>
          <p:cNvPr id="11" name="TextBox 10"/>
          <p:cNvSpPr txBox="1"/>
          <p:nvPr/>
        </p:nvSpPr>
        <p:spPr>
          <a:xfrm>
            <a:off x="0" y="0"/>
            <a:ext cx="1844851" cy="523220"/>
          </a:xfrm>
          <a:prstGeom prst="rect">
            <a:avLst/>
          </a:prstGeom>
          <a:noFill/>
        </p:spPr>
        <p:txBody>
          <a:bodyPr wrap="none" rtlCol="0">
            <a:spAutoFit/>
          </a:bodyPr>
          <a:lstStyle/>
          <a:p>
            <a:r>
              <a:rPr lang="en-US" sz="2800" b="1" dirty="0" smtClean="0"/>
              <a:t>Discussion:  </a:t>
            </a:r>
            <a:endParaRPr lang="en-US" sz="2800" b="1" dirty="0"/>
          </a:p>
        </p:txBody>
      </p:sp>
      <p:grpSp>
        <p:nvGrpSpPr>
          <p:cNvPr id="12" name="Group 10"/>
          <p:cNvGrpSpPr>
            <a:grpSpLocks/>
          </p:cNvGrpSpPr>
          <p:nvPr/>
        </p:nvGrpSpPr>
        <p:grpSpPr bwMode="auto">
          <a:xfrm>
            <a:off x="685645" y="1035444"/>
            <a:ext cx="7855219" cy="2120532"/>
            <a:chOff x="30603825" y="23709313"/>
            <a:chExt cx="13106400" cy="3265487"/>
          </a:xfrm>
        </p:grpSpPr>
        <p:grpSp>
          <p:nvGrpSpPr>
            <p:cNvPr id="13" name="Group 5"/>
            <p:cNvGrpSpPr>
              <a:grpSpLocks/>
            </p:cNvGrpSpPr>
            <p:nvPr/>
          </p:nvGrpSpPr>
          <p:grpSpPr bwMode="auto">
            <a:xfrm>
              <a:off x="30603825" y="23972838"/>
              <a:ext cx="13106400" cy="3001962"/>
              <a:chOff x="27600382" y="24274563"/>
              <a:chExt cx="20518992" cy="3993324"/>
            </a:xfrm>
          </p:grpSpPr>
          <p:pic>
            <p:nvPicPr>
              <p:cNvPr id="16" name="Picture 2" descr="hov.obs.2day.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00382" y="24274563"/>
                <a:ext cx="10841925" cy="399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hov.wrf.2day.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97771" y="24278369"/>
                <a:ext cx="10821603" cy="396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70"/>
            <p:cNvSpPr txBox="1">
              <a:spLocks noChangeArrowheads="1"/>
            </p:cNvSpPr>
            <p:nvPr/>
          </p:nvSpPr>
          <p:spPr bwMode="auto">
            <a:xfrm>
              <a:off x="31318200" y="23709313"/>
              <a:ext cx="2273594" cy="5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90" tIns="73146" rIns="146290" bIns="73146">
              <a:spAutoFit/>
            </a:bodyPr>
            <a:lstStyle>
              <a:lvl1pPr>
                <a:defRPr sz="2100">
                  <a:solidFill>
                    <a:schemeClr val="tx1"/>
                  </a:solidFill>
                  <a:latin typeface="Arial" charset="0"/>
                  <a:ea typeface="ＭＳ Ｐゴシック" charset="0"/>
                  <a:cs typeface="ＭＳ Ｐゴシック" charset="0"/>
                </a:defRPr>
              </a:lvl1pPr>
              <a:lvl2pPr marL="742950" indent="-285750">
                <a:defRPr sz="2100">
                  <a:solidFill>
                    <a:schemeClr val="tx1"/>
                  </a:solidFill>
                  <a:latin typeface="Arial" charset="0"/>
                  <a:ea typeface="ＭＳ Ｐゴシック" charset="0"/>
                </a:defRPr>
              </a:lvl2pPr>
              <a:lvl3pPr marL="1143000" indent="-228600">
                <a:defRPr sz="2100">
                  <a:solidFill>
                    <a:schemeClr val="tx1"/>
                  </a:solidFill>
                  <a:latin typeface="Arial" charset="0"/>
                  <a:ea typeface="ＭＳ Ｐゴシック" charset="0"/>
                </a:defRPr>
              </a:lvl3pPr>
              <a:lvl4pPr marL="1600200" indent="-228600">
                <a:defRPr sz="2100">
                  <a:solidFill>
                    <a:schemeClr val="tx1"/>
                  </a:solidFill>
                  <a:latin typeface="Arial" charset="0"/>
                  <a:ea typeface="ＭＳ Ｐゴシック" charset="0"/>
                </a:defRPr>
              </a:lvl4pPr>
              <a:lvl5pPr marL="2057400" indent="-228600">
                <a:defRPr sz="2100">
                  <a:solidFill>
                    <a:schemeClr val="tx1"/>
                  </a:solidFill>
                  <a:latin typeface="Arial" charset="0"/>
                  <a:ea typeface="ＭＳ Ｐゴシック" charset="0"/>
                </a:defRPr>
              </a:lvl5pPr>
              <a:lvl6pPr marL="2514600" indent="-228600" eaLnBrk="0" fontAlgn="base" hangingPunct="0">
                <a:spcBef>
                  <a:spcPct val="0"/>
                </a:spcBef>
                <a:spcAft>
                  <a:spcPct val="0"/>
                </a:spcAft>
                <a:defRPr sz="2100">
                  <a:solidFill>
                    <a:schemeClr val="tx1"/>
                  </a:solidFill>
                  <a:latin typeface="Arial" charset="0"/>
                  <a:ea typeface="ＭＳ Ｐゴシック" charset="0"/>
                </a:defRPr>
              </a:lvl6pPr>
              <a:lvl7pPr marL="2971800" indent="-228600" eaLnBrk="0" fontAlgn="base" hangingPunct="0">
                <a:spcBef>
                  <a:spcPct val="0"/>
                </a:spcBef>
                <a:spcAft>
                  <a:spcPct val="0"/>
                </a:spcAft>
                <a:defRPr sz="2100">
                  <a:solidFill>
                    <a:schemeClr val="tx1"/>
                  </a:solidFill>
                  <a:latin typeface="Arial" charset="0"/>
                  <a:ea typeface="ＭＳ Ｐゴシック" charset="0"/>
                </a:defRPr>
              </a:lvl7pPr>
              <a:lvl8pPr marL="3429000" indent="-228600" eaLnBrk="0" fontAlgn="base" hangingPunct="0">
                <a:spcBef>
                  <a:spcPct val="0"/>
                </a:spcBef>
                <a:spcAft>
                  <a:spcPct val="0"/>
                </a:spcAft>
                <a:defRPr sz="2100">
                  <a:solidFill>
                    <a:schemeClr val="tx1"/>
                  </a:solidFill>
                  <a:latin typeface="Arial" charset="0"/>
                  <a:ea typeface="ＭＳ Ｐゴシック" charset="0"/>
                </a:defRPr>
              </a:lvl8pPr>
              <a:lvl9pPr marL="3886200" indent="-228600" eaLnBrk="0" fontAlgn="base" hangingPunct="0">
                <a:spcBef>
                  <a:spcPct val="0"/>
                </a:spcBef>
                <a:spcAft>
                  <a:spcPct val="0"/>
                </a:spcAft>
                <a:defRPr sz="2100">
                  <a:solidFill>
                    <a:schemeClr val="tx1"/>
                  </a:solidFill>
                  <a:latin typeface="Arial" charset="0"/>
                  <a:ea typeface="ＭＳ Ｐゴシック" charset="0"/>
                </a:defRPr>
              </a:lvl9pPr>
            </a:lstStyle>
            <a:p>
              <a:r>
                <a:rPr lang="en-US" sz="1400" b="1" dirty="0"/>
                <a:t>(a) CMORPH</a:t>
              </a:r>
            </a:p>
          </p:txBody>
        </p:sp>
        <p:sp>
          <p:nvSpPr>
            <p:cNvPr id="15" name="Rectangle 73"/>
            <p:cNvSpPr>
              <a:spLocks noChangeArrowheads="1"/>
            </p:cNvSpPr>
            <p:nvPr/>
          </p:nvSpPr>
          <p:spPr bwMode="auto">
            <a:xfrm>
              <a:off x="37642800" y="23752176"/>
              <a:ext cx="1455874" cy="4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dirty="0">
                  <a:latin typeface="Arial"/>
                  <a:cs typeface="Arial"/>
                </a:rPr>
                <a:t>(b) WRF</a:t>
              </a:r>
            </a:p>
          </p:txBody>
        </p:sp>
      </p:grpSp>
    </p:spTree>
    <p:extLst>
      <p:ext uri="{BB962C8B-B14F-4D97-AF65-F5344CB8AC3E}">
        <p14:creationId xmlns:p14="http://schemas.microsoft.com/office/powerpoint/2010/main" val="423488746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961</TotalTime>
  <Words>974</Words>
  <Application>Microsoft Macintosh PowerPoint</Application>
  <PresentationFormat>On-screen Show (4:3)</PresentationFormat>
  <Paragraphs>102</Paragraphs>
  <Slides>13</Slides>
  <Notes>4</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Equatorial Inertio Gravity Waves and Diurnal Variations During DYNAMO: Observation and Simulation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Equatorial Inertia Gravity Waves and Diurnal Variations During DYNAMO: Observation and Simulation   </dc:title>
  <dc:creator>yq Sun</dc:creator>
  <cp:lastModifiedBy>yq Sun</cp:lastModifiedBy>
  <cp:revision>38</cp:revision>
  <dcterms:created xsi:type="dcterms:W3CDTF">2013-07-11T18:31:05Z</dcterms:created>
  <dcterms:modified xsi:type="dcterms:W3CDTF">2013-07-19T10:44:57Z</dcterms:modified>
</cp:coreProperties>
</file>