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9" r:id="rId2"/>
    <p:sldId id="294" r:id="rId3"/>
    <p:sldId id="299" r:id="rId4"/>
    <p:sldId id="332" r:id="rId5"/>
    <p:sldId id="333" r:id="rId6"/>
    <p:sldId id="334" r:id="rId7"/>
    <p:sldId id="348" r:id="rId8"/>
    <p:sldId id="336" r:id="rId9"/>
    <p:sldId id="341" r:id="rId10"/>
    <p:sldId id="342" r:id="rId11"/>
    <p:sldId id="344" r:id="rId12"/>
    <p:sldId id="345" r:id="rId13"/>
    <p:sldId id="346" r:id="rId14"/>
    <p:sldId id="29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00" d="100"/>
          <a:sy n="200" d="100"/>
        </p:scale>
        <p:origin x="-103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98A2E-A03C-6848-A17B-A45CCADF25AF}" type="datetimeFigureOut">
              <a:rPr lang="en-US" smtClean="0"/>
              <a:t>7/19/13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80E89-38CF-F84D-BDFC-B79B03DB8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71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ED207-0BAE-6149-BB97-A8E9B935C631}" type="datetimeFigureOut">
              <a:rPr lang="en-US" smtClean="0"/>
              <a:t>7/19/13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0C827-43D5-9F42-B4AE-14A9E177E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35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B91AF-85A6-FC4A-8223-DB10FB6951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01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0C827-43D5-9F42-B4AE-14A9E177E6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54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0C827-43D5-9F42-B4AE-14A9E177E6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54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0C827-43D5-9F42-B4AE-14A9E177E6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54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B91AF-85A6-FC4A-8223-DB10FB6951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0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This process of TC reaction is well presented in this diagram from </a:t>
            </a:r>
            <a:r>
              <a:rPr lang="en-US" altLang="zh-CN" baseline="0" dirty="0" err="1" smtClean="0"/>
              <a:t>Riemer</a:t>
            </a:r>
            <a:r>
              <a:rPr lang="en-US" altLang="zh-CN" baseline="0" dirty="0" smtClean="0"/>
              <a:t> et al. 2010. Given a straight vortex column, after adding westerly shear, the vortex first tilts to the </a:t>
            </a:r>
            <a:r>
              <a:rPr lang="en-US" altLang="zh-CN" baseline="0" dirty="0" err="1" smtClean="0"/>
              <a:t>downshear</a:t>
            </a:r>
            <a:r>
              <a:rPr lang="en-US" altLang="zh-CN" baseline="0" dirty="0" smtClean="0"/>
              <a:t> side then start precession and after a period of adjustment the tilt will decrease and the vortex column will align again. We are curious about the dynamics here </a:t>
            </a:r>
            <a:r>
              <a:rPr lang="zh-CN" altLang="zh-CN" baseline="0" dirty="0" smtClean="0"/>
              <a:t>a</a:t>
            </a:r>
            <a:r>
              <a:rPr lang="en-US" altLang="zh-CN" baseline="0" dirty="0" err="1" smtClean="0"/>
              <a:t>nd</a:t>
            </a:r>
            <a:r>
              <a:rPr lang="en-US" altLang="zh-CN" baseline="0" dirty="0" smtClean="0"/>
              <a:t> also the influence of this </a:t>
            </a:r>
            <a:r>
              <a:rPr lang="en-US" altLang="zh-CN" baseline="0" dirty="0" err="1" smtClean="0"/>
              <a:t>proces</a:t>
            </a:r>
            <a:r>
              <a:rPr lang="zh-CN" altLang="zh-CN" baseline="0" dirty="0" smtClean="0"/>
              <a:t>s</a:t>
            </a:r>
            <a:r>
              <a:rPr lang="en-US" altLang="zh-CN" baseline="0" dirty="0" smtClean="0"/>
              <a:t> on TC predictability.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B91AF-85A6-FC4A-8223-DB10FB695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01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155B-903E-0A41-B4D4-DF438E486C8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880C-F7F7-374D-8896-90116058E3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21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0C827-43D5-9F42-B4AE-14A9E177E6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64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880C-F7F7-374D-8896-90116058E3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00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880C-F7F7-374D-8896-90116058E3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43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880C-F7F7-374D-8896-90116058E3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94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0C827-43D5-9F42-B4AE-14A9E177E6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1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726D-D9D4-A043-8A44-C6178ABDE58D}" type="datetime1">
              <a:rPr lang="en-US" smtClean="0"/>
              <a:t>7/19/13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823D-86AC-6A47-804B-B91A19CD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3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230F-DBA8-0C4E-9186-27E34CB3052C}" type="datetime1">
              <a:rPr lang="en-US" smtClean="0"/>
              <a:t>7/19/13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823D-86AC-6A47-804B-B91A19CD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0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C1E2-A4C4-9942-B853-9CDBDA315776}" type="datetime1">
              <a:rPr lang="en-US" smtClean="0"/>
              <a:t>7/19/13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823D-86AC-6A47-804B-B91A19CD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8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8568-7A7A-F24E-AD24-7ECDF84F3F1A}" type="datetime1">
              <a:rPr lang="en-US" smtClean="0"/>
              <a:t>7/19/13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823D-86AC-6A47-804B-B91A19CD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6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79D8-4F37-2248-A6A8-5F079B5C1D8F}" type="datetime1">
              <a:rPr lang="en-US" smtClean="0"/>
              <a:t>7/19/13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823D-86AC-6A47-804B-B91A19CD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7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C9B6-6421-5C42-963C-5AA943B400C7}" type="datetime1">
              <a:rPr lang="en-US" smtClean="0"/>
              <a:t>7/19/13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823D-86AC-6A47-804B-B91A19CD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8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3ADE-A8DA-BD41-BAE3-5C9E19FC3DA4}" type="datetime1">
              <a:rPr lang="en-US" smtClean="0"/>
              <a:t>7/19/13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823D-86AC-6A47-804B-B91A19CD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0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5EB6-82EB-EB42-B5D9-438FD783D548}" type="datetime1">
              <a:rPr lang="en-US" smtClean="0"/>
              <a:t>7/19/13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823D-86AC-6A47-804B-B91A19CD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3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EDAA-39A7-4E4E-A963-4F2FBCA504F8}" type="datetime1">
              <a:rPr lang="en-US" smtClean="0"/>
              <a:t>7/19/13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823D-86AC-6A47-804B-B91A19CD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1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AEF4-307E-1E4C-A128-26FC9A15E8FA}" type="datetime1">
              <a:rPr lang="en-US" smtClean="0"/>
              <a:t>7/19/13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823D-86AC-6A47-804B-B91A19CD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5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4A26-5B8C-E145-B09D-8482B540B987}" type="datetime1">
              <a:rPr lang="en-US" smtClean="0"/>
              <a:t>7/19/13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823D-86AC-6A47-804B-B91A19CD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110CA-9B8F-DC43-831C-436F0286F01D}" type="datetime1">
              <a:rPr lang="en-US" smtClean="0"/>
              <a:t>7/19/13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2823D-86AC-6A47-804B-B91A19CD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4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41.emf"/><Relationship Id="rId11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8" Type="http://schemas.openxmlformats.org/officeDocument/2006/relationships/image" Target="../media/image48.emf"/><Relationship Id="rId9" Type="http://schemas.openxmlformats.org/officeDocument/2006/relationships/image" Target="../media/image49.emf"/><Relationship Id="rId10" Type="http://schemas.openxmlformats.org/officeDocument/2006/relationships/image" Target="../media/image50.emf"/><Relationship Id="rId11" Type="http://schemas.openxmlformats.org/officeDocument/2006/relationships/image" Target="../media/image5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emf"/><Relationship Id="rId7" Type="http://schemas.openxmlformats.org/officeDocument/2006/relationships/image" Target="../media/image56.emf"/><Relationship Id="rId8" Type="http://schemas.openxmlformats.org/officeDocument/2006/relationships/image" Target="../media/image57.emf"/><Relationship Id="rId9" Type="http://schemas.openxmlformats.org/officeDocument/2006/relationships/image" Target="../media/image58.emf"/><Relationship Id="rId10" Type="http://schemas.openxmlformats.org/officeDocument/2006/relationships/image" Target="../media/image59.emf"/><Relationship Id="rId11" Type="http://schemas.openxmlformats.org/officeDocument/2006/relationships/image" Target="../media/image6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5" Type="http://schemas.openxmlformats.org/officeDocument/2006/relationships/image" Target="../media/image63.emf"/><Relationship Id="rId6" Type="http://schemas.openxmlformats.org/officeDocument/2006/relationships/image" Target="../media/image64.emf"/><Relationship Id="rId7" Type="http://schemas.openxmlformats.org/officeDocument/2006/relationships/image" Target="../media/image65.emf"/><Relationship Id="rId8" Type="http://schemas.openxmlformats.org/officeDocument/2006/relationships/image" Target="../media/image66.emf"/><Relationship Id="rId9" Type="http://schemas.openxmlformats.org/officeDocument/2006/relationships/image" Target="../media/image67.emf"/><Relationship Id="rId10" Type="http://schemas.openxmlformats.org/officeDocument/2006/relationships/image" Target="../media/image68.emf"/><Relationship Id="rId11" Type="http://schemas.openxmlformats.org/officeDocument/2006/relationships/image" Target="../media/image6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-279604" y="914976"/>
            <a:ext cx="94236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/>
              <a:t>              </a:t>
            </a:r>
            <a:r>
              <a:rPr lang="en-US" sz="3600" b="1" dirty="0" smtClean="0">
                <a:latin typeface="Arial"/>
                <a:cs typeface="Arial"/>
              </a:rPr>
              <a:t>Sensitivity of Tropical Cyclones </a:t>
            </a:r>
            <a:endParaRPr lang="en-US" sz="3600" b="1" dirty="0">
              <a:latin typeface="Arial"/>
              <a:cs typeface="Arial"/>
            </a:endParaRPr>
          </a:p>
          <a:p>
            <a:r>
              <a:rPr lang="en-US" sz="3600" b="1" dirty="0" smtClean="0">
                <a:latin typeface="Arial"/>
                <a:cs typeface="Arial"/>
              </a:rPr>
              <a:t>                </a:t>
            </a:r>
            <a:r>
              <a:rPr lang="en-US" sz="3600" b="1" dirty="0" smtClean="0">
                <a:latin typeface="Arial"/>
                <a:cs typeface="Arial"/>
              </a:rPr>
              <a:t>to Vertical </a:t>
            </a:r>
            <a:r>
              <a:rPr lang="en-US" sz="3600" b="1" dirty="0">
                <a:latin typeface="Arial"/>
                <a:cs typeface="Arial"/>
              </a:rPr>
              <a:t>Wind Shear </a:t>
            </a:r>
            <a:endParaRPr lang="en-US" altLang="zh-CN" sz="3600" b="1" dirty="0">
              <a:latin typeface="Arial"/>
              <a:cs typeface="Arial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2139405" y="3303471"/>
            <a:ext cx="46064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2800" dirty="0" smtClean="0"/>
              <a:t>            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Dandan Tao</a:t>
            </a:r>
          </a:p>
          <a:p>
            <a:r>
              <a:rPr lang="en-US" altLang="zh-CN" sz="2800" dirty="0" smtClean="0"/>
              <a:t>  Group meeting    07/19/2013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823D-86AC-6A47-804B-B91A19CD73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3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5_SST27_eth3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6" y="-552450"/>
            <a:ext cx="3497580" cy="4526280"/>
          </a:xfrm>
          <a:prstGeom prst="rect">
            <a:avLst/>
          </a:prstGeom>
        </p:spPr>
      </p:pic>
      <p:pic>
        <p:nvPicPr>
          <p:cNvPr id="5" name="Picture 4" descr="SH5_SST27_eth48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6" y="1492250"/>
            <a:ext cx="3497580" cy="4526280"/>
          </a:xfrm>
          <a:prstGeom prst="rect">
            <a:avLst/>
          </a:prstGeom>
        </p:spPr>
      </p:pic>
      <p:pic>
        <p:nvPicPr>
          <p:cNvPr id="6" name="Picture 5" descr="SH5_SST27_eth88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6" y="3536950"/>
            <a:ext cx="3497580" cy="4526280"/>
          </a:xfrm>
          <a:prstGeom prst="rect">
            <a:avLst/>
          </a:prstGeom>
        </p:spPr>
      </p:pic>
      <p:pic>
        <p:nvPicPr>
          <p:cNvPr id="7" name="Picture 6" descr="SH6_SST27_eth39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24" y="-552450"/>
            <a:ext cx="3497580" cy="4526280"/>
          </a:xfrm>
          <a:prstGeom prst="rect">
            <a:avLst/>
          </a:prstGeom>
        </p:spPr>
      </p:pic>
      <p:pic>
        <p:nvPicPr>
          <p:cNvPr id="8" name="Picture 7" descr="SH6_SST27_eth48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24" y="1492250"/>
            <a:ext cx="3497580" cy="4526280"/>
          </a:xfrm>
          <a:prstGeom prst="rect">
            <a:avLst/>
          </a:prstGeom>
        </p:spPr>
      </p:pic>
      <p:pic>
        <p:nvPicPr>
          <p:cNvPr id="11" name="Picture 10" descr="SH6_SST27_eth88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24" y="3536950"/>
            <a:ext cx="3497580" cy="4526280"/>
          </a:xfrm>
          <a:prstGeom prst="rect">
            <a:avLst/>
          </a:prstGeom>
        </p:spPr>
      </p:pic>
      <p:pic>
        <p:nvPicPr>
          <p:cNvPr id="21" name="Picture 20" descr="SH75_SST27_eth39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920" y="-552450"/>
            <a:ext cx="3497580" cy="4526280"/>
          </a:xfrm>
          <a:prstGeom prst="rect">
            <a:avLst/>
          </a:prstGeom>
        </p:spPr>
      </p:pic>
      <p:pic>
        <p:nvPicPr>
          <p:cNvPr id="22" name="Picture 21" descr="SH75_SST27_eth48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920" y="1492250"/>
            <a:ext cx="3497580" cy="4526280"/>
          </a:xfrm>
          <a:prstGeom prst="rect">
            <a:avLst/>
          </a:prstGeom>
        </p:spPr>
      </p:pic>
      <p:pic>
        <p:nvPicPr>
          <p:cNvPr id="23" name="Picture 22" descr="SH75_SST27_eth88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920" y="3536950"/>
            <a:ext cx="3497580" cy="452628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52450" y="5549900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88h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3250" y="3429000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8h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3250" y="1371600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600200" y="12700"/>
            <a:ext cx="122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SH5_SST27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70400" y="20082"/>
            <a:ext cx="122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SH6_SST27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448550" y="12700"/>
            <a:ext cx="140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SH7.5_SST27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-884029" y="3342124"/>
            <a:ext cx="2319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Boundary Layer </a:t>
            </a:r>
            <a:r>
              <a:rPr lang="en-US" dirty="0" err="1" smtClean="0"/>
              <a:t>thetae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2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5_SST27_heatingMerid3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-717550"/>
            <a:ext cx="3575304" cy="4626864"/>
          </a:xfrm>
          <a:prstGeom prst="rect">
            <a:avLst/>
          </a:prstGeom>
        </p:spPr>
      </p:pic>
      <p:pic>
        <p:nvPicPr>
          <p:cNvPr id="3" name="Picture 2" descr="SH5_SST27_heatingMerid48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377950"/>
            <a:ext cx="3575304" cy="4626864"/>
          </a:xfrm>
          <a:prstGeom prst="rect">
            <a:avLst/>
          </a:prstGeom>
        </p:spPr>
      </p:pic>
      <p:pic>
        <p:nvPicPr>
          <p:cNvPr id="9" name="Picture 8" descr="SH5_SST27_heatingMerid88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469132"/>
            <a:ext cx="3575304" cy="4626864"/>
          </a:xfrm>
          <a:prstGeom prst="rect">
            <a:avLst/>
          </a:prstGeom>
        </p:spPr>
      </p:pic>
      <p:pic>
        <p:nvPicPr>
          <p:cNvPr id="10" name="Picture 9" descr="SH6_SST27_heatingMerid39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68" y="-717550"/>
            <a:ext cx="3575304" cy="4626864"/>
          </a:xfrm>
          <a:prstGeom prst="rect">
            <a:avLst/>
          </a:prstGeom>
        </p:spPr>
      </p:pic>
      <p:pic>
        <p:nvPicPr>
          <p:cNvPr id="12" name="Picture 11" descr="SH6_SST27_heatingMerid48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68" y="1371600"/>
            <a:ext cx="3575304" cy="4626864"/>
          </a:xfrm>
          <a:prstGeom prst="rect">
            <a:avLst/>
          </a:prstGeom>
        </p:spPr>
      </p:pic>
      <p:pic>
        <p:nvPicPr>
          <p:cNvPr id="13" name="Picture 12" descr="SH6_SST27_heatingMerid88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68" y="3469132"/>
            <a:ext cx="3575304" cy="4626864"/>
          </a:xfrm>
          <a:prstGeom prst="rect">
            <a:avLst/>
          </a:prstGeom>
        </p:spPr>
      </p:pic>
      <p:pic>
        <p:nvPicPr>
          <p:cNvPr id="14" name="Picture 13" descr="SH75_SST27_heatingMerid39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40" y="-717550"/>
            <a:ext cx="3575304" cy="4626864"/>
          </a:xfrm>
          <a:prstGeom prst="rect">
            <a:avLst/>
          </a:prstGeom>
        </p:spPr>
      </p:pic>
      <p:pic>
        <p:nvPicPr>
          <p:cNvPr id="15" name="Picture 14" descr="SH75_SST27_heatingMerid48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40" y="1371600"/>
            <a:ext cx="3575304" cy="4626864"/>
          </a:xfrm>
          <a:prstGeom prst="rect">
            <a:avLst/>
          </a:prstGeom>
        </p:spPr>
      </p:pic>
      <p:pic>
        <p:nvPicPr>
          <p:cNvPr id="16" name="Picture 15" descr="SH75_SST27_heatingMerid88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40" y="3469132"/>
            <a:ext cx="3575304" cy="46268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1150" y="5549900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88h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1950" y="3429000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8h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61950" y="1371600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39h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600200" y="12700"/>
            <a:ext cx="122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SH5_SST27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470400" y="20082"/>
            <a:ext cx="122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SH6_SST27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48550" y="12700"/>
            <a:ext cx="140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SH7.5_SST27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178050" y="438150"/>
            <a:ext cx="0" cy="64579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67300" y="381000"/>
            <a:ext cx="0" cy="64579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943850" y="400050"/>
            <a:ext cx="0" cy="64579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6200000">
            <a:off x="-1707253" y="3342124"/>
            <a:ext cx="383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Meridionally</a:t>
            </a:r>
            <a:r>
              <a:rPr lang="en-US" dirty="0" smtClean="0"/>
              <a:t> averaged </a:t>
            </a:r>
            <a:r>
              <a:rPr lang="en-US" dirty="0" err="1" smtClean="0"/>
              <a:t>diabatic</a:t>
            </a:r>
            <a:r>
              <a:rPr lang="en-US" dirty="0" smtClean="0"/>
              <a:t> heating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5_SST27_rh5003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-552450"/>
            <a:ext cx="3497580" cy="4526280"/>
          </a:xfrm>
          <a:prstGeom prst="rect">
            <a:avLst/>
          </a:prstGeom>
        </p:spPr>
      </p:pic>
      <p:pic>
        <p:nvPicPr>
          <p:cNvPr id="5" name="Picture 4" descr="SH5_SST27_rh50048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85900"/>
            <a:ext cx="3497580" cy="4526280"/>
          </a:xfrm>
          <a:prstGeom prst="rect">
            <a:avLst/>
          </a:prstGeom>
        </p:spPr>
      </p:pic>
      <p:pic>
        <p:nvPicPr>
          <p:cNvPr id="6" name="Picture 5" descr="SH5_SST27_rh50088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3526790"/>
            <a:ext cx="3497580" cy="4526280"/>
          </a:xfrm>
          <a:prstGeom prst="rect">
            <a:avLst/>
          </a:prstGeom>
        </p:spPr>
      </p:pic>
      <p:pic>
        <p:nvPicPr>
          <p:cNvPr id="7" name="Picture 6" descr="SH6_SST27_rh50039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68" y="-552450"/>
            <a:ext cx="3497580" cy="4526280"/>
          </a:xfrm>
          <a:prstGeom prst="rect">
            <a:avLst/>
          </a:prstGeom>
        </p:spPr>
      </p:pic>
      <p:pic>
        <p:nvPicPr>
          <p:cNvPr id="8" name="Picture 7" descr="SH6_SST27_rh50048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68" y="1485900"/>
            <a:ext cx="3497580" cy="4526280"/>
          </a:xfrm>
          <a:prstGeom prst="rect">
            <a:avLst/>
          </a:prstGeom>
        </p:spPr>
      </p:pic>
      <p:pic>
        <p:nvPicPr>
          <p:cNvPr id="11" name="Picture 10" descr="SH6_SST27_rh50088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68" y="3526790"/>
            <a:ext cx="3497580" cy="4526280"/>
          </a:xfrm>
          <a:prstGeom prst="rect">
            <a:avLst/>
          </a:prstGeom>
        </p:spPr>
      </p:pic>
      <p:pic>
        <p:nvPicPr>
          <p:cNvPr id="18" name="Picture 17" descr="SH75_SST27_rh50039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-552450"/>
            <a:ext cx="3497580" cy="4526280"/>
          </a:xfrm>
          <a:prstGeom prst="rect">
            <a:avLst/>
          </a:prstGeom>
        </p:spPr>
      </p:pic>
      <p:pic>
        <p:nvPicPr>
          <p:cNvPr id="20" name="Picture 19" descr="SH75_SST27_rh50048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1485900"/>
            <a:ext cx="3497580" cy="4526280"/>
          </a:xfrm>
          <a:prstGeom prst="rect">
            <a:avLst/>
          </a:prstGeom>
        </p:spPr>
      </p:pic>
      <p:pic>
        <p:nvPicPr>
          <p:cNvPr id="21" name="Picture 20" descr="SH75_SST27_rh50088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3526790"/>
            <a:ext cx="3497580" cy="452628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0284" y="5549900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88h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11084" y="3429000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8h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11084" y="1371600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39h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600200" y="12700"/>
            <a:ext cx="122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SH5_SST27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470400" y="20082"/>
            <a:ext cx="122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SH6_SST27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448550" y="12700"/>
            <a:ext cx="140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SH7.5_SST27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328423" y="3342124"/>
            <a:ext cx="120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500hPa RH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3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5_SST27_Surface3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4" y="-533400"/>
            <a:ext cx="3497580" cy="4526280"/>
          </a:xfrm>
          <a:prstGeom prst="rect">
            <a:avLst/>
          </a:prstGeom>
        </p:spPr>
      </p:pic>
      <p:pic>
        <p:nvPicPr>
          <p:cNvPr id="3" name="Picture 2" descr="SH5_SST27_Surface48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4" y="1504950"/>
            <a:ext cx="3497580" cy="4526280"/>
          </a:xfrm>
          <a:prstGeom prst="rect">
            <a:avLst/>
          </a:prstGeom>
        </p:spPr>
      </p:pic>
      <p:pic>
        <p:nvPicPr>
          <p:cNvPr id="9" name="Picture 8" descr="SH5_SST27_Surface88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4" y="3543300"/>
            <a:ext cx="3497580" cy="4526280"/>
          </a:xfrm>
          <a:prstGeom prst="rect">
            <a:avLst/>
          </a:prstGeom>
        </p:spPr>
      </p:pic>
      <p:pic>
        <p:nvPicPr>
          <p:cNvPr id="10" name="Picture 9" descr="SH6_SST27_Surface39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94" y="-539750"/>
            <a:ext cx="3497580" cy="4526280"/>
          </a:xfrm>
          <a:prstGeom prst="rect">
            <a:avLst/>
          </a:prstGeom>
        </p:spPr>
      </p:pic>
      <p:pic>
        <p:nvPicPr>
          <p:cNvPr id="12" name="Picture 11" descr="SH6_SST27_Surface48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94" y="1504950"/>
            <a:ext cx="3497580" cy="4526280"/>
          </a:xfrm>
          <a:prstGeom prst="rect">
            <a:avLst/>
          </a:prstGeom>
        </p:spPr>
      </p:pic>
      <p:pic>
        <p:nvPicPr>
          <p:cNvPr id="13" name="Picture 12" descr="SH6_SST27_Surface88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94" y="3543300"/>
            <a:ext cx="3497580" cy="4526280"/>
          </a:xfrm>
          <a:prstGeom prst="rect">
            <a:avLst/>
          </a:prstGeom>
        </p:spPr>
      </p:pic>
      <p:pic>
        <p:nvPicPr>
          <p:cNvPr id="14" name="Picture 13" descr="SH75_SST27_Surface39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62" y="-539750"/>
            <a:ext cx="3497580" cy="4526280"/>
          </a:xfrm>
          <a:prstGeom prst="rect">
            <a:avLst/>
          </a:prstGeom>
        </p:spPr>
      </p:pic>
      <p:pic>
        <p:nvPicPr>
          <p:cNvPr id="15" name="Picture 14" descr="SH75_SST27_Surface48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62" y="1504950"/>
            <a:ext cx="3497580" cy="4526280"/>
          </a:xfrm>
          <a:prstGeom prst="rect">
            <a:avLst/>
          </a:prstGeom>
        </p:spPr>
      </p:pic>
      <p:pic>
        <p:nvPicPr>
          <p:cNvPr id="16" name="Picture 15" descr="SH75_SST27_Surface88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62" y="3543300"/>
            <a:ext cx="3497580" cy="452628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60284" y="5549900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88h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11084" y="3429000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8h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1084" y="1371600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39h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600200" y="12700"/>
            <a:ext cx="122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SH5_SST27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470400" y="20082"/>
            <a:ext cx="122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SH6_SST27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448550" y="12700"/>
            <a:ext cx="140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SH7.5_SST27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-702449" y="3342124"/>
            <a:ext cx="195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SLP, </a:t>
            </a:r>
            <a:r>
              <a:rPr lang="en-US" dirty="0" err="1" smtClean="0"/>
              <a:t>maxdbz</a:t>
            </a:r>
            <a:r>
              <a:rPr lang="en-US" dirty="0" smtClean="0"/>
              <a:t>, Wind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0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823D-86AC-6A47-804B-B91A19CD730F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04585" y="101055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Initial straight vortex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76491" y="1905398"/>
            <a:ext cx="3608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Vortex </a:t>
            </a:r>
            <a:r>
              <a:rPr lang="en-US" b="1" dirty="0" smtClean="0"/>
              <a:t>tilting: </a:t>
            </a:r>
            <a:r>
              <a:rPr lang="en-US" b="1" dirty="0" smtClean="0"/>
              <a:t>larger shear, lager tilt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09126" y="2766311"/>
            <a:ext cx="125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</a:t>
            </a:r>
            <a:r>
              <a:rPr lang="en-US" b="1" dirty="0" smtClean="0"/>
              <a:t>nvection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60535" y="1379890"/>
            <a:ext cx="0" cy="592407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62408" y="1179835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800000"/>
                </a:solidFill>
              </a:rPr>
              <a:t>Vertical Wind Shear</a:t>
            </a:r>
            <a:endParaRPr lang="en-US" sz="2000" b="1" dirty="0">
              <a:solidFill>
                <a:srgbClr val="8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850317" y="1439858"/>
            <a:ext cx="558809" cy="1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58468" y="2281372"/>
            <a:ext cx="19050" cy="558758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77518" y="2265041"/>
            <a:ext cx="2339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 smtClean="0">
                <a:solidFill>
                  <a:srgbClr val="800000"/>
                </a:solidFill>
              </a:rPr>
              <a:t>Downtilt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 convection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804586" y="3087780"/>
            <a:ext cx="955949" cy="18415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28693" y="3914990"/>
            <a:ext cx="17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800000"/>
                </a:solidFill>
              </a:rPr>
              <a:t>Surface </a:t>
            </a:r>
            <a:r>
              <a:rPr lang="en-US" altLang="zh-CN" sz="1400" b="1" dirty="0" smtClean="0">
                <a:solidFill>
                  <a:srgbClr val="800000"/>
                </a:solidFill>
              </a:rPr>
              <a:t>Fluxes &amp;</a:t>
            </a:r>
          </a:p>
          <a:p>
            <a:r>
              <a:rPr lang="en-US" sz="1400" b="1" dirty="0" smtClean="0">
                <a:solidFill>
                  <a:srgbClr val="800000"/>
                </a:solidFill>
              </a:rPr>
              <a:t>Midlevel moistening</a:t>
            </a:r>
            <a:endParaRPr lang="en-US" sz="1400" b="1" dirty="0">
              <a:solidFill>
                <a:srgbClr val="8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37940" y="2190210"/>
            <a:ext cx="238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8000"/>
                </a:solidFill>
              </a:rPr>
              <a:t>the strength of t</a:t>
            </a:r>
            <a:r>
              <a:rPr lang="en-US" altLang="zh-CN" b="1" dirty="0" smtClean="0">
                <a:solidFill>
                  <a:srgbClr val="008000"/>
                </a:solidFill>
              </a:rPr>
              <a:t>he </a:t>
            </a:r>
            <a:r>
              <a:rPr lang="en-US" altLang="zh-CN" b="1" dirty="0" smtClean="0">
                <a:solidFill>
                  <a:srgbClr val="008000"/>
                </a:solidFill>
              </a:rPr>
              <a:t>first convection burst 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66936" y="3193782"/>
            <a:ext cx="232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vortex circulation</a:t>
            </a:r>
            <a:endParaRPr lang="en-US" b="1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5225823" y="3135643"/>
            <a:ext cx="243795" cy="600273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614813" y="3686870"/>
            <a:ext cx="4576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High  BL </a:t>
            </a:r>
            <a:r>
              <a:rPr lang="en-US" b="1" dirty="0" err="1" smtClean="0"/>
              <a:t>Θe</a:t>
            </a:r>
            <a:r>
              <a:rPr lang="en-US" b="1" dirty="0" smtClean="0"/>
              <a:t> &amp; upward forcing &amp; entrainment 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037818" y="3949518"/>
            <a:ext cx="165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800000"/>
                </a:solidFill>
              </a:rPr>
              <a:t>Low level convergence &amp; up level warm core</a:t>
            </a:r>
            <a:endParaRPr lang="en-US" sz="1400" b="1" dirty="0">
              <a:solidFill>
                <a:srgbClr val="8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03394" y="3468807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800000"/>
                </a:solidFill>
              </a:rPr>
              <a:t>Strength of the vortex</a:t>
            </a:r>
            <a:endParaRPr lang="en-US" sz="1400" b="1" dirty="0">
              <a:solidFill>
                <a:srgbClr val="800000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986695" y="3793066"/>
            <a:ext cx="0" cy="103461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177762" y="3929400"/>
            <a:ext cx="576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8000"/>
                </a:solidFill>
              </a:rPr>
              <a:t>??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03394" y="4776880"/>
            <a:ext cx="264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Precession and </a:t>
            </a:r>
            <a:r>
              <a:rPr lang="en-US" b="1" dirty="0" smtClean="0"/>
              <a:t>alignment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038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s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86"/>
          <a:stretch/>
        </p:blipFill>
        <p:spPr>
          <a:xfrm>
            <a:off x="-389468" y="1616414"/>
            <a:ext cx="9829806" cy="24425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9F71-7FA4-D143-AEC3-B5A667808D0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0561" y="277739"/>
            <a:ext cx="74558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4562E"/>
                </a:solidFill>
              </a:rPr>
              <a:t>T</a:t>
            </a:r>
            <a:r>
              <a:rPr lang="en-US" altLang="zh-CN" sz="2800" b="1" dirty="0" smtClean="0">
                <a:solidFill>
                  <a:srgbClr val="24562E"/>
                </a:solidFill>
              </a:rPr>
              <a:t>ropical Cyclone Reaction to Vertical Wind Shear</a:t>
            </a:r>
          </a:p>
          <a:p>
            <a:r>
              <a:rPr lang="en-US" altLang="zh-CN" sz="2800" b="1" dirty="0" smtClean="0">
                <a:solidFill>
                  <a:srgbClr val="24562E"/>
                </a:solidFill>
              </a:rPr>
              <a:t>              before Achieving Steady State </a:t>
            </a:r>
            <a:endParaRPr lang="en-US" sz="2800" b="1" dirty="0">
              <a:solidFill>
                <a:srgbClr val="24562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2600" y="4224722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4562E"/>
                </a:solidFill>
              </a:rPr>
              <a:t>T</a:t>
            </a:r>
            <a:r>
              <a:rPr lang="en-US" altLang="zh-CN" sz="2400" b="1" dirty="0" smtClean="0">
                <a:solidFill>
                  <a:srgbClr val="24562E"/>
                </a:solidFill>
              </a:rPr>
              <a:t>ilt </a:t>
            </a:r>
            <a:endParaRPr lang="en-US" sz="2400" b="1" dirty="0">
              <a:solidFill>
                <a:srgbClr val="24562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0390" y="4178068"/>
            <a:ext cx="1548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4562E"/>
                </a:solidFill>
              </a:rPr>
              <a:t>P</a:t>
            </a:r>
            <a:r>
              <a:rPr lang="en-US" altLang="zh-CN" sz="2400" b="1" dirty="0" smtClean="0">
                <a:solidFill>
                  <a:srgbClr val="24562E"/>
                </a:solidFill>
              </a:rPr>
              <a:t>recession</a:t>
            </a:r>
            <a:endParaRPr lang="en-US" sz="2400" b="1" dirty="0">
              <a:solidFill>
                <a:srgbClr val="24562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6200" y="4194856"/>
            <a:ext cx="1510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4562E"/>
                </a:solidFill>
              </a:rPr>
              <a:t>A</a:t>
            </a:r>
            <a:r>
              <a:rPr lang="en-US" altLang="zh-CN" sz="2400" b="1" dirty="0" smtClean="0">
                <a:solidFill>
                  <a:srgbClr val="24562E"/>
                </a:solidFill>
              </a:rPr>
              <a:t>lignment</a:t>
            </a:r>
            <a:endParaRPr lang="en-US" sz="2400" b="1" dirty="0">
              <a:solidFill>
                <a:srgbClr val="24562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61934"/>
            <a:ext cx="242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  <a:r>
              <a:rPr lang="en-US" altLang="zh-CN" b="1" dirty="0" smtClean="0"/>
              <a:t>traight Vortex Column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87598" y="4482544"/>
            <a:ext cx="550333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10014" y="4948873"/>
            <a:ext cx="1805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800000"/>
                </a:solidFill>
              </a:rPr>
              <a:t>Westerly Shear</a:t>
            </a:r>
            <a:endParaRPr lang="en-US" sz="2000" b="1" dirty="0">
              <a:solidFill>
                <a:srgbClr val="8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412991" y="4631266"/>
            <a:ext cx="0" cy="37732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93063" y="4459709"/>
            <a:ext cx="762002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04913" y="4459709"/>
            <a:ext cx="762002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45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67224" y="381368"/>
            <a:ext cx="521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altLang="zh-CN" sz="3600" b="1" dirty="0" smtClean="0">
                <a:solidFill>
                  <a:srgbClr val="000000"/>
                </a:solidFill>
                <a:latin typeface="Arial"/>
                <a:cs typeface="Arial"/>
              </a:rPr>
              <a:t>xperimental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 Design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9974" y="1170506"/>
            <a:ext cx="8610276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Arial"/>
              <a:buChar char="•"/>
            </a:pPr>
            <a:r>
              <a:rPr lang="en-US" altLang="zh-CN" sz="2000" b="1" dirty="0" smtClean="0">
                <a:solidFill>
                  <a:srgbClr val="005100"/>
                </a:solidFill>
              </a:rPr>
              <a:t>  WRF version 3.1</a:t>
            </a:r>
          </a:p>
          <a:p>
            <a:pPr>
              <a:lnSpc>
                <a:spcPct val="130000"/>
              </a:lnSpc>
              <a:buFont typeface="Arial"/>
              <a:buChar char="•"/>
            </a:pPr>
            <a:r>
              <a:rPr lang="en-US" altLang="zh-CN" sz="2000" b="1" dirty="0" smtClean="0">
                <a:solidFill>
                  <a:srgbClr val="005100"/>
                </a:solidFill>
              </a:rPr>
              <a:t>  18km, 6km, 2km; 4320km, 1440km, 720km</a:t>
            </a:r>
          </a:p>
          <a:p>
            <a:pPr>
              <a:lnSpc>
                <a:spcPct val="130000"/>
              </a:lnSpc>
              <a:buFont typeface="Arial"/>
              <a:buChar char="•"/>
            </a:pPr>
            <a:r>
              <a:rPr lang="en-US" altLang="zh-CN" sz="2000" b="1" dirty="0" smtClean="0">
                <a:solidFill>
                  <a:srgbClr val="005100"/>
                </a:solidFill>
              </a:rPr>
              <a:t>  41 vertical levels</a:t>
            </a:r>
          </a:p>
          <a:p>
            <a:pPr>
              <a:lnSpc>
                <a:spcPct val="130000"/>
              </a:lnSpc>
              <a:buFont typeface="Arial"/>
              <a:buChar char="•"/>
            </a:pPr>
            <a:r>
              <a:rPr lang="en-US" altLang="zh-CN" sz="2000" b="1" dirty="0" smtClean="0">
                <a:solidFill>
                  <a:srgbClr val="005100"/>
                </a:solidFill>
              </a:rPr>
              <a:t>  Physics: YSU, WSM6</a:t>
            </a:r>
          </a:p>
          <a:p>
            <a:pPr>
              <a:lnSpc>
                <a:spcPct val="130000"/>
              </a:lnSpc>
              <a:buFont typeface="Arial"/>
              <a:buChar char="•"/>
            </a:pPr>
            <a:r>
              <a:rPr lang="en-US" altLang="zh-CN" sz="2000" b="1" dirty="0" smtClean="0">
                <a:solidFill>
                  <a:srgbClr val="800000"/>
                </a:solidFill>
              </a:rPr>
              <a:t>  </a:t>
            </a:r>
            <a:r>
              <a:rPr lang="en-US" altLang="zh-CN" sz="2000" b="1" dirty="0" err="1" smtClean="0">
                <a:solidFill>
                  <a:srgbClr val="800000"/>
                </a:solidFill>
              </a:rPr>
              <a:t>Vmax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 = 15 m/s</a:t>
            </a:r>
          </a:p>
          <a:p>
            <a:pPr>
              <a:lnSpc>
                <a:spcPct val="130000"/>
              </a:lnSpc>
              <a:buFont typeface="Arial"/>
              <a:buChar char="•"/>
            </a:pPr>
            <a:r>
              <a:rPr lang="en-US" altLang="zh-CN" sz="2000" b="1" dirty="0" smtClean="0">
                <a:solidFill>
                  <a:srgbClr val="800000"/>
                </a:solidFill>
              </a:rPr>
              <a:t>  </a:t>
            </a:r>
            <a:r>
              <a:rPr lang="en-US" altLang="zh-CN" sz="2000" b="1" dirty="0" err="1" smtClean="0">
                <a:solidFill>
                  <a:srgbClr val="800000"/>
                </a:solidFill>
              </a:rPr>
              <a:t>Rmax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 = 135 km</a:t>
            </a:r>
          </a:p>
          <a:p>
            <a:pPr>
              <a:lnSpc>
                <a:spcPct val="130000"/>
              </a:lnSpc>
              <a:buFont typeface="Arial"/>
              <a:buChar char="•"/>
            </a:pPr>
            <a:r>
              <a:rPr lang="en-US" altLang="zh-CN" sz="2000" b="1" dirty="0">
                <a:solidFill>
                  <a:srgbClr val="8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 Random moisture perturbation:  ± </a:t>
            </a:r>
            <a:r>
              <a:rPr lang="en-US" altLang="zh-CN" sz="2000" b="1" dirty="0">
                <a:solidFill>
                  <a:srgbClr val="800000"/>
                </a:solidFill>
              </a:rPr>
              <a:t>0.5 g/kg under 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950hPa</a:t>
            </a:r>
          </a:p>
          <a:p>
            <a:pPr>
              <a:lnSpc>
                <a:spcPct val="130000"/>
              </a:lnSpc>
              <a:buFont typeface="Arial"/>
              <a:buChar char="•"/>
            </a:pPr>
            <a:r>
              <a:rPr lang="en-US" sz="2000" b="1" dirty="0" smtClean="0">
                <a:solidFill>
                  <a:srgbClr val="800000"/>
                </a:solidFill>
              </a:rPr>
              <a:t>  20 </a:t>
            </a:r>
            <a:r>
              <a:rPr lang="en-US" sz="2000" b="1" dirty="0">
                <a:solidFill>
                  <a:srgbClr val="800000"/>
                </a:solidFill>
              </a:rPr>
              <a:t>members in each </a:t>
            </a:r>
            <a:r>
              <a:rPr lang="en-US" sz="2000" b="1" dirty="0" smtClean="0">
                <a:solidFill>
                  <a:srgbClr val="800000"/>
                </a:solidFill>
              </a:rPr>
              <a:t>set:</a:t>
            </a:r>
          </a:p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800000"/>
                </a:solidFill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</a:rPr>
              <a:t>     shear condition: </a:t>
            </a:r>
            <a:r>
              <a:rPr lang="en-US" sz="2000" b="1" dirty="0" err="1" smtClean="0">
                <a:solidFill>
                  <a:srgbClr val="800000"/>
                </a:solidFill>
              </a:rPr>
              <a:t>noflow</a:t>
            </a:r>
            <a:r>
              <a:rPr lang="en-US" sz="2000" b="1" dirty="0" smtClean="0">
                <a:solidFill>
                  <a:srgbClr val="800000"/>
                </a:solidFill>
              </a:rPr>
              <a:t>, SH2.5, SH5, SH6, SH7.5, SH10  </a:t>
            </a:r>
          </a:p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rgbClr val="800000"/>
                </a:solidFill>
              </a:rPr>
              <a:t>      SST condition: 27°C and 29°C</a:t>
            </a:r>
            <a:endParaRPr lang="en-US" sz="2000" b="1" dirty="0">
              <a:solidFill>
                <a:srgbClr val="800000"/>
              </a:solidFill>
            </a:endParaRPr>
          </a:p>
          <a:p>
            <a:pPr>
              <a:lnSpc>
                <a:spcPct val="130000"/>
              </a:lnSpc>
              <a:buFont typeface="Arial"/>
              <a:buChar char="•"/>
            </a:pPr>
            <a:r>
              <a:rPr lang="en-US" altLang="zh-CN" sz="2000" b="1" dirty="0">
                <a:solidFill>
                  <a:srgbClr val="800000"/>
                </a:solidFill>
              </a:rPr>
              <a:t> T</a:t>
            </a:r>
            <a:r>
              <a:rPr lang="en-US" altLang="zh-CN" sz="2000" b="1" dirty="0" smtClean="0">
                <a:solidFill>
                  <a:srgbClr val="800000"/>
                </a:solidFill>
              </a:rPr>
              <a:t>ake the mean of 20 members in each set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 smtClean="0">
                <a:solidFill>
                  <a:srgbClr val="800000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26357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27Moist_V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3" y="-253915"/>
            <a:ext cx="5299364" cy="6858000"/>
          </a:xfrm>
          <a:prstGeom prst="rect">
            <a:avLst/>
          </a:prstGeom>
        </p:spPr>
      </p:pic>
      <p:pic>
        <p:nvPicPr>
          <p:cNvPr id="3" name="Picture 2" descr="SST27Moist_SL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41" y="-253915"/>
            <a:ext cx="5299364" cy="6858000"/>
          </a:xfrm>
          <a:prstGeom prst="rect">
            <a:avLst/>
          </a:prstGeom>
        </p:spPr>
      </p:pic>
      <p:pic>
        <p:nvPicPr>
          <p:cNvPr id="15" name="Picture 14" descr="SST29Moist_SLP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41" y="1369531"/>
            <a:ext cx="5299364" cy="6858000"/>
          </a:xfrm>
          <a:prstGeom prst="rect">
            <a:avLst/>
          </a:prstGeom>
        </p:spPr>
      </p:pic>
      <p:pic>
        <p:nvPicPr>
          <p:cNvPr id="16" name="Picture 15" descr="SST29Moist_V10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3" y="1423825"/>
            <a:ext cx="5299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270643"/>
            <a:ext cx="7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SST29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525032"/>
            <a:ext cx="7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SST27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1123950"/>
            <a:ext cx="221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aximum 10m Wind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24550" y="1155700"/>
            <a:ext cx="14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Minimum SLP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ar-SST2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95" y="-1098550"/>
            <a:ext cx="4663440" cy="6035040"/>
          </a:xfrm>
          <a:prstGeom prst="rect">
            <a:avLst/>
          </a:prstGeom>
        </p:spPr>
      </p:pic>
      <p:pic>
        <p:nvPicPr>
          <p:cNvPr id="3" name="Picture 2" descr="shear-SST29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17" y="-1098550"/>
            <a:ext cx="4663440" cy="6035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4292" y="95250"/>
            <a:ext cx="1907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shear_SST27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83230" y="102116"/>
            <a:ext cx="1907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shear_SST29</a:t>
            </a:r>
            <a:endParaRPr lang="en-US" dirty="0"/>
          </a:p>
        </p:txBody>
      </p:sp>
      <p:pic>
        <p:nvPicPr>
          <p:cNvPr id="6" name="Picture 5" descr="tilt-SST27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95" y="2201638"/>
            <a:ext cx="4663440" cy="6035040"/>
          </a:xfrm>
          <a:prstGeom prst="rect">
            <a:avLst/>
          </a:prstGeom>
        </p:spPr>
      </p:pic>
      <p:pic>
        <p:nvPicPr>
          <p:cNvPr id="7" name="Picture 6" descr="tilt-SST29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17" y="2201638"/>
            <a:ext cx="4663440" cy="6035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0192" y="3372388"/>
            <a:ext cx="115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ilt_SST27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08630" y="3372388"/>
            <a:ext cx="115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ilt_SST29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1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flow_SST27_diabatic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247" y="-163921"/>
            <a:ext cx="3886200" cy="5029200"/>
          </a:xfrm>
          <a:prstGeom prst="rect">
            <a:avLst/>
          </a:prstGeom>
        </p:spPr>
      </p:pic>
      <p:pic>
        <p:nvPicPr>
          <p:cNvPr id="4" name="Picture 3" descr="SH25_SST27_diabaticR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39" y="-163921"/>
            <a:ext cx="3886200" cy="5029200"/>
          </a:xfrm>
          <a:prstGeom prst="rect">
            <a:avLst/>
          </a:prstGeom>
        </p:spPr>
      </p:pic>
      <p:pic>
        <p:nvPicPr>
          <p:cNvPr id="5" name="Picture 4" descr="SH5_SST27_diabaticR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715" y="-163921"/>
            <a:ext cx="3886200" cy="5029200"/>
          </a:xfrm>
          <a:prstGeom prst="rect">
            <a:avLst/>
          </a:prstGeom>
        </p:spPr>
      </p:pic>
      <p:pic>
        <p:nvPicPr>
          <p:cNvPr id="6" name="Picture 5" descr="SH6_SST27_diabaticRS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247" y="3001170"/>
            <a:ext cx="3886200" cy="5029200"/>
          </a:xfrm>
          <a:prstGeom prst="rect">
            <a:avLst/>
          </a:prstGeom>
        </p:spPr>
      </p:pic>
      <p:pic>
        <p:nvPicPr>
          <p:cNvPr id="7" name="Picture 6" descr="SH75_SST27_diabaticRS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39" y="3001170"/>
            <a:ext cx="3886200" cy="5029200"/>
          </a:xfrm>
          <a:prstGeom prst="rect">
            <a:avLst/>
          </a:prstGeom>
        </p:spPr>
      </p:pic>
      <p:pic>
        <p:nvPicPr>
          <p:cNvPr id="8" name="Picture 7" descr="SH10_SST27_diabaticRS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715" y="3001170"/>
            <a:ext cx="3886200" cy="502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0525" y="746920"/>
            <a:ext cx="123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Noflow_SST27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279009" y="746920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SH2.5_SST27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52665" y="821225"/>
            <a:ext cx="993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SH5_SST27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1849" y="3808553"/>
            <a:ext cx="993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SH6_SST27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07559" y="3819052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SH7.5_SST27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45283" y="3839713"/>
            <a:ext cx="1084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SH10_SST27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4939" y="241078"/>
            <a:ext cx="5451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Azimuthally averaged </a:t>
            </a:r>
            <a:r>
              <a:rPr lang="en-US" dirty="0" err="1" smtClean="0"/>
              <a:t>Diabatic</a:t>
            </a:r>
            <a:r>
              <a:rPr lang="en-US" dirty="0" smtClean="0"/>
              <a:t> Heating Rate under SST27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4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flow_SST27_RH25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421" y="47285"/>
            <a:ext cx="3886200" cy="5029200"/>
          </a:xfrm>
          <a:prstGeom prst="rect">
            <a:avLst/>
          </a:prstGeom>
        </p:spPr>
      </p:pic>
      <p:pic>
        <p:nvPicPr>
          <p:cNvPr id="3" name="Picture 2" descr="SH25_SST27_RH25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88" y="47285"/>
            <a:ext cx="3886200" cy="5029200"/>
          </a:xfrm>
          <a:prstGeom prst="rect">
            <a:avLst/>
          </a:prstGeom>
        </p:spPr>
      </p:pic>
      <p:pic>
        <p:nvPicPr>
          <p:cNvPr id="4" name="Picture 3" descr="SH5_SST27_RH250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71" y="47285"/>
            <a:ext cx="3886200" cy="5029200"/>
          </a:xfrm>
          <a:prstGeom prst="rect">
            <a:avLst/>
          </a:prstGeom>
        </p:spPr>
      </p:pic>
      <p:pic>
        <p:nvPicPr>
          <p:cNvPr id="5" name="Picture 4" descr="SH6_SST27_RH250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421" y="3023701"/>
            <a:ext cx="3886200" cy="5029200"/>
          </a:xfrm>
          <a:prstGeom prst="rect">
            <a:avLst/>
          </a:prstGeom>
        </p:spPr>
      </p:pic>
      <p:pic>
        <p:nvPicPr>
          <p:cNvPr id="6" name="Picture 5" descr="SH75_SST27_RH250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88" y="3023701"/>
            <a:ext cx="3886200" cy="5029200"/>
          </a:xfrm>
          <a:prstGeom prst="rect">
            <a:avLst/>
          </a:prstGeom>
        </p:spPr>
      </p:pic>
      <p:pic>
        <p:nvPicPr>
          <p:cNvPr id="7" name="Picture 6" descr="SH10_SST27_RH250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71" y="3023701"/>
            <a:ext cx="3886200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9389" y="889168"/>
            <a:ext cx="123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Noflow_SST27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017873" y="889168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SH2.5_SST27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291529" y="963473"/>
            <a:ext cx="993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SH5_SST27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57267" y="3865125"/>
            <a:ext cx="993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SH6_SST27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152977" y="3875624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SH7.5_SST27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90701" y="3896285"/>
            <a:ext cx="1084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SH10_SST27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29632" y="341298"/>
            <a:ext cx="335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Averaged RH within 250km radius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65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25_SST27_heating25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00" y="0"/>
            <a:ext cx="3886200" cy="5029200"/>
          </a:xfrm>
          <a:prstGeom prst="rect">
            <a:avLst/>
          </a:prstGeom>
        </p:spPr>
      </p:pic>
      <p:pic>
        <p:nvPicPr>
          <p:cNvPr id="18" name="Picture 17" descr="noflow_SST27_heating25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780" y="0"/>
            <a:ext cx="3886200" cy="5029200"/>
          </a:xfrm>
          <a:prstGeom prst="rect">
            <a:avLst/>
          </a:prstGeom>
        </p:spPr>
      </p:pic>
      <p:pic>
        <p:nvPicPr>
          <p:cNvPr id="19" name="Picture 18" descr="SH5_SST27_heating250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65" y="0"/>
            <a:ext cx="3886200" cy="5029200"/>
          </a:xfrm>
          <a:prstGeom prst="rect">
            <a:avLst/>
          </a:prstGeom>
        </p:spPr>
      </p:pic>
      <p:pic>
        <p:nvPicPr>
          <p:cNvPr id="20" name="Picture 19" descr="SH6_SST27_heating250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780" y="2985704"/>
            <a:ext cx="3886200" cy="5029200"/>
          </a:xfrm>
          <a:prstGeom prst="rect">
            <a:avLst/>
          </a:prstGeom>
        </p:spPr>
      </p:pic>
      <p:pic>
        <p:nvPicPr>
          <p:cNvPr id="21" name="Picture 20" descr="SH75_SST27_heating250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00" y="2985704"/>
            <a:ext cx="3886200" cy="5029200"/>
          </a:xfrm>
          <a:prstGeom prst="rect">
            <a:avLst/>
          </a:prstGeom>
        </p:spPr>
      </p:pic>
      <p:pic>
        <p:nvPicPr>
          <p:cNvPr id="22" name="Picture 21" descr="SH10_SST27_heating250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65" y="2985704"/>
            <a:ext cx="3886200" cy="5029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9600" y="898203"/>
            <a:ext cx="123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Noflow_SST27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098084" y="898203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SH2.5_SST27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371740" y="972508"/>
            <a:ext cx="993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SH5_SST27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102374" y="3759326"/>
            <a:ext cx="993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SH6_SST27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098084" y="3769825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SH7.5_SST27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335808" y="3790486"/>
            <a:ext cx="1084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SH10_SST27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436054" y="341298"/>
            <a:ext cx="5113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Averaged </a:t>
            </a:r>
            <a:r>
              <a:rPr lang="en-US" dirty="0" err="1" smtClean="0"/>
              <a:t>Diabatic</a:t>
            </a:r>
            <a:r>
              <a:rPr lang="en-US" dirty="0" smtClean="0"/>
              <a:t> Heating Rate within 250km radius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8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flow_SST27_ethazm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549" y="0"/>
            <a:ext cx="3886200" cy="5029200"/>
          </a:xfrm>
          <a:prstGeom prst="rect">
            <a:avLst/>
          </a:prstGeom>
        </p:spPr>
      </p:pic>
      <p:pic>
        <p:nvPicPr>
          <p:cNvPr id="3" name="Picture 2" descr="SH25_SST27_ethazm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743" y="0"/>
            <a:ext cx="3886200" cy="5029200"/>
          </a:xfrm>
          <a:prstGeom prst="rect">
            <a:avLst/>
          </a:prstGeom>
        </p:spPr>
      </p:pic>
      <p:pic>
        <p:nvPicPr>
          <p:cNvPr id="9" name="Picture 8" descr="SH5_SST27_ethazmR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27" y="0"/>
            <a:ext cx="3886200" cy="5029200"/>
          </a:xfrm>
          <a:prstGeom prst="rect">
            <a:avLst/>
          </a:prstGeom>
        </p:spPr>
      </p:pic>
      <p:pic>
        <p:nvPicPr>
          <p:cNvPr id="10" name="Picture 9" descr="SH6_SST27_ethazmR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893" y="2933439"/>
            <a:ext cx="3886200" cy="5029200"/>
          </a:xfrm>
          <a:prstGeom prst="rect">
            <a:avLst/>
          </a:prstGeom>
        </p:spPr>
      </p:pic>
      <p:pic>
        <p:nvPicPr>
          <p:cNvPr id="12" name="Picture 11" descr="SH75_SST27_ethazmRS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99" y="2933439"/>
            <a:ext cx="3886200" cy="5029200"/>
          </a:xfrm>
          <a:prstGeom prst="rect">
            <a:avLst/>
          </a:prstGeom>
        </p:spPr>
      </p:pic>
      <p:pic>
        <p:nvPicPr>
          <p:cNvPr id="13" name="Picture 12" descr="SH10_SST27_ethazmRS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83" y="2933439"/>
            <a:ext cx="3886200" cy="5029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9600" y="927296"/>
            <a:ext cx="123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Noflow_SST27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098084" y="927296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SH2.5_SST27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371740" y="1001601"/>
            <a:ext cx="993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SH5_SST27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02374" y="3742232"/>
            <a:ext cx="993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SH6_SST27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98084" y="3752731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SH7.5_SST27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335808" y="3773392"/>
            <a:ext cx="1084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SH10_SST27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152106" y="131894"/>
            <a:ext cx="2275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Boundary layer </a:t>
            </a:r>
            <a:r>
              <a:rPr lang="en-US" dirty="0" err="1" smtClean="0"/>
              <a:t>thetae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90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384</Words>
  <Application>Microsoft Macintosh PowerPoint</Application>
  <PresentationFormat>On-screen Show (4:3)</PresentationFormat>
  <Paragraphs>119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Dandan Tao</dc:creator>
  <cp:lastModifiedBy>Dandan Tao</cp:lastModifiedBy>
  <cp:revision>377</cp:revision>
  <dcterms:created xsi:type="dcterms:W3CDTF">2013-04-03T15:09:45Z</dcterms:created>
  <dcterms:modified xsi:type="dcterms:W3CDTF">2013-07-19T12:55:17Z</dcterms:modified>
</cp:coreProperties>
</file>