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1" r:id="rId2"/>
    <p:sldId id="258" r:id="rId3"/>
    <p:sldId id="259" r:id="rId4"/>
    <p:sldId id="267" r:id="rId5"/>
    <p:sldId id="268" r:id="rId6"/>
    <p:sldId id="262" r:id="rId7"/>
    <p:sldId id="269" r:id="rId8"/>
    <p:sldId id="270" r:id="rId9"/>
    <p:sldId id="256" r:id="rId10"/>
    <p:sldId id="25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5" autoAdjust="0"/>
  </p:normalViewPr>
  <p:slideViewPr>
    <p:cSldViewPr snapToGrid="0" snapToObjects="1">
      <p:cViewPr varScale="1">
        <p:scale>
          <a:sx n="112" d="100"/>
          <a:sy n="112" d="100"/>
        </p:scale>
        <p:origin x="-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4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Friday, July 19,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Friday, July 19,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15.png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6.png"/><Relationship Id="rId7" Type="http://schemas.openxmlformats.org/officeDocument/2006/relationships/image" Target="../media/image27.png"/><Relationship Id="rId8" Type="http://schemas.openxmlformats.org/officeDocument/2006/relationships/image" Target="../media/image13.png"/><Relationship Id="rId9" Type="http://schemas.openxmlformats.org/officeDocument/2006/relationships/image" Target="../media/image28.png"/><Relationship Id="rId1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cap="none" dirty="0">
                <a:latin typeface="Helvetica"/>
                <a:cs typeface="Helvetica"/>
              </a:rPr>
              <a:t>Simulations of the </a:t>
            </a:r>
            <a:r>
              <a:rPr lang="en-US" sz="4000" cap="none" dirty="0" smtClean="0">
                <a:latin typeface="Helvetica"/>
                <a:cs typeface="Helvetica"/>
              </a:rPr>
              <a:t>May 20 Moore, Oklahoma Tornadic Supercell</a:t>
            </a:r>
            <a:endParaRPr lang="en-US" sz="4000" cap="none" dirty="0"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Yunji Zhang</a:t>
            </a:r>
          </a:p>
          <a:p>
            <a:r>
              <a:rPr lang="en-US" dirty="0" smtClean="0">
                <a:latin typeface="Helvetica"/>
                <a:cs typeface="Helvetica"/>
              </a:rPr>
              <a:t>07/19/13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556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86000" cy="1715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605"/>
            <a:ext cx="2286000" cy="1715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1210"/>
            <a:ext cx="2286000" cy="1715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46815"/>
            <a:ext cx="2286000" cy="1715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151793"/>
            <a:ext cx="2286000" cy="1718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433699"/>
            <a:ext cx="2286000" cy="1718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718094"/>
            <a:ext cx="2286000" cy="1718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0"/>
            <a:ext cx="2286000" cy="171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51793"/>
            <a:ext cx="2286000" cy="1718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3433699"/>
            <a:ext cx="2286000" cy="1718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1715605"/>
            <a:ext cx="2286000" cy="1718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0" y="0"/>
            <a:ext cx="2286000" cy="1718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5151793"/>
            <a:ext cx="2286000" cy="1718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3433699"/>
            <a:ext cx="2286000" cy="1718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8000" y="1718094"/>
            <a:ext cx="2286000" cy="1718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8000" y="-2489"/>
            <a:ext cx="2286000" cy="17180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0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1945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735144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2000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3436188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2015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146815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2030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1348762"/>
            <a:ext cx="125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KTLX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0" y="1351251"/>
            <a:ext cx="141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5min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1348762"/>
            <a:ext cx="124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CNTL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58000" y="1351251"/>
            <a:ext cx="135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Err2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172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80" y="3128515"/>
            <a:ext cx="4965919" cy="3718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and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6456"/>
          </a:xfrm>
        </p:spPr>
        <p:txBody>
          <a:bodyPr>
            <a:normAutofit/>
          </a:bodyPr>
          <a:lstStyle/>
          <a:p>
            <a:r>
              <a:rPr lang="en-US" dirty="0" smtClean="0"/>
              <a:t>Model: WRF V3.5</a:t>
            </a:r>
          </a:p>
          <a:p>
            <a:pPr lvl="1"/>
            <a:r>
              <a:rPr lang="en-US" dirty="0" smtClean="0"/>
              <a:t>Single domain 400x300x43</a:t>
            </a:r>
            <a:r>
              <a:rPr lang="en-US" dirty="0" smtClean="0"/>
              <a:t>, 1km resolution, 6s time step</a:t>
            </a:r>
          </a:p>
          <a:p>
            <a:pPr lvl="1"/>
            <a:r>
              <a:rPr lang="en-US" dirty="0" smtClean="0"/>
              <a:t>Physical parameterization schemes (based on HRRR):</a:t>
            </a:r>
          </a:p>
          <a:p>
            <a:pPr lvl="2"/>
            <a:r>
              <a:rPr lang="en-US" dirty="0" smtClean="0"/>
              <a:t>Monin-Obukhov (Janjic) surface layer</a:t>
            </a:r>
          </a:p>
          <a:p>
            <a:pPr lvl="2"/>
            <a:r>
              <a:rPr lang="en-US" dirty="0" smtClean="0"/>
              <a:t>RUC land-surface</a:t>
            </a:r>
          </a:p>
          <a:p>
            <a:pPr lvl="2"/>
            <a:r>
              <a:rPr lang="en-US" dirty="0" smtClean="0"/>
              <a:t>MYNN 2.5 PBL</a:t>
            </a:r>
          </a:p>
          <a:p>
            <a:pPr lvl="2"/>
            <a:r>
              <a:rPr lang="en-US" dirty="0"/>
              <a:t>Thompson </a:t>
            </a:r>
            <a:r>
              <a:rPr lang="en-US" dirty="0" smtClean="0"/>
              <a:t>MP, no CU</a:t>
            </a:r>
          </a:p>
          <a:p>
            <a:pPr lvl="2"/>
            <a:r>
              <a:rPr lang="en-US" dirty="0" smtClean="0"/>
              <a:t>RRTM LW, Goddard SW</a:t>
            </a:r>
          </a:p>
          <a:p>
            <a:r>
              <a:rPr lang="en-US" dirty="0" smtClean="0"/>
              <a:t>Data:</a:t>
            </a:r>
          </a:p>
          <a:p>
            <a:pPr lvl="1"/>
            <a:r>
              <a:rPr lang="en-US" dirty="0" smtClean="0"/>
              <a:t>GDAS Observations</a:t>
            </a:r>
          </a:p>
          <a:p>
            <a:pPr lvl="1"/>
            <a:r>
              <a:rPr lang="en-US" dirty="0" smtClean="0"/>
              <a:t>Oklahoma Mesonet</a:t>
            </a:r>
          </a:p>
          <a:p>
            <a:pPr lvl="1"/>
            <a:r>
              <a:rPr lang="en-US" dirty="0" smtClean="0"/>
              <a:t>WSR-88D Level-II V</a:t>
            </a:r>
            <a:r>
              <a:rPr lang="en-US" baseline="-25000" dirty="0" smtClean="0"/>
              <a:t>r</a:t>
            </a:r>
          </a:p>
          <a:p>
            <a:pPr lvl="2"/>
            <a:r>
              <a:rPr lang="en-US" dirty="0" smtClean="0"/>
              <a:t>KTLX and KFDR</a:t>
            </a:r>
          </a:p>
          <a:p>
            <a:pPr lvl="2"/>
            <a:r>
              <a:rPr lang="en-US" dirty="0" smtClean="0"/>
              <a:t>2km resolution, 3 m/s 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7032" y="6477000"/>
            <a:ext cx="2686967" cy="36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KTLX May 20 19:59:00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92387" y="4275264"/>
            <a:ext cx="98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KTLX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6139" y="5431967"/>
            <a:ext cx="109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6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data assimilation experiment (CNTL):</a:t>
            </a:r>
          </a:p>
          <a:p>
            <a:pPr lvl="1"/>
            <a:r>
              <a:rPr lang="en-US" dirty="0" smtClean="0"/>
              <a:t>40-member EnKF initiated from GFS ensemble </a:t>
            </a:r>
            <a:r>
              <a:rPr lang="en-US" dirty="0" smtClean="0">
                <a:solidFill>
                  <a:schemeClr val="tx2"/>
                </a:solidFill>
              </a:rPr>
              <a:t>(questionable)</a:t>
            </a:r>
          </a:p>
          <a:p>
            <a:pPr lvl="2"/>
            <a:r>
              <a:rPr lang="en-US" dirty="0" smtClean="0"/>
              <a:t>20 analysis at 1800, 20 6-hour forecasts from 1200</a:t>
            </a:r>
          </a:p>
          <a:p>
            <a:pPr lvl="1"/>
            <a:r>
              <a:rPr lang="en-US" dirty="0" smtClean="0"/>
              <a:t>Cycling every 3 minutes from 1800 </a:t>
            </a:r>
            <a:r>
              <a:rPr lang="en-US" dirty="0" smtClean="0">
                <a:solidFill>
                  <a:srgbClr val="D2533C"/>
                </a:solidFill>
              </a:rPr>
              <a:t>(questionable)</a:t>
            </a:r>
            <a:r>
              <a:rPr lang="en-US" dirty="0" smtClean="0"/>
              <a:t> to 2030</a:t>
            </a:r>
          </a:p>
          <a:p>
            <a:pPr lvl="2"/>
            <a:r>
              <a:rPr lang="en-US" dirty="0" smtClean="0"/>
              <a:t>Assimilate V</a:t>
            </a:r>
            <a:r>
              <a:rPr lang="en-US" baseline="-25000" dirty="0" smtClean="0"/>
              <a:t>r</a:t>
            </a:r>
            <a:r>
              <a:rPr lang="en-US" dirty="0" smtClean="0"/>
              <a:t> every 3 minutes, GDAS and mesonet every 1 hour</a:t>
            </a:r>
          </a:p>
          <a:p>
            <a:pPr lvl="1"/>
            <a:r>
              <a:rPr lang="en-US" dirty="0" smtClean="0"/>
              <a:t>Relaxation 0.8, no inflation, no data </a:t>
            </a:r>
            <a:r>
              <a:rPr lang="en-US" dirty="0" smtClean="0"/>
              <a:t>thinning</a:t>
            </a:r>
          </a:p>
          <a:p>
            <a:pPr lvl="1"/>
            <a:r>
              <a:rPr lang="en-US" dirty="0" smtClean="0"/>
              <a:t>ROI: 10-km Vr, 300-km surface, 900-km upper air</a:t>
            </a:r>
          </a:p>
          <a:p>
            <a:pPr lvl="1"/>
            <a:endParaRPr lang="en-US" dirty="0"/>
          </a:p>
          <a:p>
            <a:r>
              <a:rPr lang="en-US" dirty="0" smtClean="0"/>
              <a:t>Sensitivity experiments:</a:t>
            </a:r>
          </a:p>
          <a:p>
            <a:pPr lvl="1"/>
            <a:r>
              <a:rPr lang="en-US" dirty="0" smtClean="0"/>
              <a:t>5-minutes cycling interval </a:t>
            </a:r>
            <a:r>
              <a:rPr lang="en-US" dirty="0" smtClean="0"/>
              <a:t>(5min</a:t>
            </a:r>
            <a:r>
              <a:rPr lang="en-US" dirty="0" smtClean="0"/>
              <a:t>) – longer than one volume scan;</a:t>
            </a:r>
            <a:endParaRPr lang="en-US" dirty="0" smtClean="0"/>
          </a:p>
          <a:p>
            <a:pPr lvl="1"/>
            <a:r>
              <a:rPr lang="en-US" dirty="0" smtClean="0"/>
              <a:t>V</a:t>
            </a:r>
            <a:r>
              <a:rPr lang="en-US" baseline="-25000" dirty="0" smtClean="0"/>
              <a:t>r</a:t>
            </a:r>
            <a:r>
              <a:rPr lang="en-US" dirty="0" smtClean="0"/>
              <a:t> error reduced to 2 m/s (Err2).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7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84"/>
            <a:ext cx="2286000" cy="171907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2286000" cy="1719072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8928"/>
            <a:ext cx="2286000" cy="1719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NexRAD L3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700784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19856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1830 UTC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138928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ENKF-CNTL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ENKF-5min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ENKF-Err2</a:t>
            </a:r>
            <a:endParaRPr lang="en-US" sz="2000" dirty="0"/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700784"/>
            <a:ext cx="2286000" cy="171907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3419856"/>
            <a:ext cx="2286000" cy="1719072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5138928"/>
            <a:ext cx="2286000" cy="1719072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0784"/>
            <a:ext cx="2286000" cy="1719072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419856"/>
            <a:ext cx="2286000" cy="1719072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5138928"/>
            <a:ext cx="2286000" cy="1719072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700784"/>
            <a:ext cx="2286000" cy="1719072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0" y="3419856"/>
            <a:ext cx="2286000" cy="1719072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5135476"/>
            <a:ext cx="2286000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1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84"/>
            <a:ext cx="2286000" cy="1719072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2286000" cy="1719072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8928"/>
            <a:ext cx="2286000" cy="17190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NexRAD L3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700784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1930 UTC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19856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 UTC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138928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2030 UTC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ENKF-CNTL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ENKF-5min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ENKF-Err2</a:t>
            </a:r>
            <a:endParaRPr lang="en-US" sz="2000" dirty="0"/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700784"/>
            <a:ext cx="2286000" cy="171907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3419856"/>
            <a:ext cx="2286000" cy="1719072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5138928"/>
            <a:ext cx="2286000" cy="1719072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700784"/>
            <a:ext cx="2286000" cy="1719072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3419856"/>
            <a:ext cx="2286000" cy="1719072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5138928"/>
            <a:ext cx="2286000" cy="1719072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1700784"/>
            <a:ext cx="2286000" cy="1719072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419856"/>
            <a:ext cx="2286000" cy="1719072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5138928"/>
            <a:ext cx="2286000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5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Suppress false convections using composite reflectivity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Additional modifications:</a:t>
            </a:r>
          </a:p>
          <a:p>
            <a:pPr lvl="1"/>
            <a:r>
              <a:rPr lang="en-US" dirty="0" smtClean="0"/>
              <a:t>Using 5 dBZ or 10 dBZ as threshold instead of 0</a:t>
            </a:r>
          </a:p>
          <a:p>
            <a:pPr lvl="1"/>
            <a:r>
              <a:rPr lang="en-US" dirty="0" smtClean="0"/>
              <a:t>Remove ground clutters in reflectivity fields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71" y="2051493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2" y="2051493"/>
            <a:ext cx="36576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172" y="478463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maxdBZ 2000 UTC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5771" y="478463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cref_coef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426472" y="3098119"/>
            <a:ext cx="437393" cy="664730"/>
          </a:xfrm>
          <a:prstGeom prst="rightArrow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0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Reflectivity Control Results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84"/>
            <a:ext cx="2286000" cy="171907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2286000" cy="1719072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8928"/>
            <a:ext cx="2286000" cy="1719072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138928"/>
            <a:ext cx="2286000" cy="1719072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700784"/>
            <a:ext cx="2286000" cy="1719072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3419856"/>
            <a:ext cx="2286000" cy="17190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NexRAD L3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ENKF-CREF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NexRAD L3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130067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ENKF-CREF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1700784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419856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1830 UTC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5138928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1900 UTC</a:t>
            </a:r>
            <a:endParaRPr lang="en-US" dirty="0"/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700784"/>
            <a:ext cx="2286000" cy="1719072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1700784"/>
            <a:ext cx="2286000" cy="1719072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419856"/>
            <a:ext cx="2286000" cy="1719072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3419856"/>
            <a:ext cx="2286000" cy="1719072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5138928"/>
            <a:ext cx="2286000" cy="1719072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5138928"/>
            <a:ext cx="2286000" cy="17190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572000" y="1700784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1930 UTC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0" y="3419856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 UTC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572000" y="5138928"/>
            <a:ext cx="129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2030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9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Pre-process radar observations</a:t>
            </a:r>
          </a:p>
          <a:p>
            <a:r>
              <a:rPr lang="en-US" dirty="0" smtClean="0"/>
              <a:t>Re-design experiment 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0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 Comparison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185"/>
            <a:ext cx="2286000" cy="1715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790"/>
            <a:ext cx="2286000" cy="1715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2395"/>
            <a:ext cx="2286000" cy="1715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45587"/>
            <a:ext cx="2286000" cy="1718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32471"/>
            <a:ext cx="2286000" cy="1718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14377"/>
            <a:ext cx="2286000" cy="1718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5144884"/>
            <a:ext cx="2286000" cy="1718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3426790"/>
            <a:ext cx="2286000" cy="171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1708696"/>
            <a:ext cx="2286000" cy="1718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0" y="5139906"/>
            <a:ext cx="2286000" cy="1718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426790"/>
            <a:ext cx="2286000" cy="1718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0" y="1708696"/>
            <a:ext cx="2286000" cy="17180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708696"/>
            <a:ext cx="125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KTLX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1714377"/>
            <a:ext cx="141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5min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1708696"/>
            <a:ext cx="124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CNTL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1711185"/>
            <a:ext cx="135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Err2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3093917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1900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1870" y="4795238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1915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1870" y="6519446"/>
            <a:ext cx="125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1930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911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203</TotalTime>
  <Words>339</Words>
  <Application>Microsoft Macintosh PowerPoint</Application>
  <PresentationFormat>On-screen Show (4:3)</PresentationFormat>
  <Paragraphs>93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Clarity</vt:lpstr>
      <vt:lpstr>Simulations of the May 20 Moore, Oklahoma Tornadic Supercell</vt:lpstr>
      <vt:lpstr>Model and Data</vt:lpstr>
      <vt:lpstr>Experiment Design</vt:lpstr>
      <vt:lpstr>Experiment Results</vt:lpstr>
      <vt:lpstr>Experiment Results</vt:lpstr>
      <vt:lpstr>Reflectivity Control</vt:lpstr>
      <vt:lpstr>Reflectivity Control Results</vt:lpstr>
      <vt:lpstr>Ongoing Works</vt:lpstr>
      <vt:lpstr>Experiment Results Comparison</vt:lpstr>
      <vt:lpstr>PowerPoint Presentation</vt:lpstr>
    </vt:vector>
  </TitlesOfParts>
  <Company>Penn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Yunji Zhang</dc:creator>
  <cp:lastModifiedBy>Yunji Zhang</cp:lastModifiedBy>
  <cp:revision>88</cp:revision>
  <dcterms:created xsi:type="dcterms:W3CDTF">2013-07-16T19:16:46Z</dcterms:created>
  <dcterms:modified xsi:type="dcterms:W3CDTF">2013-07-19T16:52:53Z</dcterms:modified>
</cp:coreProperties>
</file>