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567" r:id="rId3"/>
    <p:sldId id="579" r:id="rId4"/>
    <p:sldId id="569" r:id="rId5"/>
    <p:sldId id="570" r:id="rId6"/>
    <p:sldId id="571" r:id="rId7"/>
    <p:sldId id="562" r:id="rId8"/>
    <p:sldId id="572" r:id="rId9"/>
    <p:sldId id="573" r:id="rId10"/>
    <p:sldId id="574" r:id="rId11"/>
    <p:sldId id="576" r:id="rId12"/>
    <p:sldId id="577" r:id="rId13"/>
    <p:sldId id="578" r:id="rId14"/>
    <p:sldId id="307" r:id="rId15"/>
    <p:sldId id="520" r:id="rId16"/>
    <p:sldId id="566" r:id="rId17"/>
    <p:sldId id="580" r:id="rId18"/>
    <p:sldId id="581" r:id="rId19"/>
    <p:sldId id="583" r:id="rId20"/>
    <p:sldId id="584" r:id="rId21"/>
    <p:sldId id="585" r:id="rId22"/>
    <p:sldId id="586" r:id="rId23"/>
    <p:sldId id="58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33"/>
    <a:srgbClr val="FF0000"/>
    <a:srgbClr val="00FF00"/>
    <a:srgbClr val="FFFF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4" autoAdjust="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-17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image" Target="../media/image1.emf"/><Relationship Id="rId2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2.emf"/><Relationship Id="rId1" Type="http://schemas.openxmlformats.org/officeDocument/2006/relationships/image" Target="../media/image1.emf"/><Relationship Id="rId2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1" Type="http://schemas.openxmlformats.org/officeDocument/2006/relationships/image" Target="../media/image7.emf"/><Relationship Id="rId2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Relationship Id="rId2" Type="http://schemas.openxmlformats.org/officeDocument/2006/relationships/image" Target="../media/image12.emf"/><Relationship Id="rId3" Type="http://schemas.openxmlformats.org/officeDocument/2006/relationships/image" Target="../media/image13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image" Target="../media/image1.emf"/><Relationship Id="rId2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2.emf"/><Relationship Id="rId1" Type="http://schemas.openxmlformats.org/officeDocument/2006/relationships/image" Target="../media/image1.emf"/><Relationship Id="rId2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C32AD-1EC0-2B44-949C-7910D4FD3BE5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47CB88-4609-9746-9ADA-0B246C326A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12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7CB88-4609-9746-9ADA-0B246C326A6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7CB88-4609-9746-9ADA-0B246C326A6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19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7CB88-4609-9746-9ADA-0B246C326A6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7CB88-4609-9746-9ADA-0B246C326A6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47CB88-4609-9746-9ADA-0B246C326A6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AA508-F0CD-46EA-95FB-26B559A0B5D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70FAA508-F0CD-46EA-95FB-26B559A0B5D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0FAA508-F0CD-46EA-95FB-26B559A0B5D9}" type="datetimeFigureOut">
              <a:rPr lang="en-US" smtClean="0"/>
              <a:pPr/>
              <a:t>7/16/13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A822907-8A9D-4F6B-98F6-913902AD56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4.emf"/><Relationship Id="rId5" Type="http://schemas.openxmlformats.org/officeDocument/2006/relationships/image" Target="../media/image17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6.docx"/><Relationship Id="rId4" Type="http://schemas.openxmlformats.org/officeDocument/2006/relationships/image" Target="../media/image1.emf"/><Relationship Id="rId5" Type="http://schemas.openxmlformats.org/officeDocument/2006/relationships/package" Target="../embeddings/Microsoft_Word_Document17.docx"/><Relationship Id="rId6" Type="http://schemas.openxmlformats.org/officeDocument/2006/relationships/image" Target="../media/image2.emf"/><Relationship Id="rId7" Type="http://schemas.openxmlformats.org/officeDocument/2006/relationships/package" Target="../embeddings/Microsoft_Word_Document18.docx"/><Relationship Id="rId8" Type="http://schemas.openxmlformats.org/officeDocument/2006/relationships/image" Target="../media/image3.emf"/><Relationship Id="rId9" Type="http://schemas.openxmlformats.org/officeDocument/2006/relationships/package" Target="../embeddings/Microsoft_Word_Document19.docx"/><Relationship Id="rId10" Type="http://schemas.openxmlformats.org/officeDocument/2006/relationships/image" Target="../media/image4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0.docx"/><Relationship Id="rId4" Type="http://schemas.openxmlformats.org/officeDocument/2006/relationships/image" Target="../media/image1.emf"/><Relationship Id="rId5" Type="http://schemas.openxmlformats.org/officeDocument/2006/relationships/package" Target="../embeddings/Microsoft_Word_Document21.docx"/><Relationship Id="rId6" Type="http://schemas.openxmlformats.org/officeDocument/2006/relationships/image" Target="../media/image5.emf"/><Relationship Id="rId7" Type="http://schemas.openxmlformats.org/officeDocument/2006/relationships/package" Target="../embeddings/Microsoft_Word_Document22.docx"/><Relationship Id="rId8" Type="http://schemas.openxmlformats.org/officeDocument/2006/relationships/image" Target="../media/image6.emf"/><Relationship Id="rId9" Type="http://schemas.openxmlformats.org/officeDocument/2006/relationships/package" Target="../embeddings/Microsoft_Word_Document23.docx"/><Relationship Id="rId10" Type="http://schemas.openxmlformats.org/officeDocument/2006/relationships/image" Target="../media/image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1.emf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2.emf"/><Relationship Id="rId7" Type="http://schemas.openxmlformats.org/officeDocument/2006/relationships/package" Target="../embeddings/Microsoft_Word_Document3.docx"/><Relationship Id="rId8" Type="http://schemas.openxmlformats.org/officeDocument/2006/relationships/image" Target="../media/image3.emf"/><Relationship Id="rId9" Type="http://schemas.openxmlformats.org/officeDocument/2006/relationships/package" Target="../embeddings/Microsoft_Word_Document4.docx"/><Relationship Id="rId10" Type="http://schemas.openxmlformats.org/officeDocument/2006/relationships/image" Target="../media/image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5.docx"/><Relationship Id="rId4" Type="http://schemas.openxmlformats.org/officeDocument/2006/relationships/image" Target="../media/image1.emf"/><Relationship Id="rId5" Type="http://schemas.openxmlformats.org/officeDocument/2006/relationships/package" Target="../embeddings/Microsoft_Word_Document6.docx"/><Relationship Id="rId6" Type="http://schemas.openxmlformats.org/officeDocument/2006/relationships/image" Target="../media/image5.emf"/><Relationship Id="rId7" Type="http://schemas.openxmlformats.org/officeDocument/2006/relationships/package" Target="../embeddings/Microsoft_Word_Document7.docx"/><Relationship Id="rId8" Type="http://schemas.openxmlformats.org/officeDocument/2006/relationships/image" Target="../media/image6.emf"/><Relationship Id="rId9" Type="http://schemas.openxmlformats.org/officeDocument/2006/relationships/package" Target="../embeddings/Microsoft_Word_Document8.docx"/><Relationship Id="rId10" Type="http://schemas.openxmlformats.org/officeDocument/2006/relationships/image" Target="../media/image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9.docx"/><Relationship Id="rId4" Type="http://schemas.openxmlformats.org/officeDocument/2006/relationships/image" Target="../media/image7.emf"/><Relationship Id="rId5" Type="http://schemas.openxmlformats.org/officeDocument/2006/relationships/package" Target="../embeddings/Microsoft_Word_Document10.docx"/><Relationship Id="rId6" Type="http://schemas.openxmlformats.org/officeDocument/2006/relationships/image" Target="../media/image8.emf"/><Relationship Id="rId7" Type="http://schemas.openxmlformats.org/officeDocument/2006/relationships/package" Target="../embeddings/Microsoft_Word_Document11.docx"/><Relationship Id="rId8" Type="http://schemas.openxmlformats.org/officeDocument/2006/relationships/image" Target="../media/image9.emf"/><Relationship Id="rId9" Type="http://schemas.openxmlformats.org/officeDocument/2006/relationships/package" Target="../embeddings/Microsoft_Word_Document12.docx"/><Relationship Id="rId10" Type="http://schemas.openxmlformats.org/officeDocument/2006/relationships/image" Target="../media/image1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package" Target="../embeddings/Microsoft_Word_Document13.docx"/><Relationship Id="rId5" Type="http://schemas.openxmlformats.org/officeDocument/2006/relationships/image" Target="../media/image11.emf"/><Relationship Id="rId6" Type="http://schemas.openxmlformats.org/officeDocument/2006/relationships/package" Target="../embeddings/Microsoft_Word_Document14.docx"/><Relationship Id="rId7" Type="http://schemas.openxmlformats.org/officeDocument/2006/relationships/image" Target="../media/image12.emf"/><Relationship Id="rId8" Type="http://schemas.openxmlformats.org/officeDocument/2006/relationships/package" Target="../embeddings/Microsoft_Word_Document15.docx"/><Relationship Id="rId9" Type="http://schemas.openxmlformats.org/officeDocument/2006/relationships/image" Target="../media/image1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37047"/>
            <a:ext cx="8915400" cy="1598096"/>
          </a:xfrm>
        </p:spPr>
        <p:txBody>
          <a:bodyPr lIns="1097280" rIns="182880">
            <a:noAutofit/>
          </a:bodyPr>
          <a:lstStyle/>
          <a:p>
            <a:r>
              <a:rPr lang="en-US" sz="3200" dirty="0" smtClean="0"/>
              <a:t>Improving the Use of a Proposed Physically-Based Hurricane Estimation Technique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Group Meeting</a:t>
            </a:r>
            <a:br>
              <a:rPr lang="en-US" sz="2400" dirty="0"/>
            </a:br>
            <a:r>
              <a:rPr lang="en-US" sz="2400" dirty="0"/>
              <a:t>July 19, </a:t>
            </a:r>
            <a:r>
              <a:rPr lang="en-US" sz="2400" dirty="0" smtClean="0"/>
              <a:t>2013</a:t>
            </a:r>
            <a:endParaRPr lang="en-US" sz="2400" dirty="0"/>
          </a:p>
          <a:p>
            <a:r>
              <a:rPr lang="en-US" sz="2400" dirty="0" smtClean="0"/>
              <a:t>Scott </a:t>
            </a:r>
            <a:r>
              <a:rPr lang="en-US" sz="2400" dirty="0" err="1" smtClean="0"/>
              <a:t>Sieron</a:t>
            </a:r>
            <a:endParaRPr lang="en-US" sz="2400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511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22" y="673100"/>
            <a:ext cx="6826957" cy="41056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06733" y="488434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0941" y="488434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48797" y="488434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79009" y="488434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93043" y="488434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07077" y="488434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1111" y="488434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029423"/>
              </p:ext>
            </p:extLst>
          </p:nvPr>
        </p:nvGraphicFramePr>
        <p:xfrm>
          <a:off x="252437" y="4739355"/>
          <a:ext cx="7610473" cy="1421340"/>
        </p:xfrm>
        <a:graphic>
          <a:graphicData uri="http://schemas.openxmlformats.org/drawingml/2006/table">
            <a:tbl>
              <a:tblPr firstRow="1" firstCol="1">
                <a:tableStyleId>{9D7B26C5-4107-4FEC-AEDC-1716B250A1EF}</a:tableStyleId>
              </a:tblPr>
              <a:tblGrid>
                <a:gridCol w="1343025"/>
                <a:gridCol w="783431"/>
                <a:gridCol w="783431"/>
                <a:gridCol w="783431"/>
                <a:gridCol w="783431"/>
                <a:gridCol w="783431"/>
                <a:gridCol w="783431"/>
                <a:gridCol w="783431"/>
                <a:gridCol w="783431"/>
              </a:tblGrid>
              <a:tr h="549645">
                <a:tc>
                  <a:txBody>
                    <a:bodyPr/>
                    <a:lstStyle/>
                    <a:p>
                      <a:pPr algn="l" fontAlgn="t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8/26 12Z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8/27 00Z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8/27 12Z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8/28 00Z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8/28 12Z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8/29 00Z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8/29 12Z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8/30 00Z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ctr"/>
                </a:tc>
              </a:tr>
              <a:tr h="28104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Model (m/s)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38.8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50.6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63.7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58.5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70.5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72.3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69.8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57.7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</a:tr>
              <a:tr h="281040">
                <a:tc>
                  <a:txBody>
                    <a:bodyPr/>
                    <a:lstStyle/>
                    <a:p>
                      <a:pPr algn="l" fontAlgn="ctr"/>
                      <a:r>
                        <a:rPr lang="el-GR" sz="1800" u="none" strike="noStrike">
                          <a:effectLst/>
                        </a:rPr>
                        <a:t>μ (m/s)</a:t>
                      </a:r>
                      <a:endParaRPr lang="el-GR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32.2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53.7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48.9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37.0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47.7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51.9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62.8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55.5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</a:tr>
              <a:tr h="281040">
                <a:tc>
                  <a:txBody>
                    <a:bodyPr/>
                    <a:lstStyle/>
                    <a:p>
                      <a:pPr algn="l" fontAlgn="t"/>
                      <a:r>
                        <a:rPr lang="el-GR" sz="1800" u="none" strike="noStrike" dirty="0">
                          <a:effectLst/>
                        </a:rPr>
                        <a:t>σ (m/s)</a:t>
                      </a:r>
                      <a:endParaRPr lang="el-G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11.2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14.8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2.7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8.0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3.8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5.0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6.9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5.3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435" marR="12435" marT="12435" marB="0" anchor="b"/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306733" y="6160695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50941" y="6160695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8797" y="6160695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9009" y="6160695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93043" y="6160695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7077" y="6160695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21111" y="6160695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68244" y="5543162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68244" y="5832263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56099" y="5832263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91364" y="5832263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76821" y="5832263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50486" y="488434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48478" y="6160695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76821" y="5543162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63844" y="5543162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90674" y="5832263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73552" y="5832263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90674" y="5543611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491364" y="5543611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73552" y="5545363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81189" y="5545363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369470" y="172275"/>
            <a:ext cx="1544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"/>
            <a:r>
              <a:rPr lang="en-US" dirty="0" smtClean="0"/>
              <a:t>Best Results: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6328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8872" y="2163532"/>
            <a:ext cx="2146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Near-Surface Reflectivity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8872" y="2785416"/>
            <a:ext cx="180257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400" dirty="0" smtClean="0"/>
              <a:t>Hurricane Katrina, 08/28 00:00Z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78905" y="1297961"/>
            <a:ext cx="7153949" cy="4824568"/>
            <a:chOff x="1278905" y="1297961"/>
            <a:chExt cx="7153949" cy="4824568"/>
          </a:xfrm>
        </p:grpSpPr>
        <p:sp>
          <p:nvSpPr>
            <p:cNvPr id="3" name="TextBox 2"/>
            <p:cNvSpPr txBox="1"/>
            <p:nvPr/>
          </p:nvSpPr>
          <p:spPr>
            <a:xfrm>
              <a:off x="2191026" y="1297961"/>
              <a:ext cx="2895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Radar Reflectivity (</a:t>
              </a:r>
              <a:r>
                <a:rPr lang="en-US" dirty="0" err="1" smtClean="0"/>
                <a:t>dBZ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1954519" y="5753197"/>
              <a:ext cx="4063220" cy="369332"/>
              <a:chOff x="1954519" y="5753197"/>
              <a:chExt cx="4063220" cy="369332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54519" y="5753197"/>
                <a:ext cx="8080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92°W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044370" y="5753197"/>
                <a:ext cx="8080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88°W</a:t>
                </a:r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118956" y="5753197"/>
                <a:ext cx="8080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84°W</a:t>
                </a:r>
                <a:endParaRPr lang="en-US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209719" y="5753197"/>
                <a:ext cx="8080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80°W</a:t>
                </a:r>
                <a:endParaRPr lang="en-US" dirty="0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278905" y="1889221"/>
              <a:ext cx="808020" cy="3641461"/>
              <a:chOff x="1278905" y="1889221"/>
              <a:chExt cx="808020" cy="3641461"/>
            </a:xfrm>
          </p:grpSpPr>
          <p:sp>
            <p:nvSpPr>
              <p:cNvPr id="23" name="TextBox 22"/>
              <p:cNvSpPr txBox="1"/>
              <p:nvPr/>
            </p:nvSpPr>
            <p:spPr>
              <a:xfrm>
                <a:off x="1278905" y="5161350"/>
                <a:ext cx="8080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18°N</a:t>
                </a:r>
                <a:endParaRPr lang="en-US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278905" y="4043675"/>
                <a:ext cx="8080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22°N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278905" y="2958360"/>
                <a:ext cx="8080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26°N</a:t>
                </a:r>
                <a:endParaRPr lang="en-US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278905" y="1889221"/>
                <a:ext cx="8080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dirty="0" smtClean="0"/>
                  <a:t>30°N</a:t>
                </a:r>
                <a:endParaRPr lang="en-US" dirty="0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2086925" y="1634933"/>
              <a:ext cx="4206240" cy="4160520"/>
              <a:chOff x="2086925" y="1634933"/>
              <a:chExt cx="4206240" cy="4160520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/>
              <a:srcRect l="7315" t="5982" r="7315" b="16389"/>
              <a:stretch/>
            </p:blipFill>
            <p:spPr>
              <a:xfrm>
                <a:off x="2086925" y="1634933"/>
                <a:ext cx="4206240" cy="4160520"/>
              </a:xfrm>
              <a:prstGeom prst="rect">
                <a:avLst/>
              </a:prstGeom>
            </p:spPr>
          </p:pic>
          <p:sp>
            <p:nvSpPr>
              <p:cNvPr id="27" name="Oval 26"/>
              <p:cNvSpPr/>
              <p:nvPr/>
            </p:nvSpPr>
            <p:spPr>
              <a:xfrm>
                <a:off x="3835458" y="3340391"/>
                <a:ext cx="681694" cy="681694"/>
              </a:xfrm>
              <a:prstGeom prst="ellipse">
                <a:avLst/>
              </a:prstGeom>
              <a:solidFill>
                <a:schemeClr val="tx1">
                  <a:alpha val="50000"/>
                </a:schemeClr>
              </a:solidFill>
              <a:ln>
                <a:solidFill>
                  <a:srgbClr val="000000"/>
                </a:solidFill>
              </a:ln>
              <a:effectLst/>
              <a:scene3d>
                <a:camera prst="orthographicFront"/>
                <a:lightRig rig="threePt" dir="tl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2713624" y="2218557"/>
                <a:ext cx="2925362" cy="2925362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4158672" y="3659428"/>
                <a:ext cx="45720" cy="45720"/>
              </a:xfrm>
              <a:prstGeom prst="ellipse">
                <a:avLst/>
              </a:prstGeom>
              <a:solidFill>
                <a:srgbClr val="000000"/>
              </a:solidFill>
              <a:ln>
                <a:solidFill>
                  <a:srgbClr val="00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224894" y="3000695"/>
              <a:ext cx="668240" cy="2662607"/>
              <a:chOff x="2224894" y="3000695"/>
              <a:chExt cx="668240" cy="2662607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2224894" y="3000695"/>
                <a:ext cx="461156" cy="2662607"/>
              </a:xfrm>
              <a:prstGeom prst="rect">
                <a:avLst/>
              </a:prstGeom>
              <a:solidFill>
                <a:srgbClr val="FFFFFF">
                  <a:alpha val="80000"/>
                </a:srgbClr>
              </a:solidFill>
              <a:ln>
                <a:noFill/>
              </a:ln>
              <a:scene3d>
                <a:camera prst="orthographicFront"/>
                <a:lightRig rig="threePt" dir="tl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6200000">
                <a:off x="1112588" y="4287172"/>
                <a:ext cx="2540856" cy="124552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2441325" y="3246431"/>
                <a:ext cx="45180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50</a:t>
                </a:r>
                <a:endParaRPr lang="en-US" sz="80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445292" y="3513877"/>
                <a:ext cx="44784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4</a:t>
                </a:r>
                <a:r>
                  <a:rPr lang="en-US" sz="800" dirty="0" smtClean="0"/>
                  <a:t>0</a:t>
                </a:r>
                <a:endParaRPr lang="en-US" sz="800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449258" y="3777357"/>
                <a:ext cx="44387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30</a:t>
                </a:r>
                <a:endParaRPr lang="en-US" sz="8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449258" y="4037161"/>
                <a:ext cx="44387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20</a:t>
                </a:r>
                <a:endParaRPr lang="en-US" sz="8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449258" y="4300932"/>
                <a:ext cx="44387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1</a:t>
                </a:r>
                <a:r>
                  <a:rPr lang="en-US" sz="800" dirty="0" smtClean="0"/>
                  <a:t>0</a:t>
                </a:r>
                <a:endParaRPr lang="en-US" sz="8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449258" y="4560736"/>
                <a:ext cx="44387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0</a:t>
                </a:r>
                <a:endParaRPr lang="en-US" sz="8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449258" y="4820540"/>
                <a:ext cx="44387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-10</a:t>
                </a:r>
                <a:endParaRPr lang="en-US" sz="800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449256" y="5035984"/>
                <a:ext cx="44387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-20</a:t>
                </a:r>
                <a:endParaRPr lang="en-US" sz="800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449256" y="5291821"/>
                <a:ext cx="443877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/>
                  <a:t>-30</a:t>
                </a:r>
                <a:endParaRPr lang="en-US" sz="800" dirty="0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637616" y="2301669"/>
              <a:ext cx="3795238" cy="1423004"/>
              <a:chOff x="4637616" y="2301669"/>
              <a:chExt cx="3795238" cy="142300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4637616" y="2301669"/>
                <a:ext cx="3795238" cy="1423004"/>
                <a:chOff x="4637616" y="2301669"/>
                <a:chExt cx="3795238" cy="1423004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4637616" y="3565448"/>
                  <a:ext cx="139700" cy="139700"/>
                </a:xfrm>
                <a:prstGeom prst="ellipse">
                  <a:avLst/>
                </a:prstGeom>
                <a:noFill/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900388" y="2301669"/>
                  <a:ext cx="1532466" cy="1423004"/>
                </a:xfrm>
                <a:prstGeom prst="rect">
                  <a:avLst/>
                </a:prstGeom>
              </p:spPr>
            </p:pic>
            <p:sp>
              <p:nvSpPr>
                <p:cNvPr id="32" name="Oval 31"/>
                <p:cNvSpPr/>
                <p:nvPr/>
              </p:nvSpPr>
              <p:spPr>
                <a:xfrm>
                  <a:off x="7012569" y="2486698"/>
                  <a:ext cx="1167596" cy="1167596"/>
                </a:xfrm>
                <a:prstGeom prst="ellipse">
                  <a:avLst/>
                </a:prstGeom>
                <a:noFill/>
                <a:ln>
                  <a:solidFill>
                    <a:srgbClr val="00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3" name="Straight Connector 32"/>
                <p:cNvCxnSpPr/>
                <p:nvPr/>
              </p:nvCxnSpPr>
              <p:spPr>
                <a:xfrm flipV="1">
                  <a:off x="4711753" y="2528282"/>
                  <a:ext cx="2671234" cy="10287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>
                  <a:endCxn id="32" idx="4"/>
                </p:cNvCxnSpPr>
                <p:nvPr/>
              </p:nvCxnSpPr>
              <p:spPr>
                <a:xfrm flipV="1">
                  <a:off x="4711753" y="3654294"/>
                  <a:ext cx="2884614" cy="42388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0" name="Freeform 49"/>
              <p:cNvSpPr/>
              <p:nvPr/>
            </p:nvSpPr>
            <p:spPr>
              <a:xfrm>
                <a:off x="7564967" y="2868075"/>
                <a:ext cx="351430" cy="357191"/>
              </a:xfrm>
              <a:custGeom>
                <a:avLst/>
                <a:gdLst>
                  <a:gd name="connsiteX0" fmla="*/ 111125 w 193675"/>
                  <a:gd name="connsiteY0" fmla="*/ 0 h 196850"/>
                  <a:gd name="connsiteX1" fmla="*/ 47625 w 193675"/>
                  <a:gd name="connsiteY1" fmla="*/ 6350 h 196850"/>
                  <a:gd name="connsiteX2" fmla="*/ 19050 w 193675"/>
                  <a:gd name="connsiteY2" fmla="*/ 28575 h 196850"/>
                  <a:gd name="connsiteX3" fmla="*/ 0 w 193675"/>
                  <a:gd name="connsiteY3" fmla="*/ 69850 h 196850"/>
                  <a:gd name="connsiteX4" fmla="*/ 0 w 193675"/>
                  <a:gd name="connsiteY4" fmla="*/ 149225 h 196850"/>
                  <a:gd name="connsiteX5" fmla="*/ 28575 w 193675"/>
                  <a:gd name="connsiteY5" fmla="*/ 190500 h 196850"/>
                  <a:gd name="connsiteX6" fmla="*/ 95250 w 193675"/>
                  <a:gd name="connsiteY6" fmla="*/ 196850 h 196850"/>
                  <a:gd name="connsiteX7" fmla="*/ 133350 w 193675"/>
                  <a:gd name="connsiteY7" fmla="*/ 142875 h 196850"/>
                  <a:gd name="connsiteX8" fmla="*/ 136525 w 193675"/>
                  <a:gd name="connsiteY8" fmla="*/ 104775 h 196850"/>
                  <a:gd name="connsiteX9" fmla="*/ 171450 w 193675"/>
                  <a:gd name="connsiteY9" fmla="*/ 66675 h 196850"/>
                  <a:gd name="connsiteX10" fmla="*/ 193675 w 193675"/>
                  <a:gd name="connsiteY10" fmla="*/ 25400 h 196850"/>
                  <a:gd name="connsiteX11" fmla="*/ 111125 w 193675"/>
                  <a:gd name="connsiteY11" fmla="*/ 0 h 196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3675" h="196850">
                    <a:moveTo>
                      <a:pt x="111125" y="0"/>
                    </a:moveTo>
                    <a:lnTo>
                      <a:pt x="47625" y="6350"/>
                    </a:lnTo>
                    <a:lnTo>
                      <a:pt x="19050" y="28575"/>
                    </a:lnTo>
                    <a:lnTo>
                      <a:pt x="0" y="69850"/>
                    </a:lnTo>
                    <a:lnTo>
                      <a:pt x="0" y="149225"/>
                    </a:lnTo>
                    <a:lnTo>
                      <a:pt x="28575" y="190500"/>
                    </a:lnTo>
                    <a:lnTo>
                      <a:pt x="95250" y="196850"/>
                    </a:lnTo>
                    <a:lnTo>
                      <a:pt x="133350" y="142875"/>
                    </a:lnTo>
                    <a:lnTo>
                      <a:pt x="136525" y="104775"/>
                    </a:lnTo>
                    <a:lnTo>
                      <a:pt x="171450" y="66675"/>
                    </a:lnTo>
                    <a:lnTo>
                      <a:pt x="193675" y="25400"/>
                    </a:lnTo>
                    <a:lnTo>
                      <a:pt x="111125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1" name="Content Placeholder 2"/>
          <p:cNvSpPr txBox="1">
            <a:spLocks/>
          </p:cNvSpPr>
          <p:nvPr/>
        </p:nvSpPr>
        <p:spPr>
          <a:xfrm>
            <a:off x="6328152" y="3934747"/>
            <a:ext cx="2737966" cy="367076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Char char="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Wingdings 2" pitchFamily="18" charset="2"/>
              <a:buChar char="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5813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398713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743200" indent="-344488" algn="l" defTabSz="914400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Font typeface="Wingdings 2" pitchFamily="18" charset="2"/>
              <a:buChar char="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087688" indent="-344488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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Find all points with high reflectivity </a:t>
            </a:r>
          </a:p>
          <a:p>
            <a:r>
              <a:rPr lang="en-US" dirty="0" smtClean="0"/>
              <a:t>Identify groups of adjacent points as </a:t>
            </a:r>
            <a:r>
              <a:rPr lang="en-US" u="sng" dirty="0" smtClean="0"/>
              <a:t>individual cells</a:t>
            </a:r>
            <a:endParaRPr lang="en-US" u="sng" dirty="0"/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>
            <a:off x="0" y="39883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7763" defTabSz="1425575"/>
            <a:r>
              <a:rPr lang="en-US" dirty="0" smtClean="0"/>
              <a:t>Methods, WRF All Cells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594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Results, </a:t>
            </a:r>
            <a:r>
              <a:rPr lang="en-US" dirty="0"/>
              <a:t>WRF All Cells Analysis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6379389"/>
              </p:ext>
            </p:extLst>
          </p:nvPr>
        </p:nvGraphicFramePr>
        <p:xfrm>
          <a:off x="274290" y="2790599"/>
          <a:ext cx="7993027" cy="2919276"/>
        </p:xfrm>
        <a:graphic>
          <a:graphicData uri="http://schemas.openxmlformats.org/drawingml/2006/table">
            <a:tbl>
              <a:tblPr firstRow="1" firstCol="1" lastRow="1">
                <a:tableStyleId>{9D7B26C5-4107-4FEC-AEDC-1716B250A1EF}</a:tableStyleId>
              </a:tblPr>
              <a:tblGrid>
                <a:gridCol w="879846"/>
                <a:gridCol w="884380"/>
                <a:gridCol w="994991"/>
                <a:gridCol w="1464172"/>
                <a:gridCol w="1205313"/>
                <a:gridCol w="1383279"/>
                <a:gridCol w="1181046"/>
              </a:tblGrid>
              <a:tr h="10152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Time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 smtClean="0">
                          <a:effectLst/>
                          <a:latin typeface="Arial"/>
                          <a:cs typeface="Arial"/>
                        </a:rPr>
                        <a:t># </a:t>
                      </a:r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of </a:t>
                      </a:r>
                      <a:r>
                        <a:rPr lang="en-US" sz="1300" u="none" strike="noStrike" dirty="0" smtClean="0">
                          <a:effectLst/>
                          <a:latin typeface="Arial"/>
                          <a:cs typeface="Arial"/>
                        </a:rPr>
                        <a:t>Cells, Total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# of Cells &gt;7km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Model Maximum Wind </a:t>
                      </a:r>
                      <a:r>
                        <a:rPr lang="en-US" sz="1300" u="none" strike="noStrike" dirty="0" smtClean="0">
                          <a:effectLst/>
                          <a:latin typeface="Arial"/>
                          <a:cs typeface="Arial"/>
                        </a:rPr>
                        <a:t>Speed (m/s)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Mean Diagnosed Wind </a:t>
                      </a:r>
                      <a:r>
                        <a:rPr lang="en-US" sz="1300" u="none" strike="noStrike" dirty="0" smtClean="0">
                          <a:effectLst/>
                          <a:latin typeface="Arial"/>
                          <a:cs typeface="Arial"/>
                        </a:rPr>
                        <a:t>Speed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Diagnosed Wind Speed from Mean Height and Temperature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Standard Deviation of Diagnosed Wind Speeds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</a:tr>
              <a:tr h="20845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8/26/00 12*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76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52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38.8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39.8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 smtClean="0">
                          <a:effectLst/>
                          <a:latin typeface="Arial"/>
                          <a:cs typeface="Arial"/>
                        </a:rPr>
                        <a:t>43.0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17.43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</a:tr>
              <a:tr h="20845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8/27/00 00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104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84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50.6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64.6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65.7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12.21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</a:tr>
              <a:tr h="20845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8/27/00 12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95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65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63.7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55.7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56.6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10.06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</a:tr>
              <a:tr h="20845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8/28/00 00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79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63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58.4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51.1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52.5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12.12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</a:tr>
              <a:tr h="20845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8/28/00 12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161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138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70.5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55.2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56.1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9.74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</a:tr>
              <a:tr h="20845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8/29/00 00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83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74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72.3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 smtClean="0">
                          <a:effectLst/>
                          <a:latin typeface="Arial"/>
                          <a:cs typeface="Arial"/>
                        </a:rPr>
                        <a:t>59.0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59.6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 smtClean="0">
                          <a:effectLst/>
                          <a:latin typeface="Arial"/>
                          <a:cs typeface="Arial"/>
                        </a:rPr>
                        <a:t>8.60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</a:tr>
              <a:tr h="20845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8/29/00 12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186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163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69.8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65.3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65.8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7.94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</a:tr>
              <a:tr h="185907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8/30/00 00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93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59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57.7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>
                          <a:effectLst/>
                          <a:latin typeface="Arial"/>
                          <a:cs typeface="Arial"/>
                        </a:rPr>
                        <a:t>56.8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57.4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u="none" strike="noStrike" dirty="0">
                          <a:effectLst/>
                          <a:latin typeface="Arial"/>
                          <a:cs typeface="Arial"/>
                        </a:rPr>
                        <a:t>8.53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3536" marR="13536" marT="13536" marB="0" anchor="b"/>
                </a:tc>
              </a:tr>
              <a:tr h="20845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Average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110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10.83</a:t>
                      </a: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219200" y="5707466"/>
            <a:ext cx="4572000" cy="2923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"/>
            <a:r>
              <a:rPr lang="en-US" sz="1300" dirty="0">
                <a:latin typeface="Arial"/>
                <a:cs typeface="Arial"/>
              </a:rPr>
              <a:t>*has some unreal values, which are taken to be 0</a:t>
            </a:r>
            <a:endParaRPr lang="en-US" sz="13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40355" y="3724293"/>
            <a:ext cx="491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dirty="0" smtClean="0">
                <a:solidFill>
                  <a:srgbClr val="00FF00"/>
                </a:solidFill>
                <a:latin typeface="+mj-lt"/>
                <a:ea typeface="Zapf Dingbats"/>
                <a:cs typeface="Zapf Dingbats"/>
                <a:sym typeface="Zapf Dingbats"/>
              </a:rPr>
              <a:t>*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0355" y="3926532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0355" y="4143647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0355" y="4360762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40355" y="4577877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40355" y="4778812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40355" y="5196684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22332" y="3926621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22332" y="4143736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22332" y="4360851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22332" y="4577966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22332" y="4778901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22332" y="5196773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FF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endParaRPr lang="en-US" dirty="0">
              <a:solidFill>
                <a:srgbClr val="00FF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18783" y="3709684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18783" y="3926799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218783" y="4143914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218783" y="4361029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218783" y="4561964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218666" y="4778901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18549" y="4987748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18432" y="5196595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66501" y="3709595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66501" y="3926710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66501" y="4143825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66501" y="4360940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66501" y="4561875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66384" y="4778812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66267" y="4987659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66501" y="5196773"/>
            <a:ext cx="38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098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from 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Proposed hurricane strength estimation technique is not effective for operational use with using one (or more) vertical cross section observations:</a:t>
            </a:r>
          </a:p>
          <a:p>
            <a:pPr lvl="1"/>
            <a:r>
              <a:rPr lang="en-US" dirty="0" smtClean="0"/>
              <a:t>Inaccurate results</a:t>
            </a:r>
          </a:p>
          <a:p>
            <a:pPr lvl="1"/>
            <a:r>
              <a:rPr lang="en-US" dirty="0" smtClean="0"/>
              <a:t>One cross section is significantly insufficient sampling</a:t>
            </a:r>
          </a:p>
          <a:p>
            <a:r>
              <a:rPr lang="en-US" dirty="0" smtClean="0"/>
              <a:t>Different (yet unknown) methods of estimating the necessary quantities may:</a:t>
            </a:r>
          </a:p>
          <a:p>
            <a:pPr lvl="1"/>
            <a:r>
              <a:rPr lang="en-US" dirty="0" smtClean="0"/>
              <a:t>Improve wind diagnoses</a:t>
            </a:r>
          </a:p>
          <a:p>
            <a:pPr lvl="1"/>
            <a:r>
              <a:rPr lang="en-US" dirty="0" smtClean="0"/>
              <a:t>Increase frequency of sufficient observations</a:t>
            </a:r>
          </a:p>
        </p:txBody>
      </p:sp>
    </p:spTree>
    <p:extLst>
      <p:ext uri="{BB962C8B-B14F-4D97-AF65-F5344CB8AC3E}">
        <p14:creationId xmlns:p14="http://schemas.microsoft.com/office/powerpoint/2010/main" val="1568942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Continuing Work on Hurricane Strength Estimation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Working with Dr. Emanuel as he co-authors the manuscript for publication</a:t>
            </a:r>
          </a:p>
          <a:p>
            <a:r>
              <a:rPr lang="en-US" sz="2400" dirty="0" smtClean="0"/>
              <a:t>He has encouraged and helped in working toward better techniques:</a:t>
            </a:r>
          </a:p>
          <a:p>
            <a:pPr lvl="1"/>
            <a:r>
              <a:rPr lang="en-US" sz="2200" dirty="0" smtClean="0"/>
              <a:t>Sufficient sampling</a:t>
            </a:r>
          </a:p>
          <a:p>
            <a:pPr lvl="1"/>
            <a:r>
              <a:rPr lang="en-US" sz="2200" dirty="0" smtClean="0"/>
              <a:t>Accurate results</a:t>
            </a:r>
            <a:endParaRPr lang="en-US" sz="2200" dirty="0" smtClean="0"/>
          </a:p>
        </p:txBody>
      </p:sp>
    </p:spTree>
    <p:extLst>
      <p:ext uri="{BB962C8B-B14F-4D97-AF65-F5344CB8AC3E}">
        <p14:creationId xmlns:p14="http://schemas.microsoft.com/office/powerpoint/2010/main" val="852093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Changes Made: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For environment, change from outer</a:t>
            </a:r>
            <a:r>
              <a:rPr lang="en-US" sz="2400" dirty="0"/>
              <a:t>-region convection cloud-top (</a:t>
            </a:r>
            <a:r>
              <a:rPr lang="en-US" sz="2400" u="sng" dirty="0" err="1"/>
              <a:t>CloudSat</a:t>
            </a:r>
            <a:r>
              <a:rPr lang="en-US" sz="2400" dirty="0"/>
              <a:t>) to fixed area of space (</a:t>
            </a:r>
            <a:r>
              <a:rPr lang="en-US" sz="2400" u="sng" dirty="0"/>
              <a:t>weather analysis</a:t>
            </a:r>
            <a:r>
              <a:rPr lang="en-US" sz="2400" dirty="0" smtClean="0"/>
              <a:t>)</a:t>
            </a:r>
          </a:p>
          <a:p>
            <a:pPr lvl="1"/>
            <a:r>
              <a:rPr lang="en-US" sz="2200" dirty="0" smtClean="0"/>
              <a:t>Boundary layer, top-of-boundary-layer, free troposphere</a:t>
            </a:r>
            <a:endParaRPr lang="en-US" sz="2200" dirty="0"/>
          </a:p>
          <a:p>
            <a:r>
              <a:rPr lang="en-US" sz="2400" dirty="0" smtClean="0"/>
              <a:t>For </a:t>
            </a:r>
            <a:r>
              <a:rPr lang="en-US" sz="2400" dirty="0" err="1" smtClean="0"/>
              <a:t>eyewall</a:t>
            </a:r>
            <a:r>
              <a:rPr lang="en-US" sz="2400" dirty="0" smtClean="0"/>
              <a:t>, change </a:t>
            </a:r>
            <a:r>
              <a:rPr lang="en-US" sz="2400" dirty="0"/>
              <a:t>from using cross-section of radar reflectivity and cloud-top altimetry (</a:t>
            </a:r>
            <a:r>
              <a:rPr lang="en-US" sz="2400" u="sng" dirty="0" err="1"/>
              <a:t>CloudSat</a:t>
            </a:r>
            <a:r>
              <a:rPr lang="en-US" sz="2400" dirty="0"/>
              <a:t>) to horizontal planar cloud-top pressure data (</a:t>
            </a:r>
            <a:r>
              <a:rPr lang="en-US" sz="2400" u="sng" dirty="0"/>
              <a:t>MODIS</a:t>
            </a:r>
            <a:r>
              <a:rPr lang="en-US" sz="2400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529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Changes Made (cont.):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Change from using </a:t>
            </a:r>
            <a:r>
              <a:rPr lang="en-US" sz="2400" u="sng" dirty="0" smtClean="0"/>
              <a:t>moist </a:t>
            </a:r>
            <a:r>
              <a:rPr lang="en-US" sz="2400" u="sng" dirty="0"/>
              <a:t>static </a:t>
            </a:r>
            <a:r>
              <a:rPr lang="en-US" sz="2400" u="sng" dirty="0" smtClean="0"/>
              <a:t>energy</a:t>
            </a:r>
            <a:r>
              <a:rPr lang="en-US" sz="2400" dirty="0" smtClean="0"/>
              <a:t> to </a:t>
            </a:r>
            <a:r>
              <a:rPr lang="en-US" sz="2400" u="sng" dirty="0" smtClean="0"/>
              <a:t>entropy</a:t>
            </a:r>
          </a:p>
          <a:p>
            <a:r>
              <a:rPr lang="en-US" sz="2400" dirty="0" smtClean="0"/>
              <a:t>Considering </a:t>
            </a:r>
            <a:r>
              <a:rPr lang="en-US" sz="2400" dirty="0"/>
              <a:t>other wind metrics </a:t>
            </a:r>
            <a:r>
              <a:rPr lang="en-US" sz="2400" dirty="0" smtClean="0"/>
              <a:t>beside surface point maximum total wind (tangential wind; </a:t>
            </a:r>
            <a:r>
              <a:rPr lang="en-US" sz="2400" dirty="0" err="1" smtClean="0"/>
              <a:t>aziumuthally</a:t>
            </a:r>
            <a:r>
              <a:rPr lang="en-US" sz="2400" dirty="0"/>
              <a:t>-</a:t>
            </a:r>
            <a:r>
              <a:rPr lang="en-US" sz="2400" dirty="0" smtClean="0"/>
              <a:t>averaged; top-of-boundary-layer</a:t>
            </a:r>
            <a:r>
              <a:rPr lang="en-US" sz="2400" dirty="0"/>
              <a:t>)</a:t>
            </a:r>
          </a:p>
          <a:p>
            <a:r>
              <a:rPr lang="en-US" sz="2400" dirty="0"/>
              <a:t>Using a tuning constant to remove </a:t>
            </a:r>
            <a:r>
              <a:rPr lang="en-US" sz="2400" dirty="0" smtClean="0"/>
              <a:t>bias</a:t>
            </a:r>
            <a:endParaRPr lang="en-US" sz="2400" dirty="0"/>
          </a:p>
          <a:p>
            <a:r>
              <a:rPr lang="en-US" sz="2400" dirty="0" smtClean="0"/>
              <a:t>Accounting </a:t>
            </a:r>
            <a:r>
              <a:rPr lang="en-US" sz="2400" dirty="0"/>
              <a:t>for dissipative heating (?</a:t>
            </a:r>
            <a:r>
              <a:rPr lang="en-US" sz="2400" dirty="0" smtClean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1137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461657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Theory </a:t>
            </a:r>
            <a:r>
              <a:rPr lang="en-US" sz="2800" dirty="0" smtClean="0"/>
              <a:t>of Wong and Emanuel (2007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0457335"/>
              </p:ext>
            </p:extLst>
          </p:nvPr>
        </p:nvGraphicFramePr>
        <p:xfrm>
          <a:off x="554038" y="2087563"/>
          <a:ext cx="4254500" cy="590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49" name="Document" r:id="rId3" imgW="5486400" imgH="711200" progId="Word.Document.12">
                  <p:embed/>
                </p:oleObj>
              </mc:Choice>
              <mc:Fallback>
                <p:oleObj name="Document" r:id="rId3" imgW="5486400" imgH="7112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2087563"/>
                        <a:ext cx="4254500" cy="5902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0065068"/>
              </p:ext>
            </p:extLst>
          </p:nvPr>
        </p:nvGraphicFramePr>
        <p:xfrm>
          <a:off x="554272" y="2677814"/>
          <a:ext cx="42545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50" name="Document" r:id="rId5" imgW="5486400" imgH="533400" progId="Word.Document.12">
                  <p:embed/>
                </p:oleObj>
              </mc:Choice>
              <mc:Fallback>
                <p:oleObj name="Document" r:id="rId5" imgW="5486400" imgH="5334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72" y="2677814"/>
                        <a:ext cx="425450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681383"/>
              </p:ext>
            </p:extLst>
          </p:nvPr>
        </p:nvGraphicFramePr>
        <p:xfrm>
          <a:off x="554272" y="3758083"/>
          <a:ext cx="42545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51" name="Document" r:id="rId7" imgW="5486400" imgH="533400" progId="Word.Document.12">
                  <p:embed/>
                </p:oleObj>
              </mc:Choice>
              <mc:Fallback>
                <p:oleObj name="Document" r:id="rId7" imgW="5486400" imgH="5334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72" y="3758083"/>
                        <a:ext cx="425450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57200" y="4920018"/>
            <a:ext cx="40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Maximum Sustained Surface Wind: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807969"/>
              </p:ext>
            </p:extLst>
          </p:nvPr>
        </p:nvGraphicFramePr>
        <p:xfrm>
          <a:off x="554272" y="5259918"/>
          <a:ext cx="42545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52" name="Document" r:id="rId9" imgW="5486400" imgH="520700" progId="Word.Document.12">
                  <p:embed/>
                </p:oleObj>
              </mc:Choice>
              <mc:Fallback>
                <p:oleObj name="Document" r:id="rId9" imgW="5486400" imgH="5207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72" y="5259918"/>
                        <a:ext cx="42545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457200" y="4256615"/>
            <a:ext cx="2875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(Wong and Emanuel 2007)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200" y="5666318"/>
            <a:ext cx="303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(Powell 1980; as in </a:t>
            </a:r>
            <a:r>
              <a:rPr lang="en-US" sz="1400" dirty="0" err="1" smtClean="0">
                <a:latin typeface="Arial"/>
                <a:cs typeface="Arial"/>
              </a:rPr>
              <a:t>Luo</a:t>
            </a:r>
            <a:r>
              <a:rPr lang="en-US" sz="1400" dirty="0" smtClean="0">
                <a:latin typeface="Arial"/>
                <a:cs typeface="Arial"/>
              </a:rPr>
              <a:t> et al. 2008)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57200" y="1793400"/>
            <a:ext cx="435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Saturation Entropy: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57200" y="3389360"/>
            <a:ext cx="287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Maximum Gradient Wind: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37103" y="3768145"/>
            <a:ext cx="1596497" cy="452860"/>
          </a:xfrm>
          <a:prstGeom prst="rect">
            <a:avLst/>
          </a:prstGeom>
          <a:noFill/>
          <a:ln>
            <a:solidFill>
              <a:srgbClr val="000000"/>
            </a:solidFill>
          </a:ln>
          <a:scene3d>
            <a:camera prst="orthographicFron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4117480" y="1719668"/>
            <a:ext cx="5237417" cy="5052029"/>
            <a:chOff x="4117480" y="1719668"/>
            <a:chExt cx="5237417" cy="5052029"/>
          </a:xfrm>
        </p:grpSpPr>
        <p:grpSp>
          <p:nvGrpSpPr>
            <p:cNvPr id="30" name="Group 29"/>
            <p:cNvGrpSpPr/>
            <p:nvPr/>
          </p:nvGrpSpPr>
          <p:grpSpPr>
            <a:xfrm>
              <a:off x="4117480" y="1976175"/>
              <a:ext cx="5237417" cy="4795522"/>
              <a:chOff x="4117480" y="1976175"/>
              <a:chExt cx="5237417" cy="4795522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6612607" y="5404658"/>
                <a:ext cx="2742290" cy="136703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l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s*</a:t>
                </a:r>
                <a:r>
                  <a:rPr lang="en-US" baseline="-25000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environment</a:t>
                </a:r>
                <a:endParaRPr lang="en-US" baseline="-25000" dirty="0">
                  <a:solidFill>
                    <a:schemeClr val="tx1"/>
                  </a:solidFill>
                  <a:latin typeface="Arial"/>
                  <a:cs typeface="Arial"/>
                </a:endParaRPr>
              </a:p>
              <a:p>
                <a:pPr algn="ctr"/>
                <a:endParaRPr lang="en-US" dirty="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117480" y="1976175"/>
                <a:ext cx="4114676" cy="41146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l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460992" y="2534958"/>
                <a:ext cx="14276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/>
                    <a:cs typeface="Arial"/>
                  </a:rPr>
                  <a:t>s</a:t>
                </a:r>
                <a:r>
                  <a:rPr lang="en-US" dirty="0" smtClean="0">
                    <a:latin typeface="Arial"/>
                    <a:cs typeface="Arial"/>
                  </a:rPr>
                  <a:t>*</a:t>
                </a:r>
                <a:r>
                  <a:rPr lang="en-US" baseline="-25000" dirty="0" err="1" smtClean="0">
                    <a:latin typeface="Arial"/>
                    <a:cs typeface="Arial"/>
                  </a:rPr>
                  <a:t>eyewall</a:t>
                </a:r>
                <a:r>
                  <a:rPr lang="en-US" dirty="0" smtClean="0">
                    <a:latin typeface="Arial"/>
                    <a:cs typeface="Arial"/>
                  </a:rPr>
                  <a:t>, V</a:t>
                </a:r>
                <a:r>
                  <a:rPr lang="en-US" baseline="-25000" dirty="0" smtClean="0">
                    <a:latin typeface="Arial"/>
                    <a:cs typeface="Arial"/>
                  </a:rPr>
                  <a:t>m</a:t>
                </a:r>
                <a:endParaRPr lang="en-US" baseline="-25000" dirty="0">
                  <a:latin typeface="Arial"/>
                  <a:cs typeface="Arial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939651" y="4515201"/>
                <a:ext cx="14947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/>
                    <a:cs typeface="Arial"/>
                  </a:rPr>
                  <a:t>s</a:t>
                </a:r>
                <a:r>
                  <a:rPr lang="en-US" dirty="0" smtClean="0">
                    <a:latin typeface="Arial"/>
                    <a:cs typeface="Arial"/>
                  </a:rPr>
                  <a:t>torm radius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4852011" y="1719668"/>
              <a:ext cx="3940225" cy="4778180"/>
              <a:chOff x="4852011" y="1719668"/>
              <a:chExt cx="3940225" cy="477818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4852011" y="1719668"/>
                <a:ext cx="3940225" cy="4778180"/>
                <a:chOff x="4852011" y="1719668"/>
                <a:chExt cx="3940225" cy="4778180"/>
              </a:xfrm>
            </p:grpSpPr>
            <p:sp>
              <p:nvSpPr>
                <p:cNvPr id="38" name="Oval 37"/>
                <p:cNvSpPr/>
                <p:nvPr/>
              </p:nvSpPr>
              <p:spPr>
                <a:xfrm rot="19757230">
                  <a:off x="5417652" y="3272775"/>
                  <a:ext cx="1535355" cy="153535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threePt" dir="tl"/>
                </a:scene3d>
                <a:sp3d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 38"/>
                <p:cNvSpPr/>
                <p:nvPr/>
              </p:nvSpPr>
              <p:spPr>
                <a:xfrm rot="19757230">
                  <a:off x="4852011" y="1719668"/>
                  <a:ext cx="856395" cy="2061621"/>
                </a:xfrm>
                <a:custGeom>
                  <a:avLst/>
                  <a:gdLst>
                    <a:gd name="connsiteX0" fmla="*/ 8422 w 1020942"/>
                    <a:gd name="connsiteY0" fmla="*/ 2457738 h 2457738"/>
                    <a:gd name="connsiteX1" fmla="*/ 36436 w 1020942"/>
                    <a:gd name="connsiteY1" fmla="*/ 1794701 h 2457738"/>
                    <a:gd name="connsiteX2" fmla="*/ 297893 w 1020942"/>
                    <a:gd name="connsiteY2" fmla="*/ 907538 h 2457738"/>
                    <a:gd name="connsiteX3" fmla="*/ 886172 w 1020942"/>
                    <a:gd name="connsiteY3" fmla="*/ 113761 h 2457738"/>
                    <a:gd name="connsiteX4" fmla="*/ 1016900 w 1020942"/>
                    <a:gd name="connsiteY4" fmla="*/ 39053 h 2457738"/>
                    <a:gd name="connsiteX5" fmla="*/ 792794 w 1020942"/>
                    <a:gd name="connsiteY5" fmla="*/ 440610 h 2457738"/>
                    <a:gd name="connsiteX6" fmla="*/ 363257 w 1020942"/>
                    <a:gd name="connsiteY6" fmla="*/ 1533221 h 2457738"/>
                    <a:gd name="connsiteX7" fmla="*/ 316568 w 1020942"/>
                    <a:gd name="connsiteY7" fmla="*/ 2252290 h 245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0942" h="2457738">
                      <a:moveTo>
                        <a:pt x="8422" y="2457738"/>
                      </a:moveTo>
                      <a:cubicBezTo>
                        <a:pt x="-1694" y="2255403"/>
                        <a:pt x="-11809" y="2053068"/>
                        <a:pt x="36436" y="1794701"/>
                      </a:cubicBezTo>
                      <a:cubicBezTo>
                        <a:pt x="84681" y="1536334"/>
                        <a:pt x="156270" y="1187695"/>
                        <a:pt x="297893" y="907538"/>
                      </a:cubicBezTo>
                      <a:cubicBezTo>
                        <a:pt x="439516" y="627381"/>
                        <a:pt x="766338" y="258508"/>
                        <a:pt x="886172" y="113761"/>
                      </a:cubicBezTo>
                      <a:cubicBezTo>
                        <a:pt x="1006006" y="-30986"/>
                        <a:pt x="1032463" y="-15422"/>
                        <a:pt x="1016900" y="39053"/>
                      </a:cubicBezTo>
                      <a:cubicBezTo>
                        <a:pt x="1001337" y="93528"/>
                        <a:pt x="901734" y="191582"/>
                        <a:pt x="792794" y="440610"/>
                      </a:cubicBezTo>
                      <a:cubicBezTo>
                        <a:pt x="683854" y="689638"/>
                        <a:pt x="442628" y="1231274"/>
                        <a:pt x="363257" y="1533221"/>
                      </a:cubicBezTo>
                      <a:cubicBezTo>
                        <a:pt x="283886" y="1835168"/>
                        <a:pt x="316568" y="2252290"/>
                        <a:pt x="316568" y="225229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Freeform 39"/>
                <p:cNvSpPr/>
                <p:nvPr/>
              </p:nvSpPr>
              <p:spPr>
                <a:xfrm rot="5357230">
                  <a:off x="7333228" y="2890901"/>
                  <a:ext cx="856395" cy="2061621"/>
                </a:xfrm>
                <a:custGeom>
                  <a:avLst/>
                  <a:gdLst>
                    <a:gd name="connsiteX0" fmla="*/ 8422 w 1020942"/>
                    <a:gd name="connsiteY0" fmla="*/ 2457738 h 2457738"/>
                    <a:gd name="connsiteX1" fmla="*/ 36436 w 1020942"/>
                    <a:gd name="connsiteY1" fmla="*/ 1794701 h 2457738"/>
                    <a:gd name="connsiteX2" fmla="*/ 297893 w 1020942"/>
                    <a:gd name="connsiteY2" fmla="*/ 907538 h 2457738"/>
                    <a:gd name="connsiteX3" fmla="*/ 886172 w 1020942"/>
                    <a:gd name="connsiteY3" fmla="*/ 113761 h 2457738"/>
                    <a:gd name="connsiteX4" fmla="*/ 1016900 w 1020942"/>
                    <a:gd name="connsiteY4" fmla="*/ 39053 h 2457738"/>
                    <a:gd name="connsiteX5" fmla="*/ 792794 w 1020942"/>
                    <a:gd name="connsiteY5" fmla="*/ 440610 h 2457738"/>
                    <a:gd name="connsiteX6" fmla="*/ 363257 w 1020942"/>
                    <a:gd name="connsiteY6" fmla="*/ 1533221 h 2457738"/>
                    <a:gd name="connsiteX7" fmla="*/ 316568 w 1020942"/>
                    <a:gd name="connsiteY7" fmla="*/ 2252290 h 245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0942" h="2457738">
                      <a:moveTo>
                        <a:pt x="8422" y="2457738"/>
                      </a:moveTo>
                      <a:cubicBezTo>
                        <a:pt x="-1694" y="2255403"/>
                        <a:pt x="-11809" y="2053068"/>
                        <a:pt x="36436" y="1794701"/>
                      </a:cubicBezTo>
                      <a:cubicBezTo>
                        <a:pt x="84681" y="1536334"/>
                        <a:pt x="156270" y="1187695"/>
                        <a:pt x="297893" y="907538"/>
                      </a:cubicBezTo>
                      <a:cubicBezTo>
                        <a:pt x="439516" y="627381"/>
                        <a:pt x="766338" y="258508"/>
                        <a:pt x="886172" y="113761"/>
                      </a:cubicBezTo>
                      <a:cubicBezTo>
                        <a:pt x="1006006" y="-30986"/>
                        <a:pt x="1032463" y="-15422"/>
                        <a:pt x="1016900" y="39053"/>
                      </a:cubicBezTo>
                      <a:cubicBezTo>
                        <a:pt x="1001337" y="93528"/>
                        <a:pt x="901734" y="191582"/>
                        <a:pt x="792794" y="440610"/>
                      </a:cubicBezTo>
                      <a:cubicBezTo>
                        <a:pt x="683854" y="689638"/>
                        <a:pt x="442628" y="1231274"/>
                        <a:pt x="363257" y="1533221"/>
                      </a:cubicBezTo>
                      <a:cubicBezTo>
                        <a:pt x="283886" y="1835168"/>
                        <a:pt x="316568" y="2252290"/>
                        <a:pt x="316568" y="225229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Freeform 40"/>
                <p:cNvSpPr/>
                <p:nvPr/>
              </p:nvSpPr>
              <p:spPr>
                <a:xfrm rot="12557230">
                  <a:off x="5089589" y="4436227"/>
                  <a:ext cx="856395" cy="2061621"/>
                </a:xfrm>
                <a:custGeom>
                  <a:avLst/>
                  <a:gdLst>
                    <a:gd name="connsiteX0" fmla="*/ 8422 w 1020942"/>
                    <a:gd name="connsiteY0" fmla="*/ 2457738 h 2457738"/>
                    <a:gd name="connsiteX1" fmla="*/ 36436 w 1020942"/>
                    <a:gd name="connsiteY1" fmla="*/ 1794701 h 2457738"/>
                    <a:gd name="connsiteX2" fmla="*/ 297893 w 1020942"/>
                    <a:gd name="connsiteY2" fmla="*/ 907538 h 2457738"/>
                    <a:gd name="connsiteX3" fmla="*/ 886172 w 1020942"/>
                    <a:gd name="connsiteY3" fmla="*/ 113761 h 2457738"/>
                    <a:gd name="connsiteX4" fmla="*/ 1016900 w 1020942"/>
                    <a:gd name="connsiteY4" fmla="*/ 39053 h 2457738"/>
                    <a:gd name="connsiteX5" fmla="*/ 792794 w 1020942"/>
                    <a:gd name="connsiteY5" fmla="*/ 440610 h 2457738"/>
                    <a:gd name="connsiteX6" fmla="*/ 363257 w 1020942"/>
                    <a:gd name="connsiteY6" fmla="*/ 1533221 h 2457738"/>
                    <a:gd name="connsiteX7" fmla="*/ 316568 w 1020942"/>
                    <a:gd name="connsiteY7" fmla="*/ 2252290 h 245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0942" h="2457738">
                      <a:moveTo>
                        <a:pt x="8422" y="2457738"/>
                      </a:moveTo>
                      <a:cubicBezTo>
                        <a:pt x="-1694" y="2255403"/>
                        <a:pt x="-11809" y="2053068"/>
                        <a:pt x="36436" y="1794701"/>
                      </a:cubicBezTo>
                      <a:cubicBezTo>
                        <a:pt x="84681" y="1536334"/>
                        <a:pt x="156270" y="1187695"/>
                        <a:pt x="297893" y="907538"/>
                      </a:cubicBezTo>
                      <a:cubicBezTo>
                        <a:pt x="439516" y="627381"/>
                        <a:pt x="766338" y="258508"/>
                        <a:pt x="886172" y="113761"/>
                      </a:cubicBezTo>
                      <a:cubicBezTo>
                        <a:pt x="1006006" y="-30986"/>
                        <a:pt x="1032463" y="-15422"/>
                        <a:pt x="1016900" y="39053"/>
                      </a:cubicBezTo>
                      <a:cubicBezTo>
                        <a:pt x="1001337" y="93528"/>
                        <a:pt x="901734" y="191582"/>
                        <a:pt x="792794" y="440610"/>
                      </a:cubicBezTo>
                      <a:cubicBezTo>
                        <a:pt x="683854" y="689638"/>
                        <a:pt x="442628" y="1231274"/>
                        <a:pt x="363257" y="1533221"/>
                      </a:cubicBezTo>
                      <a:cubicBezTo>
                        <a:pt x="283886" y="1835168"/>
                        <a:pt x="316568" y="2252290"/>
                        <a:pt x="316568" y="225229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 rot="19757230" flipV="1">
                  <a:off x="6067488" y="3922372"/>
                  <a:ext cx="234984" cy="2349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F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threePt" dir="tl"/>
                </a:scene3d>
                <a:sp3d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 rot="953216">
                  <a:off x="5950204" y="3812467"/>
                  <a:ext cx="456602" cy="45660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  <a:scene3d>
                  <a:camera prst="orthographicFront"/>
                  <a:lightRig rig="threePt" dir="tl"/>
                </a:scene3d>
                <a:sp3d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6169726" y="2900552"/>
                <a:ext cx="1458988" cy="2597267"/>
                <a:chOff x="6169726" y="2900552"/>
                <a:chExt cx="1458988" cy="2597267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6174818" y="4043923"/>
                  <a:ext cx="1453896" cy="145389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headEnd type="none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6169726" y="2900552"/>
                  <a:ext cx="0" cy="91440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headEnd type="none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569465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117480" y="1719668"/>
            <a:ext cx="5237417" cy="5052029"/>
            <a:chOff x="4117480" y="1719668"/>
            <a:chExt cx="5237417" cy="5052029"/>
          </a:xfrm>
        </p:grpSpPr>
        <p:grpSp>
          <p:nvGrpSpPr>
            <p:cNvPr id="33" name="Group 32"/>
            <p:cNvGrpSpPr/>
            <p:nvPr/>
          </p:nvGrpSpPr>
          <p:grpSpPr>
            <a:xfrm>
              <a:off x="4117480" y="1976175"/>
              <a:ext cx="5237417" cy="4795522"/>
              <a:chOff x="4117480" y="1976175"/>
              <a:chExt cx="5237417" cy="4795522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6612607" y="5404658"/>
                <a:ext cx="2742290" cy="136703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l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/>
                    <a:cs typeface="Arial"/>
                  </a:rPr>
                  <a:t>s</a:t>
                </a:r>
                <a:r>
                  <a:rPr lang="en-US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*</a:t>
                </a:r>
                <a:r>
                  <a:rPr lang="en-US" baseline="-25000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environment</a:t>
                </a:r>
                <a:endParaRPr lang="en-US" baseline="-25000" dirty="0">
                  <a:solidFill>
                    <a:schemeClr val="tx1"/>
                  </a:solidFill>
                  <a:latin typeface="Arial"/>
                  <a:cs typeface="Arial"/>
                </a:endParaRPr>
              </a:p>
              <a:p>
                <a:pPr algn="ctr"/>
                <a:endParaRPr lang="en-US" dirty="0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117480" y="1976175"/>
                <a:ext cx="4114676" cy="41146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l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460992" y="2534958"/>
                <a:ext cx="14276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/>
                    <a:cs typeface="Arial"/>
                  </a:rPr>
                  <a:t>s</a:t>
                </a:r>
                <a:r>
                  <a:rPr lang="en-US" dirty="0" smtClean="0">
                    <a:latin typeface="Arial"/>
                    <a:cs typeface="Arial"/>
                  </a:rPr>
                  <a:t>*</a:t>
                </a:r>
                <a:r>
                  <a:rPr lang="en-US" baseline="-25000" dirty="0" err="1" smtClean="0">
                    <a:latin typeface="Arial"/>
                    <a:cs typeface="Arial"/>
                  </a:rPr>
                  <a:t>eyewall</a:t>
                </a:r>
                <a:r>
                  <a:rPr lang="en-US" dirty="0" smtClean="0">
                    <a:latin typeface="Arial"/>
                    <a:cs typeface="Arial"/>
                  </a:rPr>
                  <a:t>, V</a:t>
                </a:r>
                <a:r>
                  <a:rPr lang="en-US" baseline="-25000" dirty="0" smtClean="0">
                    <a:latin typeface="Arial"/>
                    <a:cs typeface="Arial"/>
                  </a:rPr>
                  <a:t>m</a:t>
                </a:r>
                <a:endParaRPr lang="en-US" baseline="-250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939651" y="4515201"/>
                <a:ext cx="14947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/>
                    <a:cs typeface="Arial"/>
                  </a:rPr>
                  <a:t>s</a:t>
                </a:r>
                <a:r>
                  <a:rPr lang="en-US" dirty="0" smtClean="0">
                    <a:latin typeface="Arial"/>
                    <a:cs typeface="Arial"/>
                  </a:rPr>
                  <a:t>torm radius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852011" y="1719668"/>
              <a:ext cx="3940225" cy="4778180"/>
              <a:chOff x="4852011" y="1719668"/>
              <a:chExt cx="3940225" cy="4778180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4852011" y="1719668"/>
                <a:ext cx="3940225" cy="4778180"/>
                <a:chOff x="4852011" y="1719668"/>
                <a:chExt cx="3940225" cy="4778180"/>
              </a:xfrm>
            </p:grpSpPr>
            <p:sp>
              <p:nvSpPr>
                <p:cNvPr id="41" name="Oval 40"/>
                <p:cNvSpPr/>
                <p:nvPr/>
              </p:nvSpPr>
              <p:spPr>
                <a:xfrm rot="19757230">
                  <a:off x="5417652" y="3272775"/>
                  <a:ext cx="1535355" cy="153535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threePt" dir="tl"/>
                </a:scene3d>
                <a:sp3d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Freeform 41"/>
                <p:cNvSpPr/>
                <p:nvPr/>
              </p:nvSpPr>
              <p:spPr>
                <a:xfrm rot="19757230">
                  <a:off x="4852011" y="1719668"/>
                  <a:ext cx="856395" cy="2061621"/>
                </a:xfrm>
                <a:custGeom>
                  <a:avLst/>
                  <a:gdLst>
                    <a:gd name="connsiteX0" fmla="*/ 8422 w 1020942"/>
                    <a:gd name="connsiteY0" fmla="*/ 2457738 h 2457738"/>
                    <a:gd name="connsiteX1" fmla="*/ 36436 w 1020942"/>
                    <a:gd name="connsiteY1" fmla="*/ 1794701 h 2457738"/>
                    <a:gd name="connsiteX2" fmla="*/ 297893 w 1020942"/>
                    <a:gd name="connsiteY2" fmla="*/ 907538 h 2457738"/>
                    <a:gd name="connsiteX3" fmla="*/ 886172 w 1020942"/>
                    <a:gd name="connsiteY3" fmla="*/ 113761 h 2457738"/>
                    <a:gd name="connsiteX4" fmla="*/ 1016900 w 1020942"/>
                    <a:gd name="connsiteY4" fmla="*/ 39053 h 2457738"/>
                    <a:gd name="connsiteX5" fmla="*/ 792794 w 1020942"/>
                    <a:gd name="connsiteY5" fmla="*/ 440610 h 2457738"/>
                    <a:gd name="connsiteX6" fmla="*/ 363257 w 1020942"/>
                    <a:gd name="connsiteY6" fmla="*/ 1533221 h 2457738"/>
                    <a:gd name="connsiteX7" fmla="*/ 316568 w 1020942"/>
                    <a:gd name="connsiteY7" fmla="*/ 2252290 h 245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0942" h="2457738">
                      <a:moveTo>
                        <a:pt x="8422" y="2457738"/>
                      </a:moveTo>
                      <a:cubicBezTo>
                        <a:pt x="-1694" y="2255403"/>
                        <a:pt x="-11809" y="2053068"/>
                        <a:pt x="36436" y="1794701"/>
                      </a:cubicBezTo>
                      <a:cubicBezTo>
                        <a:pt x="84681" y="1536334"/>
                        <a:pt x="156270" y="1187695"/>
                        <a:pt x="297893" y="907538"/>
                      </a:cubicBezTo>
                      <a:cubicBezTo>
                        <a:pt x="439516" y="627381"/>
                        <a:pt x="766338" y="258508"/>
                        <a:pt x="886172" y="113761"/>
                      </a:cubicBezTo>
                      <a:cubicBezTo>
                        <a:pt x="1006006" y="-30986"/>
                        <a:pt x="1032463" y="-15422"/>
                        <a:pt x="1016900" y="39053"/>
                      </a:cubicBezTo>
                      <a:cubicBezTo>
                        <a:pt x="1001337" y="93528"/>
                        <a:pt x="901734" y="191582"/>
                        <a:pt x="792794" y="440610"/>
                      </a:cubicBezTo>
                      <a:cubicBezTo>
                        <a:pt x="683854" y="689638"/>
                        <a:pt x="442628" y="1231274"/>
                        <a:pt x="363257" y="1533221"/>
                      </a:cubicBezTo>
                      <a:cubicBezTo>
                        <a:pt x="283886" y="1835168"/>
                        <a:pt x="316568" y="2252290"/>
                        <a:pt x="316568" y="225229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Freeform 42"/>
                <p:cNvSpPr/>
                <p:nvPr/>
              </p:nvSpPr>
              <p:spPr>
                <a:xfrm rot="5357230">
                  <a:off x="7333228" y="2890901"/>
                  <a:ext cx="856395" cy="2061621"/>
                </a:xfrm>
                <a:custGeom>
                  <a:avLst/>
                  <a:gdLst>
                    <a:gd name="connsiteX0" fmla="*/ 8422 w 1020942"/>
                    <a:gd name="connsiteY0" fmla="*/ 2457738 h 2457738"/>
                    <a:gd name="connsiteX1" fmla="*/ 36436 w 1020942"/>
                    <a:gd name="connsiteY1" fmla="*/ 1794701 h 2457738"/>
                    <a:gd name="connsiteX2" fmla="*/ 297893 w 1020942"/>
                    <a:gd name="connsiteY2" fmla="*/ 907538 h 2457738"/>
                    <a:gd name="connsiteX3" fmla="*/ 886172 w 1020942"/>
                    <a:gd name="connsiteY3" fmla="*/ 113761 h 2457738"/>
                    <a:gd name="connsiteX4" fmla="*/ 1016900 w 1020942"/>
                    <a:gd name="connsiteY4" fmla="*/ 39053 h 2457738"/>
                    <a:gd name="connsiteX5" fmla="*/ 792794 w 1020942"/>
                    <a:gd name="connsiteY5" fmla="*/ 440610 h 2457738"/>
                    <a:gd name="connsiteX6" fmla="*/ 363257 w 1020942"/>
                    <a:gd name="connsiteY6" fmla="*/ 1533221 h 2457738"/>
                    <a:gd name="connsiteX7" fmla="*/ 316568 w 1020942"/>
                    <a:gd name="connsiteY7" fmla="*/ 2252290 h 245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0942" h="2457738">
                      <a:moveTo>
                        <a:pt x="8422" y="2457738"/>
                      </a:moveTo>
                      <a:cubicBezTo>
                        <a:pt x="-1694" y="2255403"/>
                        <a:pt x="-11809" y="2053068"/>
                        <a:pt x="36436" y="1794701"/>
                      </a:cubicBezTo>
                      <a:cubicBezTo>
                        <a:pt x="84681" y="1536334"/>
                        <a:pt x="156270" y="1187695"/>
                        <a:pt x="297893" y="907538"/>
                      </a:cubicBezTo>
                      <a:cubicBezTo>
                        <a:pt x="439516" y="627381"/>
                        <a:pt x="766338" y="258508"/>
                        <a:pt x="886172" y="113761"/>
                      </a:cubicBezTo>
                      <a:cubicBezTo>
                        <a:pt x="1006006" y="-30986"/>
                        <a:pt x="1032463" y="-15422"/>
                        <a:pt x="1016900" y="39053"/>
                      </a:cubicBezTo>
                      <a:cubicBezTo>
                        <a:pt x="1001337" y="93528"/>
                        <a:pt x="901734" y="191582"/>
                        <a:pt x="792794" y="440610"/>
                      </a:cubicBezTo>
                      <a:cubicBezTo>
                        <a:pt x="683854" y="689638"/>
                        <a:pt x="442628" y="1231274"/>
                        <a:pt x="363257" y="1533221"/>
                      </a:cubicBezTo>
                      <a:cubicBezTo>
                        <a:pt x="283886" y="1835168"/>
                        <a:pt x="316568" y="2252290"/>
                        <a:pt x="316568" y="225229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Freeform 43"/>
                <p:cNvSpPr/>
                <p:nvPr/>
              </p:nvSpPr>
              <p:spPr>
                <a:xfrm rot="12557230">
                  <a:off x="5089589" y="4436227"/>
                  <a:ext cx="856395" cy="2061621"/>
                </a:xfrm>
                <a:custGeom>
                  <a:avLst/>
                  <a:gdLst>
                    <a:gd name="connsiteX0" fmla="*/ 8422 w 1020942"/>
                    <a:gd name="connsiteY0" fmla="*/ 2457738 h 2457738"/>
                    <a:gd name="connsiteX1" fmla="*/ 36436 w 1020942"/>
                    <a:gd name="connsiteY1" fmla="*/ 1794701 h 2457738"/>
                    <a:gd name="connsiteX2" fmla="*/ 297893 w 1020942"/>
                    <a:gd name="connsiteY2" fmla="*/ 907538 h 2457738"/>
                    <a:gd name="connsiteX3" fmla="*/ 886172 w 1020942"/>
                    <a:gd name="connsiteY3" fmla="*/ 113761 h 2457738"/>
                    <a:gd name="connsiteX4" fmla="*/ 1016900 w 1020942"/>
                    <a:gd name="connsiteY4" fmla="*/ 39053 h 2457738"/>
                    <a:gd name="connsiteX5" fmla="*/ 792794 w 1020942"/>
                    <a:gd name="connsiteY5" fmla="*/ 440610 h 2457738"/>
                    <a:gd name="connsiteX6" fmla="*/ 363257 w 1020942"/>
                    <a:gd name="connsiteY6" fmla="*/ 1533221 h 2457738"/>
                    <a:gd name="connsiteX7" fmla="*/ 316568 w 1020942"/>
                    <a:gd name="connsiteY7" fmla="*/ 2252290 h 245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0942" h="2457738">
                      <a:moveTo>
                        <a:pt x="8422" y="2457738"/>
                      </a:moveTo>
                      <a:cubicBezTo>
                        <a:pt x="-1694" y="2255403"/>
                        <a:pt x="-11809" y="2053068"/>
                        <a:pt x="36436" y="1794701"/>
                      </a:cubicBezTo>
                      <a:cubicBezTo>
                        <a:pt x="84681" y="1536334"/>
                        <a:pt x="156270" y="1187695"/>
                        <a:pt x="297893" y="907538"/>
                      </a:cubicBezTo>
                      <a:cubicBezTo>
                        <a:pt x="439516" y="627381"/>
                        <a:pt x="766338" y="258508"/>
                        <a:pt x="886172" y="113761"/>
                      </a:cubicBezTo>
                      <a:cubicBezTo>
                        <a:pt x="1006006" y="-30986"/>
                        <a:pt x="1032463" y="-15422"/>
                        <a:pt x="1016900" y="39053"/>
                      </a:cubicBezTo>
                      <a:cubicBezTo>
                        <a:pt x="1001337" y="93528"/>
                        <a:pt x="901734" y="191582"/>
                        <a:pt x="792794" y="440610"/>
                      </a:cubicBezTo>
                      <a:cubicBezTo>
                        <a:pt x="683854" y="689638"/>
                        <a:pt x="442628" y="1231274"/>
                        <a:pt x="363257" y="1533221"/>
                      </a:cubicBezTo>
                      <a:cubicBezTo>
                        <a:pt x="283886" y="1835168"/>
                        <a:pt x="316568" y="2252290"/>
                        <a:pt x="316568" y="225229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 rot="19757230" flipV="1">
                  <a:off x="6067488" y="3922372"/>
                  <a:ext cx="234984" cy="2349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F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threePt" dir="tl"/>
                </a:scene3d>
                <a:sp3d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 rot="953216">
                  <a:off x="5950204" y="3812467"/>
                  <a:ext cx="456602" cy="45660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  <a:scene3d>
                  <a:camera prst="orthographicFront"/>
                  <a:lightRig rig="threePt" dir="tl"/>
                </a:scene3d>
                <a:sp3d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6169726" y="2900552"/>
                <a:ext cx="1458988" cy="2597267"/>
                <a:chOff x="6169726" y="2900552"/>
                <a:chExt cx="1458988" cy="2597267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>
                  <a:off x="6174818" y="4043923"/>
                  <a:ext cx="1453896" cy="145389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headEnd type="none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6169726" y="2900552"/>
                  <a:ext cx="0" cy="91440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headEnd type="none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2" name="Title 1"/>
          <p:cNvSpPr txBox="1">
            <a:spLocks/>
          </p:cNvSpPr>
          <p:nvPr/>
        </p:nvSpPr>
        <p:spPr>
          <a:xfrm>
            <a:off x="0" y="461657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Theory of Wong and Emanuel (2007</a:t>
            </a:r>
            <a:r>
              <a:rPr lang="en-US" sz="2800" dirty="0" smtClean="0"/>
              <a:t>)</a:t>
            </a:r>
            <a:r>
              <a:rPr lang="en-US" sz="2800" dirty="0" smtClean="0"/>
              <a:t> </a:t>
            </a:r>
            <a:r>
              <a:rPr lang="en-US" sz="2800" dirty="0"/>
              <a:t>(cont.)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5214262"/>
              </p:ext>
            </p:extLst>
          </p:nvPr>
        </p:nvGraphicFramePr>
        <p:xfrm>
          <a:off x="554038" y="2087563"/>
          <a:ext cx="4254500" cy="590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85" name="Document" r:id="rId3" imgW="5486400" imgH="711200" progId="Word.Document.12">
                  <p:embed/>
                </p:oleObj>
              </mc:Choice>
              <mc:Fallback>
                <p:oleObj name="Document" r:id="rId3" imgW="5486400" imgH="7112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2087563"/>
                        <a:ext cx="4254500" cy="5902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7326367"/>
              </p:ext>
            </p:extLst>
          </p:nvPr>
        </p:nvGraphicFramePr>
        <p:xfrm>
          <a:off x="554272" y="3758083"/>
          <a:ext cx="42545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86" name="Document" r:id="rId5" imgW="5486400" imgH="533400" progId="Word.Document.12">
                  <p:embed/>
                </p:oleObj>
              </mc:Choice>
              <mc:Fallback>
                <p:oleObj name="Document" r:id="rId5" imgW="5486400" imgH="5334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72" y="3758083"/>
                        <a:ext cx="425450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57200" y="4920018"/>
            <a:ext cx="40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Maximum Sustained Surface Wind: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678579"/>
              </p:ext>
            </p:extLst>
          </p:nvPr>
        </p:nvGraphicFramePr>
        <p:xfrm>
          <a:off x="554272" y="5259918"/>
          <a:ext cx="42545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87" name="Document" r:id="rId7" imgW="5486400" imgH="520700" progId="Word.Document.12">
                  <p:embed/>
                </p:oleObj>
              </mc:Choice>
              <mc:Fallback>
                <p:oleObj name="Document" r:id="rId7" imgW="5486400" imgH="5207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72" y="5259918"/>
                        <a:ext cx="42545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457200" y="4256615"/>
            <a:ext cx="2875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(Wong and Emanuel 2007)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200" y="5666318"/>
            <a:ext cx="303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(Powell 1980; as in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Luo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et al. 2008)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57200" y="1793400"/>
            <a:ext cx="435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Saturation Entropy: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57200" y="3389360"/>
            <a:ext cx="287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Maximum Gradient Wind: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1663" y="3629231"/>
            <a:ext cx="39283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Arial"/>
                <a:cs typeface="Arial"/>
              </a:rPr>
              <a:t>Challenge: How to accurately estimate these quantities from satellite measurements</a:t>
            </a:r>
          </a:p>
          <a:p>
            <a:endParaRPr lang="en-US" sz="2000" u="sng" dirty="0">
              <a:latin typeface="Arial"/>
              <a:cs typeface="Arial"/>
            </a:endParaRPr>
          </a:p>
          <a:p>
            <a:r>
              <a:rPr lang="en-US" sz="2000" i="1" u="sng" dirty="0">
                <a:cs typeface="Arial"/>
              </a:rPr>
              <a:t>New Answer: use MODIS cloud-top </a:t>
            </a:r>
            <a:r>
              <a:rPr lang="en-US" sz="2000" i="1" u="sng" dirty="0" smtClean="0">
                <a:cs typeface="Arial"/>
              </a:rPr>
              <a:t>pressure for </a:t>
            </a:r>
            <a:r>
              <a:rPr lang="en-US" sz="2000" i="1" u="sng" dirty="0" err="1" smtClean="0">
                <a:cs typeface="Arial"/>
              </a:rPr>
              <a:t>eyewall</a:t>
            </a:r>
            <a:r>
              <a:rPr lang="en-US" sz="2000" i="1" u="sng" dirty="0" smtClean="0">
                <a:cs typeface="Arial"/>
              </a:rPr>
              <a:t>, </a:t>
            </a:r>
            <a:r>
              <a:rPr lang="en-US" sz="2000" i="1" u="sng" dirty="0">
                <a:cs typeface="Arial"/>
              </a:rPr>
              <a:t>use weather analysis for environment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58696" y="2694309"/>
            <a:ext cx="1132510" cy="416144"/>
          </a:xfrm>
          <a:prstGeom prst="rect">
            <a:avLst/>
          </a:prstGeom>
          <a:noFill/>
          <a:ln>
            <a:solidFill>
              <a:srgbClr val="000000"/>
            </a:solidFill>
          </a:ln>
          <a:scene3d>
            <a:camera prst="orthographicFron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763998" y="2697517"/>
            <a:ext cx="1700061" cy="416144"/>
          </a:xfrm>
          <a:prstGeom prst="rect">
            <a:avLst/>
          </a:prstGeom>
          <a:noFill/>
          <a:ln>
            <a:solidFill>
              <a:srgbClr val="000000"/>
            </a:solidFill>
          </a:ln>
          <a:scene3d>
            <a:camera prst="orthographicFron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5635319"/>
              </p:ext>
            </p:extLst>
          </p:nvPr>
        </p:nvGraphicFramePr>
        <p:xfrm>
          <a:off x="554272" y="2677814"/>
          <a:ext cx="42545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88" name="Document" r:id="rId9" imgW="5486400" imgH="533400" progId="Word.Document.12">
                  <p:embed/>
                </p:oleObj>
              </mc:Choice>
              <mc:Fallback>
                <p:oleObj name="Document" r:id="rId9" imgW="5486400" imgH="5334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72" y="2677814"/>
                        <a:ext cx="425450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3312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3248482" y="1675108"/>
            <a:ext cx="5237417" cy="5052029"/>
            <a:chOff x="4117480" y="1719668"/>
            <a:chExt cx="5237417" cy="5052029"/>
          </a:xfrm>
        </p:grpSpPr>
        <p:grpSp>
          <p:nvGrpSpPr>
            <p:cNvPr id="33" name="Group 32"/>
            <p:cNvGrpSpPr/>
            <p:nvPr/>
          </p:nvGrpSpPr>
          <p:grpSpPr>
            <a:xfrm>
              <a:off x="4117480" y="1976175"/>
              <a:ext cx="5237417" cy="4795522"/>
              <a:chOff x="4117480" y="1976175"/>
              <a:chExt cx="5237417" cy="4795522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6612607" y="5404658"/>
                <a:ext cx="2742290" cy="136703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l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/>
                    <a:cs typeface="Arial"/>
                  </a:rPr>
                  <a:t>s</a:t>
                </a:r>
                <a:r>
                  <a:rPr lang="en-US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*</a:t>
                </a:r>
                <a:r>
                  <a:rPr lang="en-US" baseline="-25000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environment</a:t>
                </a:r>
                <a:endParaRPr lang="en-US" baseline="-25000" dirty="0">
                  <a:solidFill>
                    <a:schemeClr val="tx1"/>
                  </a:solidFill>
                  <a:latin typeface="Arial"/>
                  <a:cs typeface="Arial"/>
                </a:endParaRPr>
              </a:p>
              <a:p>
                <a:pPr algn="ctr"/>
                <a:endParaRPr lang="en-US" dirty="0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117480" y="1976175"/>
                <a:ext cx="4114676" cy="41146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l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460992" y="2534958"/>
                <a:ext cx="14276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/>
                    <a:cs typeface="Arial"/>
                  </a:rPr>
                  <a:t>s</a:t>
                </a:r>
                <a:r>
                  <a:rPr lang="en-US" dirty="0" smtClean="0">
                    <a:latin typeface="Arial"/>
                    <a:cs typeface="Arial"/>
                  </a:rPr>
                  <a:t>*</a:t>
                </a:r>
                <a:r>
                  <a:rPr lang="en-US" baseline="-25000" dirty="0" err="1" smtClean="0">
                    <a:latin typeface="Arial"/>
                    <a:cs typeface="Arial"/>
                  </a:rPr>
                  <a:t>eyewall</a:t>
                </a:r>
                <a:r>
                  <a:rPr lang="en-US" dirty="0" smtClean="0">
                    <a:latin typeface="Arial"/>
                    <a:cs typeface="Arial"/>
                  </a:rPr>
                  <a:t>, V</a:t>
                </a:r>
                <a:r>
                  <a:rPr lang="en-US" baseline="-25000" dirty="0" smtClean="0">
                    <a:latin typeface="Arial"/>
                    <a:cs typeface="Arial"/>
                  </a:rPr>
                  <a:t>m</a:t>
                </a:r>
                <a:endParaRPr lang="en-US" baseline="-250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939651" y="4515201"/>
                <a:ext cx="14947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/>
                    <a:cs typeface="Arial"/>
                  </a:rPr>
                  <a:t>s</a:t>
                </a:r>
                <a:r>
                  <a:rPr lang="en-US" dirty="0" smtClean="0">
                    <a:latin typeface="Arial"/>
                    <a:cs typeface="Arial"/>
                  </a:rPr>
                  <a:t>torm radius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852011" y="1719668"/>
              <a:ext cx="3940225" cy="4778180"/>
              <a:chOff x="4852011" y="1719668"/>
              <a:chExt cx="3940225" cy="4778180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4852011" y="1719668"/>
                <a:ext cx="3940225" cy="4778180"/>
                <a:chOff x="4852011" y="1719668"/>
                <a:chExt cx="3940225" cy="4778180"/>
              </a:xfrm>
            </p:grpSpPr>
            <p:sp>
              <p:nvSpPr>
                <p:cNvPr id="41" name="Oval 40"/>
                <p:cNvSpPr/>
                <p:nvPr/>
              </p:nvSpPr>
              <p:spPr>
                <a:xfrm rot="19757230">
                  <a:off x="5417652" y="3272775"/>
                  <a:ext cx="1535355" cy="153535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threePt" dir="tl"/>
                </a:scene3d>
                <a:sp3d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Freeform 41"/>
                <p:cNvSpPr/>
                <p:nvPr/>
              </p:nvSpPr>
              <p:spPr>
                <a:xfrm rot="19757230">
                  <a:off x="4852011" y="1719668"/>
                  <a:ext cx="856395" cy="2061621"/>
                </a:xfrm>
                <a:custGeom>
                  <a:avLst/>
                  <a:gdLst>
                    <a:gd name="connsiteX0" fmla="*/ 8422 w 1020942"/>
                    <a:gd name="connsiteY0" fmla="*/ 2457738 h 2457738"/>
                    <a:gd name="connsiteX1" fmla="*/ 36436 w 1020942"/>
                    <a:gd name="connsiteY1" fmla="*/ 1794701 h 2457738"/>
                    <a:gd name="connsiteX2" fmla="*/ 297893 w 1020942"/>
                    <a:gd name="connsiteY2" fmla="*/ 907538 h 2457738"/>
                    <a:gd name="connsiteX3" fmla="*/ 886172 w 1020942"/>
                    <a:gd name="connsiteY3" fmla="*/ 113761 h 2457738"/>
                    <a:gd name="connsiteX4" fmla="*/ 1016900 w 1020942"/>
                    <a:gd name="connsiteY4" fmla="*/ 39053 h 2457738"/>
                    <a:gd name="connsiteX5" fmla="*/ 792794 w 1020942"/>
                    <a:gd name="connsiteY5" fmla="*/ 440610 h 2457738"/>
                    <a:gd name="connsiteX6" fmla="*/ 363257 w 1020942"/>
                    <a:gd name="connsiteY6" fmla="*/ 1533221 h 2457738"/>
                    <a:gd name="connsiteX7" fmla="*/ 316568 w 1020942"/>
                    <a:gd name="connsiteY7" fmla="*/ 2252290 h 245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0942" h="2457738">
                      <a:moveTo>
                        <a:pt x="8422" y="2457738"/>
                      </a:moveTo>
                      <a:cubicBezTo>
                        <a:pt x="-1694" y="2255403"/>
                        <a:pt x="-11809" y="2053068"/>
                        <a:pt x="36436" y="1794701"/>
                      </a:cubicBezTo>
                      <a:cubicBezTo>
                        <a:pt x="84681" y="1536334"/>
                        <a:pt x="156270" y="1187695"/>
                        <a:pt x="297893" y="907538"/>
                      </a:cubicBezTo>
                      <a:cubicBezTo>
                        <a:pt x="439516" y="627381"/>
                        <a:pt x="766338" y="258508"/>
                        <a:pt x="886172" y="113761"/>
                      </a:cubicBezTo>
                      <a:cubicBezTo>
                        <a:pt x="1006006" y="-30986"/>
                        <a:pt x="1032463" y="-15422"/>
                        <a:pt x="1016900" y="39053"/>
                      </a:cubicBezTo>
                      <a:cubicBezTo>
                        <a:pt x="1001337" y="93528"/>
                        <a:pt x="901734" y="191582"/>
                        <a:pt x="792794" y="440610"/>
                      </a:cubicBezTo>
                      <a:cubicBezTo>
                        <a:pt x="683854" y="689638"/>
                        <a:pt x="442628" y="1231274"/>
                        <a:pt x="363257" y="1533221"/>
                      </a:cubicBezTo>
                      <a:cubicBezTo>
                        <a:pt x="283886" y="1835168"/>
                        <a:pt x="316568" y="2252290"/>
                        <a:pt x="316568" y="225229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Freeform 42"/>
                <p:cNvSpPr/>
                <p:nvPr/>
              </p:nvSpPr>
              <p:spPr>
                <a:xfrm rot="5357230">
                  <a:off x="7333228" y="2890901"/>
                  <a:ext cx="856395" cy="2061621"/>
                </a:xfrm>
                <a:custGeom>
                  <a:avLst/>
                  <a:gdLst>
                    <a:gd name="connsiteX0" fmla="*/ 8422 w 1020942"/>
                    <a:gd name="connsiteY0" fmla="*/ 2457738 h 2457738"/>
                    <a:gd name="connsiteX1" fmla="*/ 36436 w 1020942"/>
                    <a:gd name="connsiteY1" fmla="*/ 1794701 h 2457738"/>
                    <a:gd name="connsiteX2" fmla="*/ 297893 w 1020942"/>
                    <a:gd name="connsiteY2" fmla="*/ 907538 h 2457738"/>
                    <a:gd name="connsiteX3" fmla="*/ 886172 w 1020942"/>
                    <a:gd name="connsiteY3" fmla="*/ 113761 h 2457738"/>
                    <a:gd name="connsiteX4" fmla="*/ 1016900 w 1020942"/>
                    <a:gd name="connsiteY4" fmla="*/ 39053 h 2457738"/>
                    <a:gd name="connsiteX5" fmla="*/ 792794 w 1020942"/>
                    <a:gd name="connsiteY5" fmla="*/ 440610 h 2457738"/>
                    <a:gd name="connsiteX6" fmla="*/ 363257 w 1020942"/>
                    <a:gd name="connsiteY6" fmla="*/ 1533221 h 2457738"/>
                    <a:gd name="connsiteX7" fmla="*/ 316568 w 1020942"/>
                    <a:gd name="connsiteY7" fmla="*/ 2252290 h 245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0942" h="2457738">
                      <a:moveTo>
                        <a:pt x="8422" y="2457738"/>
                      </a:moveTo>
                      <a:cubicBezTo>
                        <a:pt x="-1694" y="2255403"/>
                        <a:pt x="-11809" y="2053068"/>
                        <a:pt x="36436" y="1794701"/>
                      </a:cubicBezTo>
                      <a:cubicBezTo>
                        <a:pt x="84681" y="1536334"/>
                        <a:pt x="156270" y="1187695"/>
                        <a:pt x="297893" y="907538"/>
                      </a:cubicBezTo>
                      <a:cubicBezTo>
                        <a:pt x="439516" y="627381"/>
                        <a:pt x="766338" y="258508"/>
                        <a:pt x="886172" y="113761"/>
                      </a:cubicBezTo>
                      <a:cubicBezTo>
                        <a:pt x="1006006" y="-30986"/>
                        <a:pt x="1032463" y="-15422"/>
                        <a:pt x="1016900" y="39053"/>
                      </a:cubicBezTo>
                      <a:cubicBezTo>
                        <a:pt x="1001337" y="93528"/>
                        <a:pt x="901734" y="191582"/>
                        <a:pt x="792794" y="440610"/>
                      </a:cubicBezTo>
                      <a:cubicBezTo>
                        <a:pt x="683854" y="689638"/>
                        <a:pt x="442628" y="1231274"/>
                        <a:pt x="363257" y="1533221"/>
                      </a:cubicBezTo>
                      <a:cubicBezTo>
                        <a:pt x="283886" y="1835168"/>
                        <a:pt x="316568" y="2252290"/>
                        <a:pt x="316568" y="225229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Freeform 43"/>
                <p:cNvSpPr/>
                <p:nvPr/>
              </p:nvSpPr>
              <p:spPr>
                <a:xfrm rot="12557230">
                  <a:off x="5089589" y="4436227"/>
                  <a:ext cx="856395" cy="2061621"/>
                </a:xfrm>
                <a:custGeom>
                  <a:avLst/>
                  <a:gdLst>
                    <a:gd name="connsiteX0" fmla="*/ 8422 w 1020942"/>
                    <a:gd name="connsiteY0" fmla="*/ 2457738 h 2457738"/>
                    <a:gd name="connsiteX1" fmla="*/ 36436 w 1020942"/>
                    <a:gd name="connsiteY1" fmla="*/ 1794701 h 2457738"/>
                    <a:gd name="connsiteX2" fmla="*/ 297893 w 1020942"/>
                    <a:gd name="connsiteY2" fmla="*/ 907538 h 2457738"/>
                    <a:gd name="connsiteX3" fmla="*/ 886172 w 1020942"/>
                    <a:gd name="connsiteY3" fmla="*/ 113761 h 2457738"/>
                    <a:gd name="connsiteX4" fmla="*/ 1016900 w 1020942"/>
                    <a:gd name="connsiteY4" fmla="*/ 39053 h 2457738"/>
                    <a:gd name="connsiteX5" fmla="*/ 792794 w 1020942"/>
                    <a:gd name="connsiteY5" fmla="*/ 440610 h 2457738"/>
                    <a:gd name="connsiteX6" fmla="*/ 363257 w 1020942"/>
                    <a:gd name="connsiteY6" fmla="*/ 1533221 h 2457738"/>
                    <a:gd name="connsiteX7" fmla="*/ 316568 w 1020942"/>
                    <a:gd name="connsiteY7" fmla="*/ 2252290 h 245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0942" h="2457738">
                      <a:moveTo>
                        <a:pt x="8422" y="2457738"/>
                      </a:moveTo>
                      <a:cubicBezTo>
                        <a:pt x="-1694" y="2255403"/>
                        <a:pt x="-11809" y="2053068"/>
                        <a:pt x="36436" y="1794701"/>
                      </a:cubicBezTo>
                      <a:cubicBezTo>
                        <a:pt x="84681" y="1536334"/>
                        <a:pt x="156270" y="1187695"/>
                        <a:pt x="297893" y="907538"/>
                      </a:cubicBezTo>
                      <a:cubicBezTo>
                        <a:pt x="439516" y="627381"/>
                        <a:pt x="766338" y="258508"/>
                        <a:pt x="886172" y="113761"/>
                      </a:cubicBezTo>
                      <a:cubicBezTo>
                        <a:pt x="1006006" y="-30986"/>
                        <a:pt x="1032463" y="-15422"/>
                        <a:pt x="1016900" y="39053"/>
                      </a:cubicBezTo>
                      <a:cubicBezTo>
                        <a:pt x="1001337" y="93528"/>
                        <a:pt x="901734" y="191582"/>
                        <a:pt x="792794" y="440610"/>
                      </a:cubicBezTo>
                      <a:cubicBezTo>
                        <a:pt x="683854" y="689638"/>
                        <a:pt x="442628" y="1231274"/>
                        <a:pt x="363257" y="1533221"/>
                      </a:cubicBezTo>
                      <a:cubicBezTo>
                        <a:pt x="283886" y="1835168"/>
                        <a:pt x="316568" y="2252290"/>
                        <a:pt x="316568" y="225229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 rot="19757230" flipV="1">
                  <a:off x="6067488" y="3922372"/>
                  <a:ext cx="234984" cy="2349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F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threePt" dir="tl"/>
                </a:scene3d>
                <a:sp3d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 rot="953216">
                  <a:off x="5950204" y="3812467"/>
                  <a:ext cx="456602" cy="45660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  <a:scene3d>
                  <a:camera prst="orthographicFront"/>
                  <a:lightRig rig="threePt" dir="tl"/>
                </a:scene3d>
                <a:sp3d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6169726" y="2900552"/>
                <a:ext cx="1458988" cy="2597267"/>
                <a:chOff x="6169726" y="2900552"/>
                <a:chExt cx="1458988" cy="2597267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>
                  <a:off x="6174818" y="4043923"/>
                  <a:ext cx="1453896" cy="145389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headEnd type="none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6169726" y="2900552"/>
                  <a:ext cx="0" cy="91440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headEnd type="none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Freeform 1"/>
          <p:cNvSpPr/>
          <p:nvPr/>
        </p:nvSpPr>
        <p:spPr>
          <a:xfrm>
            <a:off x="721588" y="5073"/>
            <a:ext cx="8435122" cy="6862177"/>
          </a:xfrm>
          <a:custGeom>
            <a:avLst/>
            <a:gdLst>
              <a:gd name="connsiteX0" fmla="*/ 0 w 6038438"/>
              <a:gd name="connsiteY0" fmla="*/ 6862177 h 6862177"/>
              <a:gd name="connsiteX1" fmla="*/ 3186335 w 6038438"/>
              <a:gd name="connsiteY1" fmla="*/ 6862177 h 6862177"/>
              <a:gd name="connsiteX2" fmla="*/ 6038438 w 6038438"/>
              <a:gd name="connsiteY2" fmla="*/ 768653 h 6862177"/>
              <a:gd name="connsiteX3" fmla="*/ 6038438 w 6038438"/>
              <a:gd name="connsiteY3" fmla="*/ 0 h 6862177"/>
              <a:gd name="connsiteX4" fmla="*/ 3019219 w 6038438"/>
              <a:gd name="connsiteY4" fmla="*/ 0 h 6862177"/>
              <a:gd name="connsiteX5" fmla="*/ 0 w 6038438"/>
              <a:gd name="connsiteY5" fmla="*/ 6862177 h 6862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38438" h="6862177">
                <a:moveTo>
                  <a:pt x="0" y="6862177"/>
                </a:moveTo>
                <a:lnTo>
                  <a:pt x="3186335" y="6862177"/>
                </a:lnTo>
                <a:lnTo>
                  <a:pt x="6038438" y="768653"/>
                </a:lnTo>
                <a:lnTo>
                  <a:pt x="6038438" y="0"/>
                </a:lnTo>
                <a:lnTo>
                  <a:pt x="3019219" y="0"/>
                </a:lnTo>
                <a:lnTo>
                  <a:pt x="0" y="6862177"/>
                </a:ln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5027431" y="1858337"/>
            <a:ext cx="2498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MODIS swath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272770" y="4329281"/>
            <a:ext cx="3130629" cy="213186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 rot="2013147">
            <a:off x="2863662" y="4844686"/>
            <a:ext cx="1514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~2330 km</a:t>
            </a: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5501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461657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Theory </a:t>
            </a:r>
            <a:r>
              <a:rPr lang="en-US" sz="2800" dirty="0" smtClean="0"/>
              <a:t>of Wong and Emanuel (2007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866143"/>
              </p:ext>
            </p:extLst>
          </p:nvPr>
        </p:nvGraphicFramePr>
        <p:xfrm>
          <a:off x="554038" y="2087563"/>
          <a:ext cx="4254500" cy="590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81" name="Document" r:id="rId3" imgW="5486400" imgH="711200" progId="Word.Document.12">
                  <p:embed/>
                </p:oleObj>
              </mc:Choice>
              <mc:Fallback>
                <p:oleObj name="Document" r:id="rId3" imgW="5486400" imgH="7112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2087563"/>
                        <a:ext cx="4254500" cy="5902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903035"/>
              </p:ext>
            </p:extLst>
          </p:nvPr>
        </p:nvGraphicFramePr>
        <p:xfrm>
          <a:off x="554272" y="2677814"/>
          <a:ext cx="42545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82" name="Document" r:id="rId5" imgW="5486400" imgH="533400" progId="Word.Document.12">
                  <p:embed/>
                </p:oleObj>
              </mc:Choice>
              <mc:Fallback>
                <p:oleObj name="Document" r:id="rId5" imgW="5486400" imgH="5334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72" y="2677814"/>
                        <a:ext cx="425450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6731241"/>
              </p:ext>
            </p:extLst>
          </p:nvPr>
        </p:nvGraphicFramePr>
        <p:xfrm>
          <a:off x="554272" y="3758083"/>
          <a:ext cx="42545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83" name="Document" r:id="rId7" imgW="5486400" imgH="533400" progId="Word.Document.12">
                  <p:embed/>
                </p:oleObj>
              </mc:Choice>
              <mc:Fallback>
                <p:oleObj name="Document" r:id="rId7" imgW="5486400" imgH="5334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72" y="3758083"/>
                        <a:ext cx="425450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57200" y="4920018"/>
            <a:ext cx="40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Maximum Sustained Surface Wind: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104540"/>
              </p:ext>
            </p:extLst>
          </p:nvPr>
        </p:nvGraphicFramePr>
        <p:xfrm>
          <a:off x="554272" y="5259918"/>
          <a:ext cx="42545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984" name="Document" r:id="rId9" imgW="5486400" imgH="520700" progId="Word.Document.12">
                  <p:embed/>
                </p:oleObj>
              </mc:Choice>
              <mc:Fallback>
                <p:oleObj name="Document" r:id="rId9" imgW="5486400" imgH="5207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72" y="5259918"/>
                        <a:ext cx="42545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457200" y="4256615"/>
            <a:ext cx="2875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(Wong and Emanuel 2007)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200" y="5666318"/>
            <a:ext cx="303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(Powell 1980; as in </a:t>
            </a:r>
            <a:r>
              <a:rPr lang="en-US" sz="1400" dirty="0" err="1" smtClean="0">
                <a:latin typeface="Arial"/>
                <a:cs typeface="Arial"/>
              </a:rPr>
              <a:t>Luo</a:t>
            </a:r>
            <a:r>
              <a:rPr lang="en-US" sz="1400" dirty="0" smtClean="0">
                <a:latin typeface="Arial"/>
                <a:cs typeface="Arial"/>
              </a:rPr>
              <a:t> et al. 2008)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57200" y="1793400"/>
            <a:ext cx="435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Saturation Entropy: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57200" y="3389360"/>
            <a:ext cx="287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Maximum Gradient Wind: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537103" y="3768145"/>
            <a:ext cx="1596497" cy="452860"/>
          </a:xfrm>
          <a:prstGeom prst="rect">
            <a:avLst/>
          </a:prstGeom>
          <a:noFill/>
          <a:ln>
            <a:solidFill>
              <a:srgbClr val="000000"/>
            </a:solidFill>
          </a:ln>
          <a:scene3d>
            <a:camera prst="orthographicFron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4117480" y="1719668"/>
            <a:ext cx="5237417" cy="5052029"/>
            <a:chOff x="4117480" y="1719668"/>
            <a:chExt cx="5237417" cy="5052029"/>
          </a:xfrm>
        </p:grpSpPr>
        <p:grpSp>
          <p:nvGrpSpPr>
            <p:cNvPr id="30" name="Group 29"/>
            <p:cNvGrpSpPr/>
            <p:nvPr/>
          </p:nvGrpSpPr>
          <p:grpSpPr>
            <a:xfrm>
              <a:off x="4117480" y="1976175"/>
              <a:ext cx="5237417" cy="4795522"/>
              <a:chOff x="4117480" y="1976175"/>
              <a:chExt cx="5237417" cy="4795522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6612607" y="5404658"/>
                <a:ext cx="2742290" cy="136703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l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s*</a:t>
                </a:r>
                <a:r>
                  <a:rPr lang="en-US" baseline="-25000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environment</a:t>
                </a:r>
                <a:endParaRPr lang="en-US" baseline="-25000" dirty="0">
                  <a:solidFill>
                    <a:schemeClr val="tx1"/>
                  </a:solidFill>
                  <a:latin typeface="Arial"/>
                  <a:cs typeface="Arial"/>
                </a:endParaRPr>
              </a:p>
              <a:p>
                <a:pPr algn="ctr"/>
                <a:endParaRPr lang="en-US" dirty="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4117480" y="1976175"/>
                <a:ext cx="4114676" cy="41146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l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5460992" y="2534958"/>
                <a:ext cx="14276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/>
                    <a:cs typeface="Arial"/>
                  </a:rPr>
                  <a:t>s</a:t>
                </a:r>
                <a:r>
                  <a:rPr lang="en-US" dirty="0" smtClean="0">
                    <a:latin typeface="Arial"/>
                    <a:cs typeface="Arial"/>
                  </a:rPr>
                  <a:t>*</a:t>
                </a:r>
                <a:r>
                  <a:rPr lang="en-US" baseline="-25000" dirty="0" err="1" smtClean="0">
                    <a:latin typeface="Arial"/>
                    <a:cs typeface="Arial"/>
                  </a:rPr>
                  <a:t>eyewall</a:t>
                </a:r>
                <a:r>
                  <a:rPr lang="en-US" dirty="0" smtClean="0">
                    <a:latin typeface="Arial"/>
                    <a:cs typeface="Arial"/>
                  </a:rPr>
                  <a:t>, V</a:t>
                </a:r>
                <a:r>
                  <a:rPr lang="en-US" baseline="-25000" dirty="0" smtClean="0">
                    <a:latin typeface="Arial"/>
                    <a:cs typeface="Arial"/>
                  </a:rPr>
                  <a:t>m</a:t>
                </a:r>
                <a:endParaRPr lang="en-US" baseline="-25000" dirty="0">
                  <a:latin typeface="Arial"/>
                  <a:cs typeface="Arial"/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6939651" y="4515201"/>
                <a:ext cx="14947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/>
                    <a:cs typeface="Arial"/>
                  </a:rPr>
                  <a:t>s</a:t>
                </a:r>
                <a:r>
                  <a:rPr lang="en-US" dirty="0" smtClean="0">
                    <a:latin typeface="Arial"/>
                    <a:cs typeface="Arial"/>
                  </a:rPr>
                  <a:t>torm radius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4852011" y="1719668"/>
              <a:ext cx="3940225" cy="4778180"/>
              <a:chOff x="4852011" y="1719668"/>
              <a:chExt cx="3940225" cy="4778180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4852011" y="1719668"/>
                <a:ext cx="3940225" cy="4778180"/>
                <a:chOff x="4852011" y="1719668"/>
                <a:chExt cx="3940225" cy="4778180"/>
              </a:xfrm>
            </p:grpSpPr>
            <p:sp>
              <p:nvSpPr>
                <p:cNvPr id="38" name="Oval 37"/>
                <p:cNvSpPr/>
                <p:nvPr/>
              </p:nvSpPr>
              <p:spPr>
                <a:xfrm rot="19757230">
                  <a:off x="5417652" y="3272775"/>
                  <a:ext cx="1535355" cy="153535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threePt" dir="tl"/>
                </a:scene3d>
                <a:sp3d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Freeform 38"/>
                <p:cNvSpPr/>
                <p:nvPr/>
              </p:nvSpPr>
              <p:spPr>
                <a:xfrm rot="19757230">
                  <a:off x="4852011" y="1719668"/>
                  <a:ext cx="856395" cy="2061621"/>
                </a:xfrm>
                <a:custGeom>
                  <a:avLst/>
                  <a:gdLst>
                    <a:gd name="connsiteX0" fmla="*/ 8422 w 1020942"/>
                    <a:gd name="connsiteY0" fmla="*/ 2457738 h 2457738"/>
                    <a:gd name="connsiteX1" fmla="*/ 36436 w 1020942"/>
                    <a:gd name="connsiteY1" fmla="*/ 1794701 h 2457738"/>
                    <a:gd name="connsiteX2" fmla="*/ 297893 w 1020942"/>
                    <a:gd name="connsiteY2" fmla="*/ 907538 h 2457738"/>
                    <a:gd name="connsiteX3" fmla="*/ 886172 w 1020942"/>
                    <a:gd name="connsiteY3" fmla="*/ 113761 h 2457738"/>
                    <a:gd name="connsiteX4" fmla="*/ 1016900 w 1020942"/>
                    <a:gd name="connsiteY4" fmla="*/ 39053 h 2457738"/>
                    <a:gd name="connsiteX5" fmla="*/ 792794 w 1020942"/>
                    <a:gd name="connsiteY5" fmla="*/ 440610 h 2457738"/>
                    <a:gd name="connsiteX6" fmla="*/ 363257 w 1020942"/>
                    <a:gd name="connsiteY6" fmla="*/ 1533221 h 2457738"/>
                    <a:gd name="connsiteX7" fmla="*/ 316568 w 1020942"/>
                    <a:gd name="connsiteY7" fmla="*/ 2252290 h 245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0942" h="2457738">
                      <a:moveTo>
                        <a:pt x="8422" y="2457738"/>
                      </a:moveTo>
                      <a:cubicBezTo>
                        <a:pt x="-1694" y="2255403"/>
                        <a:pt x="-11809" y="2053068"/>
                        <a:pt x="36436" y="1794701"/>
                      </a:cubicBezTo>
                      <a:cubicBezTo>
                        <a:pt x="84681" y="1536334"/>
                        <a:pt x="156270" y="1187695"/>
                        <a:pt x="297893" y="907538"/>
                      </a:cubicBezTo>
                      <a:cubicBezTo>
                        <a:pt x="439516" y="627381"/>
                        <a:pt x="766338" y="258508"/>
                        <a:pt x="886172" y="113761"/>
                      </a:cubicBezTo>
                      <a:cubicBezTo>
                        <a:pt x="1006006" y="-30986"/>
                        <a:pt x="1032463" y="-15422"/>
                        <a:pt x="1016900" y="39053"/>
                      </a:cubicBezTo>
                      <a:cubicBezTo>
                        <a:pt x="1001337" y="93528"/>
                        <a:pt x="901734" y="191582"/>
                        <a:pt x="792794" y="440610"/>
                      </a:cubicBezTo>
                      <a:cubicBezTo>
                        <a:pt x="683854" y="689638"/>
                        <a:pt x="442628" y="1231274"/>
                        <a:pt x="363257" y="1533221"/>
                      </a:cubicBezTo>
                      <a:cubicBezTo>
                        <a:pt x="283886" y="1835168"/>
                        <a:pt x="316568" y="2252290"/>
                        <a:pt x="316568" y="225229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Freeform 39"/>
                <p:cNvSpPr/>
                <p:nvPr/>
              </p:nvSpPr>
              <p:spPr>
                <a:xfrm rot="5357230">
                  <a:off x="7333228" y="2890901"/>
                  <a:ext cx="856395" cy="2061621"/>
                </a:xfrm>
                <a:custGeom>
                  <a:avLst/>
                  <a:gdLst>
                    <a:gd name="connsiteX0" fmla="*/ 8422 w 1020942"/>
                    <a:gd name="connsiteY0" fmla="*/ 2457738 h 2457738"/>
                    <a:gd name="connsiteX1" fmla="*/ 36436 w 1020942"/>
                    <a:gd name="connsiteY1" fmla="*/ 1794701 h 2457738"/>
                    <a:gd name="connsiteX2" fmla="*/ 297893 w 1020942"/>
                    <a:gd name="connsiteY2" fmla="*/ 907538 h 2457738"/>
                    <a:gd name="connsiteX3" fmla="*/ 886172 w 1020942"/>
                    <a:gd name="connsiteY3" fmla="*/ 113761 h 2457738"/>
                    <a:gd name="connsiteX4" fmla="*/ 1016900 w 1020942"/>
                    <a:gd name="connsiteY4" fmla="*/ 39053 h 2457738"/>
                    <a:gd name="connsiteX5" fmla="*/ 792794 w 1020942"/>
                    <a:gd name="connsiteY5" fmla="*/ 440610 h 2457738"/>
                    <a:gd name="connsiteX6" fmla="*/ 363257 w 1020942"/>
                    <a:gd name="connsiteY6" fmla="*/ 1533221 h 2457738"/>
                    <a:gd name="connsiteX7" fmla="*/ 316568 w 1020942"/>
                    <a:gd name="connsiteY7" fmla="*/ 2252290 h 245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0942" h="2457738">
                      <a:moveTo>
                        <a:pt x="8422" y="2457738"/>
                      </a:moveTo>
                      <a:cubicBezTo>
                        <a:pt x="-1694" y="2255403"/>
                        <a:pt x="-11809" y="2053068"/>
                        <a:pt x="36436" y="1794701"/>
                      </a:cubicBezTo>
                      <a:cubicBezTo>
                        <a:pt x="84681" y="1536334"/>
                        <a:pt x="156270" y="1187695"/>
                        <a:pt x="297893" y="907538"/>
                      </a:cubicBezTo>
                      <a:cubicBezTo>
                        <a:pt x="439516" y="627381"/>
                        <a:pt x="766338" y="258508"/>
                        <a:pt x="886172" y="113761"/>
                      </a:cubicBezTo>
                      <a:cubicBezTo>
                        <a:pt x="1006006" y="-30986"/>
                        <a:pt x="1032463" y="-15422"/>
                        <a:pt x="1016900" y="39053"/>
                      </a:cubicBezTo>
                      <a:cubicBezTo>
                        <a:pt x="1001337" y="93528"/>
                        <a:pt x="901734" y="191582"/>
                        <a:pt x="792794" y="440610"/>
                      </a:cubicBezTo>
                      <a:cubicBezTo>
                        <a:pt x="683854" y="689638"/>
                        <a:pt x="442628" y="1231274"/>
                        <a:pt x="363257" y="1533221"/>
                      </a:cubicBezTo>
                      <a:cubicBezTo>
                        <a:pt x="283886" y="1835168"/>
                        <a:pt x="316568" y="2252290"/>
                        <a:pt x="316568" y="225229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Freeform 40"/>
                <p:cNvSpPr/>
                <p:nvPr/>
              </p:nvSpPr>
              <p:spPr>
                <a:xfrm rot="12557230">
                  <a:off x="5089589" y="4436227"/>
                  <a:ext cx="856395" cy="2061621"/>
                </a:xfrm>
                <a:custGeom>
                  <a:avLst/>
                  <a:gdLst>
                    <a:gd name="connsiteX0" fmla="*/ 8422 w 1020942"/>
                    <a:gd name="connsiteY0" fmla="*/ 2457738 h 2457738"/>
                    <a:gd name="connsiteX1" fmla="*/ 36436 w 1020942"/>
                    <a:gd name="connsiteY1" fmla="*/ 1794701 h 2457738"/>
                    <a:gd name="connsiteX2" fmla="*/ 297893 w 1020942"/>
                    <a:gd name="connsiteY2" fmla="*/ 907538 h 2457738"/>
                    <a:gd name="connsiteX3" fmla="*/ 886172 w 1020942"/>
                    <a:gd name="connsiteY3" fmla="*/ 113761 h 2457738"/>
                    <a:gd name="connsiteX4" fmla="*/ 1016900 w 1020942"/>
                    <a:gd name="connsiteY4" fmla="*/ 39053 h 2457738"/>
                    <a:gd name="connsiteX5" fmla="*/ 792794 w 1020942"/>
                    <a:gd name="connsiteY5" fmla="*/ 440610 h 2457738"/>
                    <a:gd name="connsiteX6" fmla="*/ 363257 w 1020942"/>
                    <a:gd name="connsiteY6" fmla="*/ 1533221 h 2457738"/>
                    <a:gd name="connsiteX7" fmla="*/ 316568 w 1020942"/>
                    <a:gd name="connsiteY7" fmla="*/ 2252290 h 245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0942" h="2457738">
                      <a:moveTo>
                        <a:pt x="8422" y="2457738"/>
                      </a:moveTo>
                      <a:cubicBezTo>
                        <a:pt x="-1694" y="2255403"/>
                        <a:pt x="-11809" y="2053068"/>
                        <a:pt x="36436" y="1794701"/>
                      </a:cubicBezTo>
                      <a:cubicBezTo>
                        <a:pt x="84681" y="1536334"/>
                        <a:pt x="156270" y="1187695"/>
                        <a:pt x="297893" y="907538"/>
                      </a:cubicBezTo>
                      <a:cubicBezTo>
                        <a:pt x="439516" y="627381"/>
                        <a:pt x="766338" y="258508"/>
                        <a:pt x="886172" y="113761"/>
                      </a:cubicBezTo>
                      <a:cubicBezTo>
                        <a:pt x="1006006" y="-30986"/>
                        <a:pt x="1032463" y="-15422"/>
                        <a:pt x="1016900" y="39053"/>
                      </a:cubicBezTo>
                      <a:cubicBezTo>
                        <a:pt x="1001337" y="93528"/>
                        <a:pt x="901734" y="191582"/>
                        <a:pt x="792794" y="440610"/>
                      </a:cubicBezTo>
                      <a:cubicBezTo>
                        <a:pt x="683854" y="689638"/>
                        <a:pt x="442628" y="1231274"/>
                        <a:pt x="363257" y="1533221"/>
                      </a:cubicBezTo>
                      <a:cubicBezTo>
                        <a:pt x="283886" y="1835168"/>
                        <a:pt x="316568" y="2252290"/>
                        <a:pt x="316568" y="225229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 rot="19757230" flipV="1">
                  <a:off x="6067488" y="3922372"/>
                  <a:ext cx="234984" cy="2349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F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threePt" dir="tl"/>
                </a:scene3d>
                <a:sp3d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 rot="953216">
                  <a:off x="5950204" y="3812467"/>
                  <a:ext cx="456602" cy="45660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  <a:scene3d>
                  <a:camera prst="orthographicFront"/>
                  <a:lightRig rig="threePt" dir="tl"/>
                </a:scene3d>
                <a:sp3d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3" name="Group 32"/>
              <p:cNvGrpSpPr/>
              <p:nvPr/>
            </p:nvGrpSpPr>
            <p:grpSpPr>
              <a:xfrm>
                <a:off x="6169726" y="2900552"/>
                <a:ext cx="1458988" cy="2597267"/>
                <a:chOff x="6169726" y="2900552"/>
                <a:chExt cx="1458988" cy="2597267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6174818" y="4043923"/>
                  <a:ext cx="1453896" cy="145389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headEnd type="none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>
                  <a:off x="6169726" y="2900552"/>
                  <a:ext cx="0" cy="91440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headEnd type="none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57319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Final, New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 err="1" smtClean="0"/>
              <a:t>Eyewall</a:t>
            </a:r>
            <a:r>
              <a:rPr lang="en-US" sz="2400" dirty="0" smtClean="0"/>
              <a:t>: search all radii up to 100 km for maximum azimuthally-averaged cloud-top entropy</a:t>
            </a:r>
          </a:p>
          <a:p>
            <a:r>
              <a:rPr lang="en-US" sz="2400" dirty="0" smtClean="0"/>
              <a:t>Environment: azimuthally-average entropy at the top of the boundary layer (between 950 and 900 </a:t>
            </a:r>
            <a:r>
              <a:rPr lang="en-US" sz="2400" dirty="0" err="1" smtClean="0"/>
              <a:t>hPa</a:t>
            </a:r>
            <a:r>
              <a:rPr lang="en-US" sz="2400" dirty="0" smtClean="0"/>
              <a:t>) at 500 km radius</a:t>
            </a:r>
          </a:p>
          <a:p>
            <a:r>
              <a:rPr lang="en-US" sz="2400" dirty="0" smtClean="0"/>
              <a:t>Metric: Maximum surface wind of points within 100 km radius</a:t>
            </a:r>
          </a:p>
          <a:p>
            <a:r>
              <a:rPr lang="en-US" sz="2400" i="1" dirty="0" smtClean="0"/>
              <a:t>Everything is completely automated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233145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7483"/>
            <a:ext cx="8913813" cy="914400"/>
          </a:xfrm>
          <a:solidFill>
            <a:schemeClr val="tx1"/>
          </a:solidFill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139557"/>
              </p:ext>
            </p:extLst>
          </p:nvPr>
        </p:nvGraphicFramePr>
        <p:xfrm>
          <a:off x="460960" y="1459331"/>
          <a:ext cx="8222080" cy="4980752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822208"/>
                <a:gridCol w="822208"/>
                <a:gridCol w="822208"/>
                <a:gridCol w="822208"/>
                <a:gridCol w="822208"/>
                <a:gridCol w="822208"/>
                <a:gridCol w="822208"/>
                <a:gridCol w="822208"/>
                <a:gridCol w="822208"/>
                <a:gridCol w="822208"/>
              </a:tblGrid>
              <a:tr h="26765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Time (UTC)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Model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(</a:t>
                      </a:r>
                      <a:r>
                        <a:rPr lang="en-US" sz="1000" dirty="0">
                          <a:effectLst/>
                        </a:rPr>
                        <a:t>m/s)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effectLst/>
                        </a:rPr>
                        <a:t>Eyewall</a:t>
                      </a:r>
                      <a:r>
                        <a:rPr lang="en-US" sz="1000" dirty="0">
                          <a:effectLst/>
                        </a:rPr>
                        <a:t> (K)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SST (K)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Entropy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(J</a:t>
                      </a:r>
                      <a:r>
                        <a:rPr lang="en-US" sz="1000" dirty="0">
                          <a:effectLst/>
                        </a:rPr>
                        <a:t>/</a:t>
                      </a:r>
                      <a:r>
                        <a:rPr lang="en-US" sz="1000" dirty="0" err="1">
                          <a:effectLst/>
                        </a:rPr>
                        <a:t>K•kg</a:t>
                      </a:r>
                      <a:r>
                        <a:rPr lang="en-US" sz="1000" dirty="0">
                          <a:effectLst/>
                        </a:rPr>
                        <a:t>), </a:t>
                      </a:r>
                      <a:r>
                        <a:rPr lang="en-US" sz="1000" dirty="0" err="1">
                          <a:effectLst/>
                        </a:rPr>
                        <a:t>eyewall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Entropy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(J</a:t>
                      </a:r>
                      <a:r>
                        <a:rPr lang="en-US" sz="1000" dirty="0">
                          <a:effectLst/>
                        </a:rPr>
                        <a:t>/</a:t>
                      </a:r>
                      <a:r>
                        <a:rPr lang="en-US" sz="1000" dirty="0" err="1">
                          <a:effectLst/>
                        </a:rPr>
                        <a:t>K•kg</a:t>
                      </a:r>
                      <a:r>
                        <a:rPr lang="en-US" sz="1000" dirty="0">
                          <a:effectLst/>
                        </a:rPr>
                        <a:t>), </a:t>
                      </a:r>
                      <a:r>
                        <a:rPr lang="en-US" sz="1000" dirty="0" err="1" smtClean="0">
                          <a:effectLst/>
                        </a:rPr>
                        <a:t>env</a:t>
                      </a:r>
                      <a:r>
                        <a:rPr lang="en-US" sz="1000" dirty="0" smtClean="0">
                          <a:effectLst/>
                        </a:rPr>
                        <a:t>.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Diagnosed (m/s)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Error (m/s)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Diagnosed, </a:t>
                      </a:r>
                      <a:r>
                        <a:rPr lang="en-US" sz="1400" i="1" dirty="0">
                          <a:effectLst/>
                        </a:rPr>
                        <a:t>C=.</a:t>
                      </a:r>
                      <a:r>
                        <a:rPr lang="en-US" sz="1400" i="1" dirty="0" smtClean="0">
                          <a:effectLst/>
                        </a:rPr>
                        <a:t>795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(</a:t>
                      </a:r>
                      <a:r>
                        <a:rPr lang="en-US" sz="1000" dirty="0">
                          <a:effectLst/>
                        </a:rPr>
                        <a:t>m/s)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Abs. Error with </a:t>
                      </a:r>
                      <a:r>
                        <a:rPr lang="en-US" sz="1000" dirty="0" smtClean="0">
                          <a:effectLst/>
                        </a:rPr>
                        <a:t>Tuning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(</a:t>
                      </a:r>
                      <a:r>
                        <a:rPr lang="en-US" sz="1000" dirty="0">
                          <a:effectLst/>
                        </a:rPr>
                        <a:t>m/s)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244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08/26 06:00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37.0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214.7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303.5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2596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2550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51.2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14.2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45.6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8.62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44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08/26 12:00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38.8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212.4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303.9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2597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2552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51.8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13.0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46.2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7.35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44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08/26 18:00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46.9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200.5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303.9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2605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2552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59.1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12.2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52.7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5.77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44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08/27 00:00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50.6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195.8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303.3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2629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2552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72.7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22.1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64.9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14.19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44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08/27 06:00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58.1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206.6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303.2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2622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2552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65.8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7.7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58.6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0.54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44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08/27 12:00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63.7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217.6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303.6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2627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2553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63.9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56.9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6.77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44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08/27 18:00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60.5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209.0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303.6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2636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2554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70.7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10.2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63.0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2.53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44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08/28 00:00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58.4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227.2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303.6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2625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2556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58.2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-0.2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51.9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6.50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44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08/28 06:00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67.2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220.7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303.6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2635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2556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64.6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-2.6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57.6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9.58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44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08/28 12:00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70.5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219.0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303.7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2643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2557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68.2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-2.3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60.8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9.66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44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08/28 18:00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69.5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218.6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303.9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2654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2557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72.9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3.4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65.0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4.52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44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08/29 00:00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72.3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217.7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304.0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2657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2560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73.4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1.1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65.4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6.86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44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08/29 06:00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69.8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222.8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304.1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2663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2558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73.9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4.1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65.9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3.88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44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08/29 12:00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69.8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217.2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304.4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2670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2559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78.6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8.8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70.1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0.29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44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08/29 18:00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73.0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214.8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304.4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2683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2558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84.6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11.6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75.4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2.42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24462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08/30 00:00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57.7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226.3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299.3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2670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2562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71.1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13.4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63.4</a:t>
                      </a:r>
                      <a:endParaRPr lang="en-US" sz="160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5.70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0" marR="0" marT="0" marB="0" anchor="ctr"/>
                </a:tc>
              </a:tr>
              <a:tr h="401485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Average:</a:t>
                      </a:r>
                      <a:endParaRPr lang="en-US" sz="1600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600">
                        <a:effectLst/>
                        <a:latin typeface="Cambri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>
                        <a:effectLst/>
                        <a:latin typeface="Cambri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>
                        <a:effectLst/>
                        <a:latin typeface="Cambri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</a:rPr>
                        <a:t>7.30</a:t>
                      </a:r>
                      <a:endParaRPr lang="en-US" sz="1400" i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effectLst/>
                        <a:latin typeface="Cambria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i="1" dirty="0">
                          <a:effectLst/>
                        </a:rPr>
                        <a:t>5.95</a:t>
                      </a:r>
                      <a:endParaRPr lang="en-US" sz="3200" i="1" dirty="0">
                        <a:effectLst/>
                        <a:latin typeface="Cambria"/>
                        <a:ea typeface="ＭＳ 明朝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9130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7483"/>
            <a:ext cx="8913813" cy="914400"/>
          </a:xfrm>
          <a:solidFill>
            <a:schemeClr val="tx1"/>
          </a:solidFill>
        </p:spPr>
        <p:txBody>
          <a:bodyPr/>
          <a:lstStyle/>
          <a:p>
            <a:r>
              <a:rPr lang="en-US" dirty="0" smtClean="0"/>
              <a:t>Results</a:t>
            </a:r>
            <a:r>
              <a:rPr lang="en-US" dirty="0"/>
              <a:t> (cont.)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633" y="1515331"/>
            <a:ext cx="6018734" cy="4945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65023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Proposed hurricane strength estimation technique </a:t>
            </a:r>
            <a:r>
              <a:rPr lang="en-US" i="1" dirty="0" smtClean="0"/>
              <a:t>may be</a:t>
            </a:r>
            <a:r>
              <a:rPr lang="en-US" dirty="0" smtClean="0"/>
              <a:t> effective </a:t>
            </a:r>
            <a:r>
              <a:rPr lang="en-US" dirty="0"/>
              <a:t>for operational use with </a:t>
            </a:r>
            <a:r>
              <a:rPr lang="en-US" i="1" dirty="0"/>
              <a:t>using </a:t>
            </a:r>
            <a:r>
              <a:rPr lang="en-US" i="1" dirty="0" smtClean="0"/>
              <a:t>MODIS data alone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 smtClean="0"/>
              <a:t>Bias-adjusted mean absolute error is less than the estimated error in Best Track (6.0 m/s vs. 7.2 m/s)</a:t>
            </a:r>
            <a:endParaRPr lang="en-US" dirty="0"/>
          </a:p>
          <a:p>
            <a:pPr lvl="1"/>
            <a:r>
              <a:rPr lang="en-US" dirty="0" smtClean="0"/>
              <a:t>Using MODIS &amp; weather analysis gives much improved sampling versus using </a:t>
            </a:r>
            <a:r>
              <a:rPr lang="en-US" dirty="0" err="1" smtClean="0"/>
              <a:t>CloudSat</a:t>
            </a:r>
            <a:r>
              <a:rPr lang="en-US" dirty="0" smtClean="0"/>
              <a:t> cross-sections</a:t>
            </a:r>
            <a:endParaRPr lang="en-US" dirty="0"/>
          </a:p>
          <a:p>
            <a:r>
              <a:rPr lang="en-US" dirty="0" smtClean="0"/>
              <a:t>Inherent challenges:</a:t>
            </a:r>
            <a:endParaRPr lang="en-US" dirty="0"/>
          </a:p>
          <a:p>
            <a:pPr lvl="1"/>
            <a:r>
              <a:rPr lang="en-US" dirty="0" smtClean="0"/>
              <a:t>Insufficient temporal sampling, hurricanes behave transiently</a:t>
            </a:r>
            <a:endParaRPr lang="en-US" dirty="0"/>
          </a:p>
          <a:p>
            <a:pPr lvl="1"/>
            <a:r>
              <a:rPr lang="en-US" dirty="0" smtClean="0"/>
              <a:t>Errors in observations, e.g., brightness temperature warm bias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9475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4117480" y="1719668"/>
            <a:ext cx="5237417" cy="5052029"/>
            <a:chOff x="4117480" y="1719668"/>
            <a:chExt cx="5237417" cy="5052029"/>
          </a:xfrm>
        </p:grpSpPr>
        <p:grpSp>
          <p:nvGrpSpPr>
            <p:cNvPr id="33" name="Group 32"/>
            <p:cNvGrpSpPr/>
            <p:nvPr/>
          </p:nvGrpSpPr>
          <p:grpSpPr>
            <a:xfrm>
              <a:off x="4117480" y="1976175"/>
              <a:ext cx="5237417" cy="4795522"/>
              <a:chOff x="4117480" y="1976175"/>
              <a:chExt cx="5237417" cy="4795522"/>
            </a:xfrm>
          </p:grpSpPr>
          <p:sp>
            <p:nvSpPr>
              <p:cNvPr id="47" name="Oval 46"/>
              <p:cNvSpPr/>
              <p:nvPr/>
            </p:nvSpPr>
            <p:spPr>
              <a:xfrm>
                <a:off x="6612607" y="5404658"/>
                <a:ext cx="2742290" cy="136703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l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/>
                    <a:cs typeface="Arial"/>
                  </a:rPr>
                  <a:t>s</a:t>
                </a:r>
                <a:r>
                  <a:rPr lang="en-US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*</a:t>
                </a:r>
                <a:r>
                  <a:rPr lang="en-US" baseline="-25000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environment</a:t>
                </a:r>
                <a:endParaRPr lang="en-US" baseline="-25000" dirty="0">
                  <a:solidFill>
                    <a:schemeClr val="tx1"/>
                  </a:solidFill>
                  <a:latin typeface="Arial"/>
                  <a:cs typeface="Arial"/>
                </a:endParaRPr>
              </a:p>
              <a:p>
                <a:pPr algn="ctr"/>
                <a:endParaRPr lang="en-US" dirty="0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4117480" y="1976175"/>
                <a:ext cx="4114676" cy="41146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l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5460992" y="2534958"/>
                <a:ext cx="14276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/>
                    <a:cs typeface="Arial"/>
                  </a:rPr>
                  <a:t>s</a:t>
                </a:r>
                <a:r>
                  <a:rPr lang="en-US" dirty="0" smtClean="0">
                    <a:latin typeface="Arial"/>
                    <a:cs typeface="Arial"/>
                  </a:rPr>
                  <a:t>*</a:t>
                </a:r>
                <a:r>
                  <a:rPr lang="en-US" baseline="-25000" dirty="0" err="1" smtClean="0">
                    <a:latin typeface="Arial"/>
                    <a:cs typeface="Arial"/>
                  </a:rPr>
                  <a:t>eyewall</a:t>
                </a:r>
                <a:r>
                  <a:rPr lang="en-US" dirty="0" smtClean="0">
                    <a:latin typeface="Arial"/>
                    <a:cs typeface="Arial"/>
                  </a:rPr>
                  <a:t>, V</a:t>
                </a:r>
                <a:r>
                  <a:rPr lang="en-US" baseline="-25000" dirty="0" smtClean="0">
                    <a:latin typeface="Arial"/>
                    <a:cs typeface="Arial"/>
                  </a:rPr>
                  <a:t>m</a:t>
                </a:r>
                <a:endParaRPr lang="en-US" baseline="-250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939651" y="4515201"/>
                <a:ext cx="14947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/>
                    <a:cs typeface="Arial"/>
                  </a:rPr>
                  <a:t>s</a:t>
                </a:r>
                <a:r>
                  <a:rPr lang="en-US" dirty="0" smtClean="0">
                    <a:latin typeface="Arial"/>
                    <a:cs typeface="Arial"/>
                  </a:rPr>
                  <a:t>torm radius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852011" y="1719668"/>
              <a:ext cx="3940225" cy="4778180"/>
              <a:chOff x="4852011" y="1719668"/>
              <a:chExt cx="3940225" cy="4778180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4852011" y="1719668"/>
                <a:ext cx="3940225" cy="4778180"/>
                <a:chOff x="4852011" y="1719668"/>
                <a:chExt cx="3940225" cy="4778180"/>
              </a:xfrm>
            </p:grpSpPr>
            <p:sp>
              <p:nvSpPr>
                <p:cNvPr id="41" name="Oval 40"/>
                <p:cNvSpPr/>
                <p:nvPr/>
              </p:nvSpPr>
              <p:spPr>
                <a:xfrm rot="19757230">
                  <a:off x="5417652" y="3272775"/>
                  <a:ext cx="1535355" cy="153535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threePt" dir="tl"/>
                </a:scene3d>
                <a:sp3d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Freeform 41"/>
                <p:cNvSpPr/>
                <p:nvPr/>
              </p:nvSpPr>
              <p:spPr>
                <a:xfrm rot="19757230">
                  <a:off x="4852011" y="1719668"/>
                  <a:ext cx="856395" cy="2061621"/>
                </a:xfrm>
                <a:custGeom>
                  <a:avLst/>
                  <a:gdLst>
                    <a:gd name="connsiteX0" fmla="*/ 8422 w 1020942"/>
                    <a:gd name="connsiteY0" fmla="*/ 2457738 h 2457738"/>
                    <a:gd name="connsiteX1" fmla="*/ 36436 w 1020942"/>
                    <a:gd name="connsiteY1" fmla="*/ 1794701 h 2457738"/>
                    <a:gd name="connsiteX2" fmla="*/ 297893 w 1020942"/>
                    <a:gd name="connsiteY2" fmla="*/ 907538 h 2457738"/>
                    <a:gd name="connsiteX3" fmla="*/ 886172 w 1020942"/>
                    <a:gd name="connsiteY3" fmla="*/ 113761 h 2457738"/>
                    <a:gd name="connsiteX4" fmla="*/ 1016900 w 1020942"/>
                    <a:gd name="connsiteY4" fmla="*/ 39053 h 2457738"/>
                    <a:gd name="connsiteX5" fmla="*/ 792794 w 1020942"/>
                    <a:gd name="connsiteY5" fmla="*/ 440610 h 2457738"/>
                    <a:gd name="connsiteX6" fmla="*/ 363257 w 1020942"/>
                    <a:gd name="connsiteY6" fmla="*/ 1533221 h 2457738"/>
                    <a:gd name="connsiteX7" fmla="*/ 316568 w 1020942"/>
                    <a:gd name="connsiteY7" fmla="*/ 2252290 h 245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0942" h="2457738">
                      <a:moveTo>
                        <a:pt x="8422" y="2457738"/>
                      </a:moveTo>
                      <a:cubicBezTo>
                        <a:pt x="-1694" y="2255403"/>
                        <a:pt x="-11809" y="2053068"/>
                        <a:pt x="36436" y="1794701"/>
                      </a:cubicBezTo>
                      <a:cubicBezTo>
                        <a:pt x="84681" y="1536334"/>
                        <a:pt x="156270" y="1187695"/>
                        <a:pt x="297893" y="907538"/>
                      </a:cubicBezTo>
                      <a:cubicBezTo>
                        <a:pt x="439516" y="627381"/>
                        <a:pt x="766338" y="258508"/>
                        <a:pt x="886172" y="113761"/>
                      </a:cubicBezTo>
                      <a:cubicBezTo>
                        <a:pt x="1006006" y="-30986"/>
                        <a:pt x="1032463" y="-15422"/>
                        <a:pt x="1016900" y="39053"/>
                      </a:cubicBezTo>
                      <a:cubicBezTo>
                        <a:pt x="1001337" y="93528"/>
                        <a:pt x="901734" y="191582"/>
                        <a:pt x="792794" y="440610"/>
                      </a:cubicBezTo>
                      <a:cubicBezTo>
                        <a:pt x="683854" y="689638"/>
                        <a:pt x="442628" y="1231274"/>
                        <a:pt x="363257" y="1533221"/>
                      </a:cubicBezTo>
                      <a:cubicBezTo>
                        <a:pt x="283886" y="1835168"/>
                        <a:pt x="316568" y="2252290"/>
                        <a:pt x="316568" y="225229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Freeform 42"/>
                <p:cNvSpPr/>
                <p:nvPr/>
              </p:nvSpPr>
              <p:spPr>
                <a:xfrm rot="5357230">
                  <a:off x="7333228" y="2890901"/>
                  <a:ext cx="856395" cy="2061621"/>
                </a:xfrm>
                <a:custGeom>
                  <a:avLst/>
                  <a:gdLst>
                    <a:gd name="connsiteX0" fmla="*/ 8422 w 1020942"/>
                    <a:gd name="connsiteY0" fmla="*/ 2457738 h 2457738"/>
                    <a:gd name="connsiteX1" fmla="*/ 36436 w 1020942"/>
                    <a:gd name="connsiteY1" fmla="*/ 1794701 h 2457738"/>
                    <a:gd name="connsiteX2" fmla="*/ 297893 w 1020942"/>
                    <a:gd name="connsiteY2" fmla="*/ 907538 h 2457738"/>
                    <a:gd name="connsiteX3" fmla="*/ 886172 w 1020942"/>
                    <a:gd name="connsiteY3" fmla="*/ 113761 h 2457738"/>
                    <a:gd name="connsiteX4" fmla="*/ 1016900 w 1020942"/>
                    <a:gd name="connsiteY4" fmla="*/ 39053 h 2457738"/>
                    <a:gd name="connsiteX5" fmla="*/ 792794 w 1020942"/>
                    <a:gd name="connsiteY5" fmla="*/ 440610 h 2457738"/>
                    <a:gd name="connsiteX6" fmla="*/ 363257 w 1020942"/>
                    <a:gd name="connsiteY6" fmla="*/ 1533221 h 2457738"/>
                    <a:gd name="connsiteX7" fmla="*/ 316568 w 1020942"/>
                    <a:gd name="connsiteY7" fmla="*/ 2252290 h 245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0942" h="2457738">
                      <a:moveTo>
                        <a:pt x="8422" y="2457738"/>
                      </a:moveTo>
                      <a:cubicBezTo>
                        <a:pt x="-1694" y="2255403"/>
                        <a:pt x="-11809" y="2053068"/>
                        <a:pt x="36436" y="1794701"/>
                      </a:cubicBezTo>
                      <a:cubicBezTo>
                        <a:pt x="84681" y="1536334"/>
                        <a:pt x="156270" y="1187695"/>
                        <a:pt x="297893" y="907538"/>
                      </a:cubicBezTo>
                      <a:cubicBezTo>
                        <a:pt x="439516" y="627381"/>
                        <a:pt x="766338" y="258508"/>
                        <a:pt x="886172" y="113761"/>
                      </a:cubicBezTo>
                      <a:cubicBezTo>
                        <a:pt x="1006006" y="-30986"/>
                        <a:pt x="1032463" y="-15422"/>
                        <a:pt x="1016900" y="39053"/>
                      </a:cubicBezTo>
                      <a:cubicBezTo>
                        <a:pt x="1001337" y="93528"/>
                        <a:pt x="901734" y="191582"/>
                        <a:pt x="792794" y="440610"/>
                      </a:cubicBezTo>
                      <a:cubicBezTo>
                        <a:pt x="683854" y="689638"/>
                        <a:pt x="442628" y="1231274"/>
                        <a:pt x="363257" y="1533221"/>
                      </a:cubicBezTo>
                      <a:cubicBezTo>
                        <a:pt x="283886" y="1835168"/>
                        <a:pt x="316568" y="2252290"/>
                        <a:pt x="316568" y="225229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Freeform 43"/>
                <p:cNvSpPr/>
                <p:nvPr/>
              </p:nvSpPr>
              <p:spPr>
                <a:xfrm rot="12557230">
                  <a:off x="5089589" y="4436227"/>
                  <a:ext cx="856395" cy="2061621"/>
                </a:xfrm>
                <a:custGeom>
                  <a:avLst/>
                  <a:gdLst>
                    <a:gd name="connsiteX0" fmla="*/ 8422 w 1020942"/>
                    <a:gd name="connsiteY0" fmla="*/ 2457738 h 2457738"/>
                    <a:gd name="connsiteX1" fmla="*/ 36436 w 1020942"/>
                    <a:gd name="connsiteY1" fmla="*/ 1794701 h 2457738"/>
                    <a:gd name="connsiteX2" fmla="*/ 297893 w 1020942"/>
                    <a:gd name="connsiteY2" fmla="*/ 907538 h 2457738"/>
                    <a:gd name="connsiteX3" fmla="*/ 886172 w 1020942"/>
                    <a:gd name="connsiteY3" fmla="*/ 113761 h 2457738"/>
                    <a:gd name="connsiteX4" fmla="*/ 1016900 w 1020942"/>
                    <a:gd name="connsiteY4" fmla="*/ 39053 h 2457738"/>
                    <a:gd name="connsiteX5" fmla="*/ 792794 w 1020942"/>
                    <a:gd name="connsiteY5" fmla="*/ 440610 h 2457738"/>
                    <a:gd name="connsiteX6" fmla="*/ 363257 w 1020942"/>
                    <a:gd name="connsiteY6" fmla="*/ 1533221 h 2457738"/>
                    <a:gd name="connsiteX7" fmla="*/ 316568 w 1020942"/>
                    <a:gd name="connsiteY7" fmla="*/ 2252290 h 245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0942" h="2457738">
                      <a:moveTo>
                        <a:pt x="8422" y="2457738"/>
                      </a:moveTo>
                      <a:cubicBezTo>
                        <a:pt x="-1694" y="2255403"/>
                        <a:pt x="-11809" y="2053068"/>
                        <a:pt x="36436" y="1794701"/>
                      </a:cubicBezTo>
                      <a:cubicBezTo>
                        <a:pt x="84681" y="1536334"/>
                        <a:pt x="156270" y="1187695"/>
                        <a:pt x="297893" y="907538"/>
                      </a:cubicBezTo>
                      <a:cubicBezTo>
                        <a:pt x="439516" y="627381"/>
                        <a:pt x="766338" y="258508"/>
                        <a:pt x="886172" y="113761"/>
                      </a:cubicBezTo>
                      <a:cubicBezTo>
                        <a:pt x="1006006" y="-30986"/>
                        <a:pt x="1032463" y="-15422"/>
                        <a:pt x="1016900" y="39053"/>
                      </a:cubicBezTo>
                      <a:cubicBezTo>
                        <a:pt x="1001337" y="93528"/>
                        <a:pt x="901734" y="191582"/>
                        <a:pt x="792794" y="440610"/>
                      </a:cubicBezTo>
                      <a:cubicBezTo>
                        <a:pt x="683854" y="689638"/>
                        <a:pt x="442628" y="1231274"/>
                        <a:pt x="363257" y="1533221"/>
                      </a:cubicBezTo>
                      <a:cubicBezTo>
                        <a:pt x="283886" y="1835168"/>
                        <a:pt x="316568" y="2252290"/>
                        <a:pt x="316568" y="225229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 rot="19757230" flipV="1">
                  <a:off x="6067488" y="3922372"/>
                  <a:ext cx="234984" cy="2349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F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threePt" dir="tl"/>
                </a:scene3d>
                <a:sp3d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 rot="953216">
                  <a:off x="5950204" y="3812467"/>
                  <a:ext cx="456602" cy="45660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  <a:scene3d>
                  <a:camera prst="orthographicFront"/>
                  <a:lightRig rig="threePt" dir="tl"/>
                </a:scene3d>
                <a:sp3d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6169726" y="2900552"/>
                <a:ext cx="1458988" cy="2597267"/>
                <a:chOff x="6169726" y="2900552"/>
                <a:chExt cx="1458988" cy="2597267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>
                  <a:off x="6174818" y="4043923"/>
                  <a:ext cx="1453896" cy="145389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headEnd type="none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>
                  <a:off x="6169726" y="2900552"/>
                  <a:ext cx="0" cy="91440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headEnd type="none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2" name="Title 1"/>
          <p:cNvSpPr txBox="1">
            <a:spLocks/>
          </p:cNvSpPr>
          <p:nvPr/>
        </p:nvSpPr>
        <p:spPr>
          <a:xfrm>
            <a:off x="0" y="461657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Theory of Wong and Emanuel (2007</a:t>
            </a:r>
            <a:r>
              <a:rPr lang="en-US" sz="2800" dirty="0" smtClean="0"/>
              <a:t>)</a:t>
            </a:r>
            <a:r>
              <a:rPr lang="en-US" sz="2800" dirty="0" smtClean="0"/>
              <a:t> </a:t>
            </a:r>
            <a:r>
              <a:rPr lang="en-US" sz="2800" dirty="0"/>
              <a:t>(cont.)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6775309"/>
              </p:ext>
            </p:extLst>
          </p:nvPr>
        </p:nvGraphicFramePr>
        <p:xfrm>
          <a:off x="554038" y="2087563"/>
          <a:ext cx="4254500" cy="590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" name="Document" r:id="rId3" imgW="5486400" imgH="711200" progId="Word.Document.12">
                  <p:embed/>
                </p:oleObj>
              </mc:Choice>
              <mc:Fallback>
                <p:oleObj name="Document" r:id="rId3" imgW="5486400" imgH="7112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2087563"/>
                        <a:ext cx="4254500" cy="5902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6740121"/>
              </p:ext>
            </p:extLst>
          </p:nvPr>
        </p:nvGraphicFramePr>
        <p:xfrm>
          <a:off x="554272" y="3758083"/>
          <a:ext cx="42545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Document" r:id="rId5" imgW="5486400" imgH="533400" progId="Word.Document.12">
                  <p:embed/>
                </p:oleObj>
              </mc:Choice>
              <mc:Fallback>
                <p:oleObj name="Document" r:id="rId5" imgW="5486400" imgH="5334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72" y="3758083"/>
                        <a:ext cx="425450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57200" y="4920018"/>
            <a:ext cx="4032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Maximum Sustained Surface Wind: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716690"/>
              </p:ext>
            </p:extLst>
          </p:nvPr>
        </p:nvGraphicFramePr>
        <p:xfrm>
          <a:off x="554272" y="5259918"/>
          <a:ext cx="42545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Document" r:id="rId7" imgW="5486400" imgH="520700" progId="Word.Document.12">
                  <p:embed/>
                </p:oleObj>
              </mc:Choice>
              <mc:Fallback>
                <p:oleObj name="Document" r:id="rId7" imgW="5486400" imgH="5207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72" y="5259918"/>
                        <a:ext cx="42545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457200" y="4256615"/>
            <a:ext cx="2875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(Wong and Emanuel 2007)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200" y="5666318"/>
            <a:ext cx="303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(Powell 1980; as in </a:t>
            </a:r>
            <a:r>
              <a:rPr lang="en-US" sz="1400" dirty="0" err="1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Luo</a:t>
            </a:r>
            <a:r>
              <a:rPr lang="en-US" sz="1400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 et al. 2008)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57200" y="1793400"/>
            <a:ext cx="435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Saturation Entropy: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57200" y="3389360"/>
            <a:ext cx="287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"/>
                <a:cs typeface="Arial"/>
              </a:rPr>
              <a:t>Maximum Gradient Wind:</a:t>
            </a:r>
            <a:endParaRPr lang="en-US" dirty="0">
              <a:solidFill>
                <a:schemeClr val="bg1">
                  <a:lumMod val="9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1663" y="3941148"/>
            <a:ext cx="3928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 smtClean="0">
                <a:latin typeface="Arial"/>
                <a:cs typeface="Arial"/>
              </a:rPr>
              <a:t>Challenge: How to accurately estimate these quantities from satellite measurements</a:t>
            </a:r>
          </a:p>
          <a:p>
            <a:endParaRPr lang="en-US" sz="2000" u="sng" dirty="0">
              <a:latin typeface="Arial"/>
              <a:cs typeface="Arial"/>
            </a:endParaRPr>
          </a:p>
          <a:p>
            <a:r>
              <a:rPr lang="en-US" sz="2000" u="sng" dirty="0" smtClean="0">
                <a:latin typeface="Arial"/>
                <a:cs typeface="Arial"/>
              </a:rPr>
              <a:t>Answer: estimate at cloud top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358696" y="2694309"/>
            <a:ext cx="1132510" cy="416144"/>
          </a:xfrm>
          <a:prstGeom prst="rect">
            <a:avLst/>
          </a:prstGeom>
          <a:noFill/>
          <a:ln>
            <a:solidFill>
              <a:srgbClr val="000000"/>
            </a:solidFill>
          </a:ln>
          <a:scene3d>
            <a:camera prst="orthographicFron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763998" y="2697517"/>
            <a:ext cx="1700061" cy="416144"/>
          </a:xfrm>
          <a:prstGeom prst="rect">
            <a:avLst/>
          </a:prstGeom>
          <a:noFill/>
          <a:ln>
            <a:solidFill>
              <a:srgbClr val="000000"/>
            </a:solidFill>
          </a:ln>
          <a:scene3d>
            <a:camera prst="orthographicFron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7315905"/>
              </p:ext>
            </p:extLst>
          </p:nvPr>
        </p:nvGraphicFramePr>
        <p:xfrm>
          <a:off x="554272" y="2677814"/>
          <a:ext cx="42545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Document" r:id="rId9" imgW="5486400" imgH="533400" progId="Word.Document.12">
                  <p:embed/>
                </p:oleObj>
              </mc:Choice>
              <mc:Fallback>
                <p:oleObj name="Document" r:id="rId9" imgW="5486400" imgH="5334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72" y="2677814"/>
                        <a:ext cx="425450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3023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117480" y="1719668"/>
            <a:ext cx="5237417" cy="5052029"/>
            <a:chOff x="4117480" y="1719668"/>
            <a:chExt cx="5237417" cy="5052029"/>
          </a:xfrm>
        </p:grpSpPr>
        <p:grpSp>
          <p:nvGrpSpPr>
            <p:cNvPr id="78" name="Group 77"/>
            <p:cNvGrpSpPr/>
            <p:nvPr/>
          </p:nvGrpSpPr>
          <p:grpSpPr>
            <a:xfrm>
              <a:off x="4117480" y="1976175"/>
              <a:ext cx="5237417" cy="4795522"/>
              <a:chOff x="4117480" y="1976175"/>
              <a:chExt cx="5237417" cy="4795522"/>
            </a:xfrm>
          </p:grpSpPr>
          <p:sp>
            <p:nvSpPr>
              <p:cNvPr id="89" name="Oval 88"/>
              <p:cNvSpPr/>
              <p:nvPr/>
            </p:nvSpPr>
            <p:spPr>
              <a:xfrm>
                <a:off x="6612607" y="5404658"/>
                <a:ext cx="2742290" cy="1367039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4">
                      <a:lumMod val="75000"/>
                    </a:schemeClr>
                  </a:gs>
                  <a:gs pos="100000">
                    <a:srgbClr val="FFFFFF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  <a:effectLst/>
              <a:scene3d>
                <a:camera prst="orthographicFront"/>
                <a:lightRig rig="threePt" dir="tl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Arial"/>
                    <a:cs typeface="Arial"/>
                  </a:rPr>
                  <a:t>h</a:t>
                </a:r>
                <a:r>
                  <a:rPr lang="en-US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*</a:t>
                </a:r>
                <a:r>
                  <a:rPr lang="en-US" baseline="-25000" dirty="0" smtClean="0">
                    <a:solidFill>
                      <a:schemeClr val="tx1"/>
                    </a:solidFill>
                    <a:latin typeface="Arial"/>
                    <a:cs typeface="Arial"/>
                  </a:rPr>
                  <a:t>environment</a:t>
                </a:r>
                <a:endParaRPr lang="en-US" baseline="-25000" dirty="0">
                  <a:solidFill>
                    <a:schemeClr val="tx1"/>
                  </a:solidFill>
                  <a:latin typeface="Arial"/>
                  <a:cs typeface="Arial"/>
                </a:endParaRPr>
              </a:p>
              <a:p>
                <a:pPr algn="ctr"/>
                <a:endParaRPr lang="en-US" dirty="0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4117480" y="1976175"/>
                <a:ext cx="4114676" cy="411467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scene3d>
                <a:camera prst="orthographicFront"/>
                <a:lightRig rig="threePt" dir="tl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TextBox 90"/>
              <p:cNvSpPr txBox="1"/>
              <p:nvPr/>
            </p:nvSpPr>
            <p:spPr>
              <a:xfrm>
                <a:off x="5460992" y="2534958"/>
                <a:ext cx="14276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latin typeface="Arial"/>
                    <a:cs typeface="Arial"/>
                  </a:rPr>
                  <a:t>h*</a:t>
                </a:r>
                <a:r>
                  <a:rPr lang="en-US" baseline="-25000" dirty="0" smtClean="0">
                    <a:latin typeface="Arial"/>
                    <a:cs typeface="Arial"/>
                  </a:rPr>
                  <a:t>eyewall</a:t>
                </a:r>
                <a:r>
                  <a:rPr lang="en-US" dirty="0" smtClean="0">
                    <a:latin typeface="Arial"/>
                    <a:cs typeface="Arial"/>
                  </a:rPr>
                  <a:t>, V</a:t>
                </a:r>
                <a:r>
                  <a:rPr lang="en-US" baseline="-25000" dirty="0" smtClean="0">
                    <a:latin typeface="Arial"/>
                    <a:cs typeface="Arial"/>
                  </a:rPr>
                  <a:t>m</a:t>
                </a:r>
                <a:endParaRPr lang="en-US" baseline="-25000" dirty="0">
                  <a:latin typeface="Arial"/>
                  <a:cs typeface="Arial"/>
                </a:endParaRPr>
              </a:p>
            </p:txBody>
          </p:sp>
          <p:sp>
            <p:nvSpPr>
              <p:cNvPr id="92" name="TextBox 91"/>
              <p:cNvSpPr txBox="1"/>
              <p:nvPr/>
            </p:nvSpPr>
            <p:spPr>
              <a:xfrm>
                <a:off x="6939651" y="4515201"/>
                <a:ext cx="14947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Arial"/>
                    <a:cs typeface="Arial"/>
                  </a:rPr>
                  <a:t>s</a:t>
                </a:r>
                <a:r>
                  <a:rPr lang="en-US" dirty="0" smtClean="0">
                    <a:latin typeface="Arial"/>
                    <a:cs typeface="Arial"/>
                  </a:rPr>
                  <a:t>torm radius</a:t>
                </a:r>
                <a:endParaRPr lang="en-US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4852011" y="1719668"/>
              <a:ext cx="3940225" cy="4778180"/>
              <a:chOff x="4852011" y="1719668"/>
              <a:chExt cx="3940225" cy="4778180"/>
            </a:xfrm>
          </p:grpSpPr>
          <p:grpSp>
            <p:nvGrpSpPr>
              <p:cNvPr id="3" name="Group 2"/>
              <p:cNvGrpSpPr/>
              <p:nvPr/>
            </p:nvGrpSpPr>
            <p:grpSpPr>
              <a:xfrm>
                <a:off x="4852011" y="1719668"/>
                <a:ext cx="3940225" cy="4778180"/>
                <a:chOff x="4852011" y="1719668"/>
                <a:chExt cx="3940225" cy="4778180"/>
              </a:xfrm>
            </p:grpSpPr>
            <p:sp>
              <p:nvSpPr>
                <p:cNvPr id="83" name="Oval 82"/>
                <p:cNvSpPr/>
                <p:nvPr/>
              </p:nvSpPr>
              <p:spPr>
                <a:xfrm rot="19757230">
                  <a:off x="5417652" y="3272775"/>
                  <a:ext cx="1535355" cy="1535355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FF0000"/>
                    </a:gs>
                    <a:gs pos="100000">
                      <a:schemeClr val="accent2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threePt" dir="tl"/>
                </a:scene3d>
                <a:sp3d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Freeform 83"/>
                <p:cNvSpPr/>
                <p:nvPr/>
              </p:nvSpPr>
              <p:spPr>
                <a:xfrm rot="19757230">
                  <a:off x="4852011" y="1719668"/>
                  <a:ext cx="856395" cy="2061621"/>
                </a:xfrm>
                <a:custGeom>
                  <a:avLst/>
                  <a:gdLst>
                    <a:gd name="connsiteX0" fmla="*/ 8422 w 1020942"/>
                    <a:gd name="connsiteY0" fmla="*/ 2457738 h 2457738"/>
                    <a:gd name="connsiteX1" fmla="*/ 36436 w 1020942"/>
                    <a:gd name="connsiteY1" fmla="*/ 1794701 h 2457738"/>
                    <a:gd name="connsiteX2" fmla="*/ 297893 w 1020942"/>
                    <a:gd name="connsiteY2" fmla="*/ 907538 h 2457738"/>
                    <a:gd name="connsiteX3" fmla="*/ 886172 w 1020942"/>
                    <a:gd name="connsiteY3" fmla="*/ 113761 h 2457738"/>
                    <a:gd name="connsiteX4" fmla="*/ 1016900 w 1020942"/>
                    <a:gd name="connsiteY4" fmla="*/ 39053 h 2457738"/>
                    <a:gd name="connsiteX5" fmla="*/ 792794 w 1020942"/>
                    <a:gd name="connsiteY5" fmla="*/ 440610 h 2457738"/>
                    <a:gd name="connsiteX6" fmla="*/ 363257 w 1020942"/>
                    <a:gd name="connsiteY6" fmla="*/ 1533221 h 2457738"/>
                    <a:gd name="connsiteX7" fmla="*/ 316568 w 1020942"/>
                    <a:gd name="connsiteY7" fmla="*/ 2252290 h 245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0942" h="2457738">
                      <a:moveTo>
                        <a:pt x="8422" y="2457738"/>
                      </a:moveTo>
                      <a:cubicBezTo>
                        <a:pt x="-1694" y="2255403"/>
                        <a:pt x="-11809" y="2053068"/>
                        <a:pt x="36436" y="1794701"/>
                      </a:cubicBezTo>
                      <a:cubicBezTo>
                        <a:pt x="84681" y="1536334"/>
                        <a:pt x="156270" y="1187695"/>
                        <a:pt x="297893" y="907538"/>
                      </a:cubicBezTo>
                      <a:cubicBezTo>
                        <a:pt x="439516" y="627381"/>
                        <a:pt x="766338" y="258508"/>
                        <a:pt x="886172" y="113761"/>
                      </a:cubicBezTo>
                      <a:cubicBezTo>
                        <a:pt x="1006006" y="-30986"/>
                        <a:pt x="1032463" y="-15422"/>
                        <a:pt x="1016900" y="39053"/>
                      </a:cubicBezTo>
                      <a:cubicBezTo>
                        <a:pt x="1001337" y="93528"/>
                        <a:pt x="901734" y="191582"/>
                        <a:pt x="792794" y="440610"/>
                      </a:cubicBezTo>
                      <a:cubicBezTo>
                        <a:pt x="683854" y="689638"/>
                        <a:pt x="442628" y="1231274"/>
                        <a:pt x="363257" y="1533221"/>
                      </a:cubicBezTo>
                      <a:cubicBezTo>
                        <a:pt x="283886" y="1835168"/>
                        <a:pt x="316568" y="2252290"/>
                        <a:pt x="316568" y="225229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Freeform 84"/>
                <p:cNvSpPr/>
                <p:nvPr/>
              </p:nvSpPr>
              <p:spPr>
                <a:xfrm rot="5357230">
                  <a:off x="7333228" y="2890901"/>
                  <a:ext cx="856395" cy="2061621"/>
                </a:xfrm>
                <a:custGeom>
                  <a:avLst/>
                  <a:gdLst>
                    <a:gd name="connsiteX0" fmla="*/ 8422 w 1020942"/>
                    <a:gd name="connsiteY0" fmla="*/ 2457738 h 2457738"/>
                    <a:gd name="connsiteX1" fmla="*/ 36436 w 1020942"/>
                    <a:gd name="connsiteY1" fmla="*/ 1794701 h 2457738"/>
                    <a:gd name="connsiteX2" fmla="*/ 297893 w 1020942"/>
                    <a:gd name="connsiteY2" fmla="*/ 907538 h 2457738"/>
                    <a:gd name="connsiteX3" fmla="*/ 886172 w 1020942"/>
                    <a:gd name="connsiteY3" fmla="*/ 113761 h 2457738"/>
                    <a:gd name="connsiteX4" fmla="*/ 1016900 w 1020942"/>
                    <a:gd name="connsiteY4" fmla="*/ 39053 h 2457738"/>
                    <a:gd name="connsiteX5" fmla="*/ 792794 w 1020942"/>
                    <a:gd name="connsiteY5" fmla="*/ 440610 h 2457738"/>
                    <a:gd name="connsiteX6" fmla="*/ 363257 w 1020942"/>
                    <a:gd name="connsiteY6" fmla="*/ 1533221 h 2457738"/>
                    <a:gd name="connsiteX7" fmla="*/ 316568 w 1020942"/>
                    <a:gd name="connsiteY7" fmla="*/ 2252290 h 245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0942" h="2457738">
                      <a:moveTo>
                        <a:pt x="8422" y="2457738"/>
                      </a:moveTo>
                      <a:cubicBezTo>
                        <a:pt x="-1694" y="2255403"/>
                        <a:pt x="-11809" y="2053068"/>
                        <a:pt x="36436" y="1794701"/>
                      </a:cubicBezTo>
                      <a:cubicBezTo>
                        <a:pt x="84681" y="1536334"/>
                        <a:pt x="156270" y="1187695"/>
                        <a:pt x="297893" y="907538"/>
                      </a:cubicBezTo>
                      <a:cubicBezTo>
                        <a:pt x="439516" y="627381"/>
                        <a:pt x="766338" y="258508"/>
                        <a:pt x="886172" y="113761"/>
                      </a:cubicBezTo>
                      <a:cubicBezTo>
                        <a:pt x="1006006" y="-30986"/>
                        <a:pt x="1032463" y="-15422"/>
                        <a:pt x="1016900" y="39053"/>
                      </a:cubicBezTo>
                      <a:cubicBezTo>
                        <a:pt x="1001337" y="93528"/>
                        <a:pt x="901734" y="191582"/>
                        <a:pt x="792794" y="440610"/>
                      </a:cubicBezTo>
                      <a:cubicBezTo>
                        <a:pt x="683854" y="689638"/>
                        <a:pt x="442628" y="1231274"/>
                        <a:pt x="363257" y="1533221"/>
                      </a:cubicBezTo>
                      <a:cubicBezTo>
                        <a:pt x="283886" y="1835168"/>
                        <a:pt x="316568" y="2252290"/>
                        <a:pt x="316568" y="225229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Freeform 85"/>
                <p:cNvSpPr/>
                <p:nvPr/>
              </p:nvSpPr>
              <p:spPr>
                <a:xfrm rot="12557230">
                  <a:off x="5089589" y="4436227"/>
                  <a:ext cx="856395" cy="2061621"/>
                </a:xfrm>
                <a:custGeom>
                  <a:avLst/>
                  <a:gdLst>
                    <a:gd name="connsiteX0" fmla="*/ 8422 w 1020942"/>
                    <a:gd name="connsiteY0" fmla="*/ 2457738 h 2457738"/>
                    <a:gd name="connsiteX1" fmla="*/ 36436 w 1020942"/>
                    <a:gd name="connsiteY1" fmla="*/ 1794701 h 2457738"/>
                    <a:gd name="connsiteX2" fmla="*/ 297893 w 1020942"/>
                    <a:gd name="connsiteY2" fmla="*/ 907538 h 2457738"/>
                    <a:gd name="connsiteX3" fmla="*/ 886172 w 1020942"/>
                    <a:gd name="connsiteY3" fmla="*/ 113761 h 2457738"/>
                    <a:gd name="connsiteX4" fmla="*/ 1016900 w 1020942"/>
                    <a:gd name="connsiteY4" fmla="*/ 39053 h 2457738"/>
                    <a:gd name="connsiteX5" fmla="*/ 792794 w 1020942"/>
                    <a:gd name="connsiteY5" fmla="*/ 440610 h 2457738"/>
                    <a:gd name="connsiteX6" fmla="*/ 363257 w 1020942"/>
                    <a:gd name="connsiteY6" fmla="*/ 1533221 h 2457738"/>
                    <a:gd name="connsiteX7" fmla="*/ 316568 w 1020942"/>
                    <a:gd name="connsiteY7" fmla="*/ 2252290 h 2457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20942" h="2457738">
                      <a:moveTo>
                        <a:pt x="8422" y="2457738"/>
                      </a:moveTo>
                      <a:cubicBezTo>
                        <a:pt x="-1694" y="2255403"/>
                        <a:pt x="-11809" y="2053068"/>
                        <a:pt x="36436" y="1794701"/>
                      </a:cubicBezTo>
                      <a:cubicBezTo>
                        <a:pt x="84681" y="1536334"/>
                        <a:pt x="156270" y="1187695"/>
                        <a:pt x="297893" y="907538"/>
                      </a:cubicBezTo>
                      <a:cubicBezTo>
                        <a:pt x="439516" y="627381"/>
                        <a:pt x="766338" y="258508"/>
                        <a:pt x="886172" y="113761"/>
                      </a:cubicBezTo>
                      <a:cubicBezTo>
                        <a:pt x="1006006" y="-30986"/>
                        <a:pt x="1032463" y="-15422"/>
                        <a:pt x="1016900" y="39053"/>
                      </a:cubicBezTo>
                      <a:cubicBezTo>
                        <a:pt x="1001337" y="93528"/>
                        <a:pt x="901734" y="191582"/>
                        <a:pt x="792794" y="440610"/>
                      </a:cubicBezTo>
                      <a:cubicBezTo>
                        <a:pt x="683854" y="689638"/>
                        <a:pt x="442628" y="1231274"/>
                        <a:pt x="363257" y="1533221"/>
                      </a:cubicBezTo>
                      <a:cubicBezTo>
                        <a:pt x="283886" y="1835168"/>
                        <a:pt x="316568" y="2252290"/>
                        <a:pt x="316568" y="2252290"/>
                      </a:cubicBezTo>
                    </a:path>
                  </a:pathLst>
                </a:custGeom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 r="-100000" b="-100000"/>
                </a:gradFill>
                <a:ln>
                  <a:noFill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 rot="19757230" flipV="1">
                  <a:off x="6067488" y="3922372"/>
                  <a:ext cx="234984" cy="234984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FF0000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  <a:effectLst/>
                <a:scene3d>
                  <a:camera prst="orthographicFront"/>
                  <a:lightRig rig="threePt" dir="tl"/>
                </a:scene3d>
                <a:sp3d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 rot="953216">
                  <a:off x="5950204" y="3812467"/>
                  <a:ext cx="456602" cy="456602"/>
                </a:xfrm>
                <a:prstGeom prst="ellipse">
                  <a:avLst/>
                </a:prstGeom>
                <a:noFill/>
                <a:ln>
                  <a:solidFill>
                    <a:schemeClr val="tx1"/>
                  </a:solidFill>
                  <a:prstDash val="dash"/>
                </a:ln>
                <a:scene3d>
                  <a:camera prst="orthographicFront"/>
                  <a:lightRig rig="threePt" dir="tl"/>
                </a:scene3d>
                <a:sp3d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" name="Group 3"/>
              <p:cNvGrpSpPr/>
              <p:nvPr/>
            </p:nvGrpSpPr>
            <p:grpSpPr>
              <a:xfrm>
                <a:off x="6169726" y="2900552"/>
                <a:ext cx="1458988" cy="2597267"/>
                <a:chOff x="6169726" y="2900552"/>
                <a:chExt cx="1458988" cy="2597267"/>
              </a:xfrm>
            </p:grpSpPr>
            <p:cxnSp>
              <p:nvCxnSpPr>
                <p:cNvPr id="81" name="Straight Connector 80"/>
                <p:cNvCxnSpPr/>
                <p:nvPr/>
              </p:nvCxnSpPr>
              <p:spPr>
                <a:xfrm>
                  <a:off x="6174818" y="4043923"/>
                  <a:ext cx="1453896" cy="1453896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headEnd type="none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81"/>
                <p:cNvCxnSpPr/>
                <p:nvPr/>
              </p:nvCxnSpPr>
              <p:spPr>
                <a:xfrm>
                  <a:off x="6169726" y="2900552"/>
                  <a:ext cx="0" cy="914400"/>
                </a:xfrm>
                <a:prstGeom prst="line">
                  <a:avLst/>
                </a:prstGeom>
                <a:ln>
                  <a:solidFill>
                    <a:srgbClr val="000000"/>
                  </a:solidFill>
                  <a:headEnd type="none"/>
                  <a:tailEnd type="triangle" w="lg" len="lg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2" name="Title 1"/>
          <p:cNvSpPr txBox="1">
            <a:spLocks/>
          </p:cNvSpPr>
          <p:nvPr/>
        </p:nvSpPr>
        <p:spPr>
          <a:xfrm>
            <a:off x="0" y="461657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Theory of Wong and Emanuel (2007</a:t>
            </a:r>
            <a:r>
              <a:rPr lang="en-US" sz="2800" dirty="0" smtClean="0"/>
              <a:t>)</a:t>
            </a:r>
            <a:r>
              <a:rPr lang="en-US" sz="2800" dirty="0" smtClean="0"/>
              <a:t> </a:t>
            </a:r>
            <a:r>
              <a:rPr lang="en-US" sz="2800" dirty="0"/>
              <a:t>(cont.)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7134723"/>
              </p:ext>
            </p:extLst>
          </p:nvPr>
        </p:nvGraphicFramePr>
        <p:xfrm>
          <a:off x="554038" y="2311509"/>
          <a:ext cx="42545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25" name="Document" r:id="rId3" imgW="5486400" imgH="482600" progId="Word.Document.12">
                  <p:embed/>
                </p:oleObj>
              </mc:Choice>
              <mc:Fallback>
                <p:oleObj name="Document" r:id="rId3" imgW="5486400" imgH="4826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2311509"/>
                        <a:ext cx="4254500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457200" y="3648621"/>
            <a:ext cx="5003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457200" algn="l"/>
              </a:tabLst>
            </a:pPr>
            <a:r>
              <a:rPr lang="en-US" i="1" dirty="0" smtClean="0">
                <a:latin typeface="Cambria Math"/>
                <a:cs typeface="Cambria Math"/>
              </a:rPr>
              <a:t>T</a:t>
            </a:r>
            <a:r>
              <a:rPr lang="en-US" dirty="0" smtClean="0">
                <a:latin typeface="Cambria Math"/>
                <a:cs typeface="Cambria Math"/>
              </a:rPr>
              <a:t>:</a:t>
            </a:r>
            <a:r>
              <a:rPr lang="en-US" dirty="0"/>
              <a:t>	</a:t>
            </a:r>
            <a:r>
              <a:rPr lang="en-US" dirty="0" smtClean="0"/>
              <a:t>cloud-top temperature</a:t>
            </a:r>
          </a:p>
          <a:p>
            <a:pPr>
              <a:tabLst>
                <a:tab pos="457200" algn="l"/>
              </a:tabLst>
            </a:pPr>
            <a:r>
              <a:rPr lang="en-US" i="1" dirty="0">
                <a:latin typeface="Cambria Math"/>
                <a:cs typeface="Cambria Math"/>
              </a:rPr>
              <a:t>z</a:t>
            </a:r>
            <a:r>
              <a:rPr lang="en-US" dirty="0" smtClean="0">
                <a:latin typeface="Cambria Math"/>
                <a:cs typeface="Cambria Math"/>
              </a:rPr>
              <a:t>:</a:t>
            </a:r>
            <a:r>
              <a:rPr lang="en-US" dirty="0" smtClean="0">
                <a:latin typeface="Arial"/>
                <a:cs typeface="Arial"/>
              </a:rPr>
              <a:t>	cloud-top height</a:t>
            </a:r>
          </a:p>
          <a:p>
            <a:pPr>
              <a:tabLst>
                <a:tab pos="457200" algn="l"/>
              </a:tabLst>
            </a:pPr>
            <a:r>
              <a:rPr lang="en-US" i="1" dirty="0" smtClean="0">
                <a:latin typeface="Cambria Math"/>
                <a:cs typeface="Cambria Math"/>
              </a:rPr>
              <a:t>q*</a:t>
            </a:r>
            <a:r>
              <a:rPr lang="en-US" dirty="0" smtClean="0">
                <a:latin typeface="Cambria Math"/>
                <a:cs typeface="Cambria Math"/>
              </a:rPr>
              <a:t>:</a:t>
            </a:r>
            <a:r>
              <a:rPr lang="en-US" dirty="0" smtClean="0">
                <a:latin typeface="Arial"/>
                <a:cs typeface="Arial"/>
              </a:rPr>
              <a:t>	cloud-top saturation specific humidity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57200" y="1665178"/>
            <a:ext cx="4425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Along storm outflow (temperature approximately uniform, T</a:t>
            </a:r>
            <a:r>
              <a:rPr lang="en-US" baseline="-25000" dirty="0" smtClean="0">
                <a:latin typeface="Arial"/>
                <a:cs typeface="Arial"/>
              </a:rPr>
              <a:t>0</a:t>
            </a:r>
            <a:r>
              <a:rPr lang="en-US" dirty="0" smtClean="0">
                <a:latin typeface="Arial"/>
                <a:cs typeface="Arial"/>
              </a:rPr>
              <a:t>):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1016416"/>
              </p:ext>
            </p:extLst>
          </p:nvPr>
        </p:nvGraphicFramePr>
        <p:xfrm>
          <a:off x="554038" y="3126381"/>
          <a:ext cx="42545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26" name="Document" r:id="rId5" imgW="5486400" imgH="520700" progId="Word.Document.12">
                  <p:embed/>
                </p:oleObj>
              </mc:Choice>
              <mc:Fallback>
                <p:oleObj name="Document" r:id="rId5" imgW="5486400" imgH="5207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3126381"/>
                        <a:ext cx="42545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457200" y="5928495"/>
            <a:ext cx="2875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(Wong and Emanuel 2007)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7200" y="2810015"/>
            <a:ext cx="435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Saturation Moist Static Energy (SMSE):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806853"/>
              </p:ext>
            </p:extLst>
          </p:nvPr>
        </p:nvGraphicFramePr>
        <p:xfrm>
          <a:off x="554272" y="4884533"/>
          <a:ext cx="42545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27" name="Document" r:id="rId7" imgW="5486400" imgH="533400" progId="Word.Document.12">
                  <p:embed/>
                </p:oleObj>
              </mc:Choice>
              <mc:Fallback>
                <p:oleObj name="Document" r:id="rId7" imgW="5486400" imgH="5334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272" y="4884533"/>
                        <a:ext cx="425450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3633191"/>
              </p:ext>
            </p:extLst>
          </p:nvPr>
        </p:nvGraphicFramePr>
        <p:xfrm>
          <a:off x="554038" y="5328783"/>
          <a:ext cx="42545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28" name="Document" r:id="rId9" imgW="5486400" imgH="533400" progId="Word.Document.12">
                  <p:embed/>
                </p:oleObj>
              </mc:Choice>
              <mc:Fallback>
                <p:oleObj name="Document" r:id="rId9" imgW="5486400" imgH="5334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4038" y="5328783"/>
                        <a:ext cx="425450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/>
          <p:cNvSpPr/>
          <p:nvPr/>
        </p:nvSpPr>
        <p:spPr>
          <a:xfrm>
            <a:off x="465667" y="5337250"/>
            <a:ext cx="1596497" cy="452860"/>
          </a:xfrm>
          <a:prstGeom prst="rect">
            <a:avLst/>
          </a:prstGeom>
          <a:noFill/>
          <a:ln>
            <a:solidFill>
              <a:srgbClr val="000000"/>
            </a:solidFill>
          </a:ln>
          <a:scene3d>
            <a:camera prst="orthographicFron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52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0" y="461657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Theory of Wong and Emanuel (2007</a:t>
            </a:r>
            <a:r>
              <a:rPr lang="en-US" sz="2800" dirty="0" smtClean="0"/>
              <a:t>) </a:t>
            </a:r>
            <a:r>
              <a:rPr lang="en-US" sz="2800" dirty="0" smtClean="0"/>
              <a:t>(</a:t>
            </a:r>
            <a:r>
              <a:rPr lang="en-US" sz="2800" dirty="0"/>
              <a:t>cont.)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82674" y="3866278"/>
            <a:ext cx="2861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cloud profiling radar (i.e. </a:t>
            </a:r>
            <a:r>
              <a:rPr lang="en-US" dirty="0" err="1" smtClean="0">
                <a:latin typeface="Arial"/>
                <a:cs typeface="Arial"/>
              </a:rPr>
              <a:t>CloudSat</a:t>
            </a:r>
            <a:r>
              <a:rPr lang="en-US" dirty="0" smtClean="0">
                <a:latin typeface="Arial"/>
                <a:cs typeface="Arial"/>
              </a:rPr>
              <a:t>) cross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section path: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923002" y="1719668"/>
            <a:ext cx="3940225" cy="4778180"/>
            <a:chOff x="2923002" y="1719668"/>
            <a:chExt cx="3940225" cy="4778180"/>
          </a:xfrm>
        </p:grpSpPr>
        <p:sp>
          <p:nvSpPr>
            <p:cNvPr id="19" name="Oval 18"/>
            <p:cNvSpPr/>
            <p:nvPr/>
          </p:nvSpPr>
          <p:spPr>
            <a:xfrm rot="19757230">
              <a:off x="3488643" y="3272775"/>
              <a:ext cx="1535355" cy="1535355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accent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scene3d>
              <a:camera prst="orthographicFron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 rot="19757230">
              <a:off x="2923002" y="1719668"/>
              <a:ext cx="856395" cy="2061621"/>
            </a:xfrm>
            <a:custGeom>
              <a:avLst/>
              <a:gdLst>
                <a:gd name="connsiteX0" fmla="*/ 8422 w 1020942"/>
                <a:gd name="connsiteY0" fmla="*/ 2457738 h 2457738"/>
                <a:gd name="connsiteX1" fmla="*/ 36436 w 1020942"/>
                <a:gd name="connsiteY1" fmla="*/ 1794701 h 2457738"/>
                <a:gd name="connsiteX2" fmla="*/ 297893 w 1020942"/>
                <a:gd name="connsiteY2" fmla="*/ 907538 h 2457738"/>
                <a:gd name="connsiteX3" fmla="*/ 886172 w 1020942"/>
                <a:gd name="connsiteY3" fmla="*/ 113761 h 2457738"/>
                <a:gd name="connsiteX4" fmla="*/ 1016900 w 1020942"/>
                <a:gd name="connsiteY4" fmla="*/ 39053 h 2457738"/>
                <a:gd name="connsiteX5" fmla="*/ 792794 w 1020942"/>
                <a:gd name="connsiteY5" fmla="*/ 440610 h 2457738"/>
                <a:gd name="connsiteX6" fmla="*/ 363257 w 1020942"/>
                <a:gd name="connsiteY6" fmla="*/ 1533221 h 2457738"/>
                <a:gd name="connsiteX7" fmla="*/ 316568 w 1020942"/>
                <a:gd name="connsiteY7" fmla="*/ 2252290 h 24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0942" h="2457738">
                  <a:moveTo>
                    <a:pt x="8422" y="2457738"/>
                  </a:moveTo>
                  <a:cubicBezTo>
                    <a:pt x="-1694" y="2255403"/>
                    <a:pt x="-11809" y="2053068"/>
                    <a:pt x="36436" y="1794701"/>
                  </a:cubicBezTo>
                  <a:cubicBezTo>
                    <a:pt x="84681" y="1536334"/>
                    <a:pt x="156270" y="1187695"/>
                    <a:pt x="297893" y="907538"/>
                  </a:cubicBezTo>
                  <a:cubicBezTo>
                    <a:pt x="439516" y="627381"/>
                    <a:pt x="766338" y="258508"/>
                    <a:pt x="886172" y="113761"/>
                  </a:cubicBezTo>
                  <a:cubicBezTo>
                    <a:pt x="1006006" y="-30986"/>
                    <a:pt x="1032463" y="-15422"/>
                    <a:pt x="1016900" y="39053"/>
                  </a:cubicBezTo>
                  <a:cubicBezTo>
                    <a:pt x="1001337" y="93528"/>
                    <a:pt x="901734" y="191582"/>
                    <a:pt x="792794" y="440610"/>
                  </a:cubicBezTo>
                  <a:cubicBezTo>
                    <a:pt x="683854" y="689638"/>
                    <a:pt x="442628" y="1231274"/>
                    <a:pt x="363257" y="1533221"/>
                  </a:cubicBezTo>
                  <a:cubicBezTo>
                    <a:pt x="283886" y="1835168"/>
                    <a:pt x="316568" y="2252290"/>
                    <a:pt x="316568" y="2252290"/>
                  </a:cubicBezTo>
                </a:path>
              </a:pathLst>
            </a:cu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  <a:tileRect r="-100000" b="-100000"/>
            </a:gra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 rot="5357230">
              <a:off x="5404219" y="2890901"/>
              <a:ext cx="856395" cy="2061621"/>
            </a:xfrm>
            <a:custGeom>
              <a:avLst/>
              <a:gdLst>
                <a:gd name="connsiteX0" fmla="*/ 8422 w 1020942"/>
                <a:gd name="connsiteY0" fmla="*/ 2457738 h 2457738"/>
                <a:gd name="connsiteX1" fmla="*/ 36436 w 1020942"/>
                <a:gd name="connsiteY1" fmla="*/ 1794701 h 2457738"/>
                <a:gd name="connsiteX2" fmla="*/ 297893 w 1020942"/>
                <a:gd name="connsiteY2" fmla="*/ 907538 h 2457738"/>
                <a:gd name="connsiteX3" fmla="*/ 886172 w 1020942"/>
                <a:gd name="connsiteY3" fmla="*/ 113761 h 2457738"/>
                <a:gd name="connsiteX4" fmla="*/ 1016900 w 1020942"/>
                <a:gd name="connsiteY4" fmla="*/ 39053 h 2457738"/>
                <a:gd name="connsiteX5" fmla="*/ 792794 w 1020942"/>
                <a:gd name="connsiteY5" fmla="*/ 440610 h 2457738"/>
                <a:gd name="connsiteX6" fmla="*/ 363257 w 1020942"/>
                <a:gd name="connsiteY6" fmla="*/ 1533221 h 2457738"/>
                <a:gd name="connsiteX7" fmla="*/ 316568 w 1020942"/>
                <a:gd name="connsiteY7" fmla="*/ 2252290 h 24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0942" h="2457738">
                  <a:moveTo>
                    <a:pt x="8422" y="2457738"/>
                  </a:moveTo>
                  <a:cubicBezTo>
                    <a:pt x="-1694" y="2255403"/>
                    <a:pt x="-11809" y="2053068"/>
                    <a:pt x="36436" y="1794701"/>
                  </a:cubicBezTo>
                  <a:cubicBezTo>
                    <a:pt x="84681" y="1536334"/>
                    <a:pt x="156270" y="1187695"/>
                    <a:pt x="297893" y="907538"/>
                  </a:cubicBezTo>
                  <a:cubicBezTo>
                    <a:pt x="439516" y="627381"/>
                    <a:pt x="766338" y="258508"/>
                    <a:pt x="886172" y="113761"/>
                  </a:cubicBezTo>
                  <a:cubicBezTo>
                    <a:pt x="1006006" y="-30986"/>
                    <a:pt x="1032463" y="-15422"/>
                    <a:pt x="1016900" y="39053"/>
                  </a:cubicBezTo>
                  <a:cubicBezTo>
                    <a:pt x="1001337" y="93528"/>
                    <a:pt x="901734" y="191582"/>
                    <a:pt x="792794" y="440610"/>
                  </a:cubicBezTo>
                  <a:cubicBezTo>
                    <a:pt x="683854" y="689638"/>
                    <a:pt x="442628" y="1231274"/>
                    <a:pt x="363257" y="1533221"/>
                  </a:cubicBezTo>
                  <a:cubicBezTo>
                    <a:pt x="283886" y="1835168"/>
                    <a:pt x="316568" y="2252290"/>
                    <a:pt x="316568" y="2252290"/>
                  </a:cubicBezTo>
                </a:path>
              </a:pathLst>
            </a:cu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  <a:tileRect r="-100000" b="-100000"/>
            </a:gra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 rot="12557230">
              <a:off x="3160580" y="4436227"/>
              <a:ext cx="856395" cy="2061621"/>
            </a:xfrm>
            <a:custGeom>
              <a:avLst/>
              <a:gdLst>
                <a:gd name="connsiteX0" fmla="*/ 8422 w 1020942"/>
                <a:gd name="connsiteY0" fmla="*/ 2457738 h 2457738"/>
                <a:gd name="connsiteX1" fmla="*/ 36436 w 1020942"/>
                <a:gd name="connsiteY1" fmla="*/ 1794701 h 2457738"/>
                <a:gd name="connsiteX2" fmla="*/ 297893 w 1020942"/>
                <a:gd name="connsiteY2" fmla="*/ 907538 h 2457738"/>
                <a:gd name="connsiteX3" fmla="*/ 886172 w 1020942"/>
                <a:gd name="connsiteY3" fmla="*/ 113761 h 2457738"/>
                <a:gd name="connsiteX4" fmla="*/ 1016900 w 1020942"/>
                <a:gd name="connsiteY4" fmla="*/ 39053 h 2457738"/>
                <a:gd name="connsiteX5" fmla="*/ 792794 w 1020942"/>
                <a:gd name="connsiteY5" fmla="*/ 440610 h 2457738"/>
                <a:gd name="connsiteX6" fmla="*/ 363257 w 1020942"/>
                <a:gd name="connsiteY6" fmla="*/ 1533221 h 2457738"/>
                <a:gd name="connsiteX7" fmla="*/ 316568 w 1020942"/>
                <a:gd name="connsiteY7" fmla="*/ 2252290 h 24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20942" h="2457738">
                  <a:moveTo>
                    <a:pt x="8422" y="2457738"/>
                  </a:moveTo>
                  <a:cubicBezTo>
                    <a:pt x="-1694" y="2255403"/>
                    <a:pt x="-11809" y="2053068"/>
                    <a:pt x="36436" y="1794701"/>
                  </a:cubicBezTo>
                  <a:cubicBezTo>
                    <a:pt x="84681" y="1536334"/>
                    <a:pt x="156270" y="1187695"/>
                    <a:pt x="297893" y="907538"/>
                  </a:cubicBezTo>
                  <a:cubicBezTo>
                    <a:pt x="439516" y="627381"/>
                    <a:pt x="766338" y="258508"/>
                    <a:pt x="886172" y="113761"/>
                  </a:cubicBezTo>
                  <a:cubicBezTo>
                    <a:pt x="1006006" y="-30986"/>
                    <a:pt x="1032463" y="-15422"/>
                    <a:pt x="1016900" y="39053"/>
                  </a:cubicBezTo>
                  <a:cubicBezTo>
                    <a:pt x="1001337" y="93528"/>
                    <a:pt x="901734" y="191582"/>
                    <a:pt x="792794" y="440610"/>
                  </a:cubicBezTo>
                  <a:cubicBezTo>
                    <a:pt x="683854" y="689638"/>
                    <a:pt x="442628" y="1231274"/>
                    <a:pt x="363257" y="1533221"/>
                  </a:cubicBezTo>
                  <a:cubicBezTo>
                    <a:pt x="283886" y="1835168"/>
                    <a:pt x="316568" y="2252290"/>
                    <a:pt x="316568" y="2252290"/>
                  </a:cubicBezTo>
                </a:path>
              </a:pathLst>
            </a:custGeom>
            <a:gradFill flip="none" rotWithShape="1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  <a:tileRect r="-100000" b="-100000"/>
            </a:gra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 rot="19757230" flipV="1">
              <a:off x="4138479" y="3922372"/>
              <a:ext cx="234984" cy="23498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FF0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  <a:scene3d>
              <a:camera prst="orthographicFron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7" name="Straight Connector 26"/>
          <p:cNvCxnSpPr/>
          <p:nvPr/>
        </p:nvCxnSpPr>
        <p:spPr>
          <a:xfrm flipV="1">
            <a:off x="1792315" y="2507791"/>
            <a:ext cx="4966862" cy="3025529"/>
          </a:xfrm>
          <a:prstGeom prst="line">
            <a:avLst/>
          </a:prstGeom>
          <a:ln>
            <a:solidFill>
              <a:srgbClr val="000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991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6660025" y="2042145"/>
            <a:ext cx="1472607" cy="1478300"/>
            <a:chOff x="7151707" y="2232608"/>
            <a:chExt cx="1472607" cy="1478300"/>
          </a:xfrm>
        </p:grpSpPr>
        <p:grpSp>
          <p:nvGrpSpPr>
            <p:cNvPr id="4" name="Group 3"/>
            <p:cNvGrpSpPr/>
            <p:nvPr/>
          </p:nvGrpSpPr>
          <p:grpSpPr>
            <a:xfrm>
              <a:off x="7759700" y="2883575"/>
              <a:ext cx="215900" cy="825500"/>
              <a:chOff x="7759700" y="3340100"/>
              <a:chExt cx="215900" cy="825500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7759700" y="3890433"/>
                <a:ext cx="215900" cy="275167"/>
              </a:xfrm>
              <a:prstGeom prst="rect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l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759700" y="3615267"/>
                <a:ext cx="215900" cy="275167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l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7759700" y="3340100"/>
                <a:ext cx="215900" cy="275167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l"/>
              </a:scene3d>
              <a:sp3d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7151707" y="2232608"/>
              <a:ext cx="14276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Arial"/>
                  <a:cs typeface="Arial"/>
                </a:rPr>
                <a:t>r</a:t>
              </a:r>
              <a:r>
                <a:rPr lang="en-US" dirty="0" smtClean="0">
                  <a:latin typeface="Arial"/>
                  <a:cs typeface="Arial"/>
                </a:rPr>
                <a:t>adar reflectivity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975600" y="3433909"/>
              <a:ext cx="6487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small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975600" y="2885409"/>
              <a:ext cx="6487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large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438658" y="1863236"/>
            <a:ext cx="4768030" cy="2392881"/>
            <a:chOff x="1637691" y="2021981"/>
            <a:chExt cx="5451495" cy="2735884"/>
          </a:xfrm>
        </p:grpSpPr>
        <p:grpSp>
          <p:nvGrpSpPr>
            <p:cNvPr id="12" name="Group 11"/>
            <p:cNvGrpSpPr/>
            <p:nvPr/>
          </p:nvGrpSpPr>
          <p:grpSpPr>
            <a:xfrm>
              <a:off x="4167108" y="2021981"/>
              <a:ext cx="2922078" cy="2731651"/>
              <a:chOff x="4167108" y="2021981"/>
              <a:chExt cx="2922078" cy="2731651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4167108" y="2021981"/>
                <a:ext cx="2922078" cy="2730994"/>
                <a:chOff x="4718050" y="2148981"/>
                <a:chExt cx="2922078" cy="2730994"/>
              </a:xfrm>
            </p:grpSpPr>
            <p:sp>
              <p:nvSpPr>
                <p:cNvPr id="27" name="Freeform 26"/>
                <p:cNvSpPr/>
                <p:nvPr/>
              </p:nvSpPr>
              <p:spPr>
                <a:xfrm>
                  <a:off x="4718050" y="2148981"/>
                  <a:ext cx="2922078" cy="2730994"/>
                </a:xfrm>
                <a:custGeom>
                  <a:avLst/>
                  <a:gdLst>
                    <a:gd name="connsiteX0" fmla="*/ 0 w 2922078"/>
                    <a:gd name="connsiteY0" fmla="*/ 2727819 h 2730994"/>
                    <a:gd name="connsiteX1" fmla="*/ 44450 w 2922078"/>
                    <a:gd name="connsiteY1" fmla="*/ 972044 h 2730994"/>
                    <a:gd name="connsiteX2" fmla="*/ 111125 w 2922078"/>
                    <a:gd name="connsiteY2" fmla="*/ 143369 h 2730994"/>
                    <a:gd name="connsiteX3" fmla="*/ 257175 w 2922078"/>
                    <a:gd name="connsiteY3" fmla="*/ 494 h 2730994"/>
                    <a:gd name="connsiteX4" fmla="*/ 431800 w 2922078"/>
                    <a:gd name="connsiteY4" fmla="*/ 140194 h 2730994"/>
                    <a:gd name="connsiteX5" fmla="*/ 514350 w 2922078"/>
                    <a:gd name="connsiteY5" fmla="*/ 178294 h 2730994"/>
                    <a:gd name="connsiteX6" fmla="*/ 644525 w 2922078"/>
                    <a:gd name="connsiteY6" fmla="*/ 190994 h 2730994"/>
                    <a:gd name="connsiteX7" fmla="*/ 796925 w 2922078"/>
                    <a:gd name="connsiteY7" fmla="*/ 225919 h 2730994"/>
                    <a:gd name="connsiteX8" fmla="*/ 984250 w 2922078"/>
                    <a:gd name="connsiteY8" fmla="*/ 330694 h 2730994"/>
                    <a:gd name="connsiteX9" fmla="*/ 1231900 w 2922078"/>
                    <a:gd name="connsiteY9" fmla="*/ 425944 h 2730994"/>
                    <a:gd name="connsiteX10" fmla="*/ 1470025 w 2922078"/>
                    <a:gd name="connsiteY10" fmla="*/ 444994 h 2730994"/>
                    <a:gd name="connsiteX11" fmla="*/ 1619250 w 2922078"/>
                    <a:gd name="connsiteY11" fmla="*/ 479919 h 2730994"/>
                    <a:gd name="connsiteX12" fmla="*/ 1711325 w 2922078"/>
                    <a:gd name="connsiteY12" fmla="*/ 527544 h 2730994"/>
                    <a:gd name="connsiteX13" fmla="*/ 1844675 w 2922078"/>
                    <a:gd name="connsiteY13" fmla="*/ 575169 h 2730994"/>
                    <a:gd name="connsiteX14" fmla="*/ 1943100 w 2922078"/>
                    <a:gd name="connsiteY14" fmla="*/ 575169 h 2730994"/>
                    <a:gd name="connsiteX15" fmla="*/ 2032000 w 2922078"/>
                    <a:gd name="connsiteY15" fmla="*/ 492619 h 2730994"/>
                    <a:gd name="connsiteX16" fmla="*/ 2079625 w 2922078"/>
                    <a:gd name="connsiteY16" fmla="*/ 410069 h 2730994"/>
                    <a:gd name="connsiteX17" fmla="*/ 2139950 w 2922078"/>
                    <a:gd name="connsiteY17" fmla="*/ 394194 h 2730994"/>
                    <a:gd name="connsiteX18" fmla="*/ 2203450 w 2922078"/>
                    <a:gd name="connsiteY18" fmla="*/ 422769 h 2730994"/>
                    <a:gd name="connsiteX19" fmla="*/ 2225675 w 2922078"/>
                    <a:gd name="connsiteY19" fmla="*/ 508494 h 2730994"/>
                    <a:gd name="connsiteX20" fmla="*/ 2263775 w 2922078"/>
                    <a:gd name="connsiteY20" fmla="*/ 692644 h 2730994"/>
                    <a:gd name="connsiteX21" fmla="*/ 2311400 w 2922078"/>
                    <a:gd name="connsiteY21" fmla="*/ 895844 h 2730994"/>
                    <a:gd name="connsiteX22" fmla="*/ 2397125 w 2922078"/>
                    <a:gd name="connsiteY22" fmla="*/ 1029194 h 2730994"/>
                    <a:gd name="connsiteX23" fmla="*/ 2619375 w 2922078"/>
                    <a:gd name="connsiteY23" fmla="*/ 1121269 h 2730994"/>
                    <a:gd name="connsiteX24" fmla="*/ 2803525 w 2922078"/>
                    <a:gd name="connsiteY24" fmla="*/ 1143494 h 2730994"/>
                    <a:gd name="connsiteX25" fmla="*/ 2873375 w 2922078"/>
                    <a:gd name="connsiteY25" fmla="*/ 1172069 h 2730994"/>
                    <a:gd name="connsiteX26" fmla="*/ 2914650 w 2922078"/>
                    <a:gd name="connsiteY26" fmla="*/ 1226044 h 2730994"/>
                    <a:gd name="connsiteX27" fmla="*/ 2911475 w 2922078"/>
                    <a:gd name="connsiteY27" fmla="*/ 1302244 h 2730994"/>
                    <a:gd name="connsiteX28" fmla="*/ 2809875 w 2922078"/>
                    <a:gd name="connsiteY28" fmla="*/ 1530844 h 2730994"/>
                    <a:gd name="connsiteX29" fmla="*/ 2546350 w 2922078"/>
                    <a:gd name="connsiteY29" fmla="*/ 2130919 h 2730994"/>
                    <a:gd name="connsiteX30" fmla="*/ 2359025 w 2922078"/>
                    <a:gd name="connsiteY30" fmla="*/ 2730994 h 2730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2922078" h="2730994">
                      <a:moveTo>
                        <a:pt x="0" y="2727819"/>
                      </a:moveTo>
                      <a:cubicBezTo>
                        <a:pt x="12964" y="2065302"/>
                        <a:pt x="25929" y="1402786"/>
                        <a:pt x="44450" y="972044"/>
                      </a:cubicBezTo>
                      <a:cubicBezTo>
                        <a:pt x="62971" y="541302"/>
                        <a:pt x="75671" y="305294"/>
                        <a:pt x="111125" y="143369"/>
                      </a:cubicBezTo>
                      <a:cubicBezTo>
                        <a:pt x="146579" y="-18556"/>
                        <a:pt x="203729" y="1023"/>
                        <a:pt x="257175" y="494"/>
                      </a:cubicBezTo>
                      <a:cubicBezTo>
                        <a:pt x="310621" y="-35"/>
                        <a:pt x="388938" y="110561"/>
                        <a:pt x="431800" y="140194"/>
                      </a:cubicBezTo>
                      <a:cubicBezTo>
                        <a:pt x="474662" y="169827"/>
                        <a:pt x="478896" y="169827"/>
                        <a:pt x="514350" y="178294"/>
                      </a:cubicBezTo>
                      <a:cubicBezTo>
                        <a:pt x="549804" y="186761"/>
                        <a:pt x="597429" y="183057"/>
                        <a:pt x="644525" y="190994"/>
                      </a:cubicBezTo>
                      <a:cubicBezTo>
                        <a:pt x="691621" y="198931"/>
                        <a:pt x="740304" y="202636"/>
                        <a:pt x="796925" y="225919"/>
                      </a:cubicBezTo>
                      <a:cubicBezTo>
                        <a:pt x="853546" y="249202"/>
                        <a:pt x="911754" y="297357"/>
                        <a:pt x="984250" y="330694"/>
                      </a:cubicBezTo>
                      <a:cubicBezTo>
                        <a:pt x="1056746" y="364031"/>
                        <a:pt x="1150938" y="406894"/>
                        <a:pt x="1231900" y="425944"/>
                      </a:cubicBezTo>
                      <a:cubicBezTo>
                        <a:pt x="1312862" y="444994"/>
                        <a:pt x="1405467" y="435998"/>
                        <a:pt x="1470025" y="444994"/>
                      </a:cubicBezTo>
                      <a:cubicBezTo>
                        <a:pt x="1534583" y="453990"/>
                        <a:pt x="1579033" y="466161"/>
                        <a:pt x="1619250" y="479919"/>
                      </a:cubicBezTo>
                      <a:cubicBezTo>
                        <a:pt x="1659467" y="493677"/>
                        <a:pt x="1673754" y="511669"/>
                        <a:pt x="1711325" y="527544"/>
                      </a:cubicBezTo>
                      <a:cubicBezTo>
                        <a:pt x="1748896" y="543419"/>
                        <a:pt x="1806046" y="567231"/>
                        <a:pt x="1844675" y="575169"/>
                      </a:cubicBezTo>
                      <a:cubicBezTo>
                        <a:pt x="1883304" y="583106"/>
                        <a:pt x="1911879" y="588927"/>
                        <a:pt x="1943100" y="575169"/>
                      </a:cubicBezTo>
                      <a:cubicBezTo>
                        <a:pt x="1974321" y="561411"/>
                        <a:pt x="2009246" y="520136"/>
                        <a:pt x="2032000" y="492619"/>
                      </a:cubicBezTo>
                      <a:cubicBezTo>
                        <a:pt x="2054754" y="465102"/>
                        <a:pt x="2061633" y="426473"/>
                        <a:pt x="2079625" y="410069"/>
                      </a:cubicBezTo>
                      <a:cubicBezTo>
                        <a:pt x="2097617" y="393665"/>
                        <a:pt x="2119313" y="392077"/>
                        <a:pt x="2139950" y="394194"/>
                      </a:cubicBezTo>
                      <a:cubicBezTo>
                        <a:pt x="2160587" y="396311"/>
                        <a:pt x="2189163" y="403719"/>
                        <a:pt x="2203450" y="422769"/>
                      </a:cubicBezTo>
                      <a:cubicBezTo>
                        <a:pt x="2217738" y="441819"/>
                        <a:pt x="2215621" y="463515"/>
                        <a:pt x="2225675" y="508494"/>
                      </a:cubicBezTo>
                      <a:cubicBezTo>
                        <a:pt x="2235729" y="553473"/>
                        <a:pt x="2249488" y="628086"/>
                        <a:pt x="2263775" y="692644"/>
                      </a:cubicBezTo>
                      <a:cubicBezTo>
                        <a:pt x="2278062" y="757202"/>
                        <a:pt x="2289175" y="839752"/>
                        <a:pt x="2311400" y="895844"/>
                      </a:cubicBezTo>
                      <a:cubicBezTo>
                        <a:pt x="2333625" y="951936"/>
                        <a:pt x="2345796" y="991623"/>
                        <a:pt x="2397125" y="1029194"/>
                      </a:cubicBezTo>
                      <a:cubicBezTo>
                        <a:pt x="2448454" y="1066765"/>
                        <a:pt x="2551642" y="1102219"/>
                        <a:pt x="2619375" y="1121269"/>
                      </a:cubicBezTo>
                      <a:cubicBezTo>
                        <a:pt x="2687108" y="1140319"/>
                        <a:pt x="2761192" y="1135027"/>
                        <a:pt x="2803525" y="1143494"/>
                      </a:cubicBezTo>
                      <a:cubicBezTo>
                        <a:pt x="2845858" y="1151961"/>
                        <a:pt x="2854854" y="1158311"/>
                        <a:pt x="2873375" y="1172069"/>
                      </a:cubicBezTo>
                      <a:cubicBezTo>
                        <a:pt x="2891896" y="1185827"/>
                        <a:pt x="2908300" y="1204348"/>
                        <a:pt x="2914650" y="1226044"/>
                      </a:cubicBezTo>
                      <a:cubicBezTo>
                        <a:pt x="2921000" y="1247740"/>
                        <a:pt x="2928937" y="1251444"/>
                        <a:pt x="2911475" y="1302244"/>
                      </a:cubicBezTo>
                      <a:cubicBezTo>
                        <a:pt x="2894013" y="1353044"/>
                        <a:pt x="2809875" y="1530844"/>
                        <a:pt x="2809875" y="1530844"/>
                      </a:cubicBezTo>
                      <a:cubicBezTo>
                        <a:pt x="2749021" y="1668956"/>
                        <a:pt x="2621492" y="1930894"/>
                        <a:pt x="2546350" y="2130919"/>
                      </a:cubicBezTo>
                      <a:cubicBezTo>
                        <a:pt x="2471208" y="2330944"/>
                        <a:pt x="2359025" y="2730994"/>
                        <a:pt x="2359025" y="2730994"/>
                      </a:cubicBezTo>
                    </a:path>
                  </a:pathLst>
                </a:custGeom>
                <a:solidFill>
                  <a:srgbClr val="00FF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Freeform 27"/>
                <p:cNvSpPr/>
                <p:nvPr/>
              </p:nvSpPr>
              <p:spPr>
                <a:xfrm>
                  <a:off x="4743450" y="2218886"/>
                  <a:ext cx="2394460" cy="2661089"/>
                </a:xfrm>
                <a:custGeom>
                  <a:avLst/>
                  <a:gdLst>
                    <a:gd name="connsiteX0" fmla="*/ 0 w 2394460"/>
                    <a:gd name="connsiteY0" fmla="*/ 2661089 h 2661089"/>
                    <a:gd name="connsiteX1" fmla="*/ 47625 w 2394460"/>
                    <a:gd name="connsiteY1" fmla="*/ 746564 h 2661089"/>
                    <a:gd name="connsiteX2" fmla="*/ 104775 w 2394460"/>
                    <a:gd name="connsiteY2" fmla="*/ 130614 h 2661089"/>
                    <a:gd name="connsiteX3" fmla="*/ 193675 w 2394460"/>
                    <a:gd name="connsiteY3" fmla="*/ 439 h 2661089"/>
                    <a:gd name="connsiteX4" fmla="*/ 333375 w 2394460"/>
                    <a:gd name="connsiteY4" fmla="*/ 92514 h 2661089"/>
                    <a:gd name="connsiteX5" fmla="*/ 415925 w 2394460"/>
                    <a:gd name="connsiteY5" fmla="*/ 206814 h 2661089"/>
                    <a:gd name="connsiteX6" fmla="*/ 552450 w 2394460"/>
                    <a:gd name="connsiteY6" fmla="*/ 286189 h 2661089"/>
                    <a:gd name="connsiteX7" fmla="*/ 752475 w 2394460"/>
                    <a:gd name="connsiteY7" fmla="*/ 311589 h 2661089"/>
                    <a:gd name="connsiteX8" fmla="*/ 962025 w 2394460"/>
                    <a:gd name="connsiteY8" fmla="*/ 467164 h 2661089"/>
                    <a:gd name="connsiteX9" fmla="*/ 1168400 w 2394460"/>
                    <a:gd name="connsiteY9" fmla="*/ 667189 h 2661089"/>
                    <a:gd name="connsiteX10" fmla="*/ 1457325 w 2394460"/>
                    <a:gd name="connsiteY10" fmla="*/ 737039 h 2661089"/>
                    <a:gd name="connsiteX11" fmla="*/ 1635125 w 2394460"/>
                    <a:gd name="connsiteY11" fmla="*/ 844989 h 2661089"/>
                    <a:gd name="connsiteX12" fmla="*/ 1797050 w 2394460"/>
                    <a:gd name="connsiteY12" fmla="*/ 933889 h 2661089"/>
                    <a:gd name="connsiteX13" fmla="*/ 1936750 w 2394460"/>
                    <a:gd name="connsiteY13" fmla="*/ 927539 h 2661089"/>
                    <a:gd name="connsiteX14" fmla="*/ 1997075 w 2394460"/>
                    <a:gd name="connsiteY14" fmla="*/ 781489 h 2661089"/>
                    <a:gd name="connsiteX15" fmla="*/ 2038350 w 2394460"/>
                    <a:gd name="connsiteY15" fmla="*/ 473514 h 2661089"/>
                    <a:gd name="connsiteX16" fmla="*/ 2101850 w 2394460"/>
                    <a:gd name="connsiteY16" fmla="*/ 400489 h 2661089"/>
                    <a:gd name="connsiteX17" fmla="*/ 2152650 w 2394460"/>
                    <a:gd name="connsiteY17" fmla="*/ 422714 h 2661089"/>
                    <a:gd name="connsiteX18" fmla="*/ 2171700 w 2394460"/>
                    <a:gd name="connsiteY18" fmla="*/ 479864 h 2661089"/>
                    <a:gd name="connsiteX19" fmla="*/ 2193925 w 2394460"/>
                    <a:gd name="connsiteY19" fmla="*/ 730689 h 2661089"/>
                    <a:gd name="connsiteX20" fmla="*/ 2216150 w 2394460"/>
                    <a:gd name="connsiteY20" fmla="*/ 927539 h 2661089"/>
                    <a:gd name="connsiteX21" fmla="*/ 2336800 w 2394460"/>
                    <a:gd name="connsiteY21" fmla="*/ 1130739 h 2661089"/>
                    <a:gd name="connsiteX22" fmla="*/ 2393950 w 2394460"/>
                    <a:gd name="connsiteY22" fmla="*/ 1337114 h 2661089"/>
                    <a:gd name="connsiteX23" fmla="*/ 2359025 w 2394460"/>
                    <a:gd name="connsiteY23" fmla="*/ 1695889 h 2661089"/>
                    <a:gd name="connsiteX24" fmla="*/ 2263775 w 2394460"/>
                    <a:gd name="connsiteY24" fmla="*/ 2080064 h 2661089"/>
                    <a:gd name="connsiteX25" fmla="*/ 2209800 w 2394460"/>
                    <a:gd name="connsiteY25" fmla="*/ 2657914 h 2661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394460" h="2661089">
                      <a:moveTo>
                        <a:pt x="0" y="2661089"/>
                      </a:moveTo>
                      <a:cubicBezTo>
                        <a:pt x="15081" y="1914699"/>
                        <a:pt x="30163" y="1168310"/>
                        <a:pt x="47625" y="746564"/>
                      </a:cubicBezTo>
                      <a:cubicBezTo>
                        <a:pt x="65087" y="324818"/>
                        <a:pt x="80433" y="254968"/>
                        <a:pt x="104775" y="130614"/>
                      </a:cubicBezTo>
                      <a:cubicBezTo>
                        <a:pt x="129117" y="6260"/>
                        <a:pt x="155575" y="6789"/>
                        <a:pt x="193675" y="439"/>
                      </a:cubicBezTo>
                      <a:cubicBezTo>
                        <a:pt x="231775" y="-5911"/>
                        <a:pt x="296333" y="58118"/>
                        <a:pt x="333375" y="92514"/>
                      </a:cubicBezTo>
                      <a:cubicBezTo>
                        <a:pt x="370417" y="126910"/>
                        <a:pt x="379413" y="174535"/>
                        <a:pt x="415925" y="206814"/>
                      </a:cubicBezTo>
                      <a:cubicBezTo>
                        <a:pt x="452437" y="239093"/>
                        <a:pt x="496359" y="268727"/>
                        <a:pt x="552450" y="286189"/>
                      </a:cubicBezTo>
                      <a:cubicBezTo>
                        <a:pt x="608541" y="303651"/>
                        <a:pt x="684213" y="281427"/>
                        <a:pt x="752475" y="311589"/>
                      </a:cubicBezTo>
                      <a:cubicBezTo>
                        <a:pt x="820737" y="341751"/>
                        <a:pt x="892704" y="407897"/>
                        <a:pt x="962025" y="467164"/>
                      </a:cubicBezTo>
                      <a:cubicBezTo>
                        <a:pt x="1031346" y="526431"/>
                        <a:pt x="1085850" y="622210"/>
                        <a:pt x="1168400" y="667189"/>
                      </a:cubicBezTo>
                      <a:cubicBezTo>
                        <a:pt x="1250950" y="712168"/>
                        <a:pt x="1379538" y="707406"/>
                        <a:pt x="1457325" y="737039"/>
                      </a:cubicBezTo>
                      <a:cubicBezTo>
                        <a:pt x="1535112" y="766672"/>
                        <a:pt x="1578504" y="812181"/>
                        <a:pt x="1635125" y="844989"/>
                      </a:cubicBezTo>
                      <a:cubicBezTo>
                        <a:pt x="1691746" y="877797"/>
                        <a:pt x="1746779" y="920131"/>
                        <a:pt x="1797050" y="933889"/>
                      </a:cubicBezTo>
                      <a:cubicBezTo>
                        <a:pt x="1847321" y="947647"/>
                        <a:pt x="1903413" y="952939"/>
                        <a:pt x="1936750" y="927539"/>
                      </a:cubicBezTo>
                      <a:cubicBezTo>
                        <a:pt x="1970087" y="902139"/>
                        <a:pt x="1980142" y="857160"/>
                        <a:pt x="1997075" y="781489"/>
                      </a:cubicBezTo>
                      <a:cubicBezTo>
                        <a:pt x="2014008" y="705818"/>
                        <a:pt x="2020888" y="537014"/>
                        <a:pt x="2038350" y="473514"/>
                      </a:cubicBezTo>
                      <a:cubicBezTo>
                        <a:pt x="2055812" y="410014"/>
                        <a:pt x="2082800" y="408956"/>
                        <a:pt x="2101850" y="400489"/>
                      </a:cubicBezTo>
                      <a:cubicBezTo>
                        <a:pt x="2120900" y="392022"/>
                        <a:pt x="2141008" y="409485"/>
                        <a:pt x="2152650" y="422714"/>
                      </a:cubicBezTo>
                      <a:cubicBezTo>
                        <a:pt x="2164292" y="435943"/>
                        <a:pt x="2164821" y="428535"/>
                        <a:pt x="2171700" y="479864"/>
                      </a:cubicBezTo>
                      <a:cubicBezTo>
                        <a:pt x="2178579" y="531193"/>
                        <a:pt x="2186517" y="656076"/>
                        <a:pt x="2193925" y="730689"/>
                      </a:cubicBezTo>
                      <a:cubicBezTo>
                        <a:pt x="2201333" y="805301"/>
                        <a:pt x="2192338" y="860864"/>
                        <a:pt x="2216150" y="927539"/>
                      </a:cubicBezTo>
                      <a:cubicBezTo>
                        <a:pt x="2239963" y="994214"/>
                        <a:pt x="2307167" y="1062477"/>
                        <a:pt x="2336800" y="1130739"/>
                      </a:cubicBezTo>
                      <a:cubicBezTo>
                        <a:pt x="2366433" y="1199001"/>
                        <a:pt x="2390246" y="1242923"/>
                        <a:pt x="2393950" y="1337114"/>
                      </a:cubicBezTo>
                      <a:cubicBezTo>
                        <a:pt x="2397654" y="1431305"/>
                        <a:pt x="2380721" y="1572064"/>
                        <a:pt x="2359025" y="1695889"/>
                      </a:cubicBezTo>
                      <a:cubicBezTo>
                        <a:pt x="2337329" y="1819714"/>
                        <a:pt x="2288646" y="1919727"/>
                        <a:pt x="2263775" y="2080064"/>
                      </a:cubicBezTo>
                      <a:cubicBezTo>
                        <a:pt x="2238904" y="2240401"/>
                        <a:pt x="2209800" y="2657914"/>
                        <a:pt x="2209800" y="2657914"/>
                      </a:cubicBezTo>
                    </a:path>
                  </a:pathLst>
                </a:custGeom>
                <a:solidFill>
                  <a:srgbClr val="FFFF00"/>
                </a:solidFill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Freeform 28"/>
                <p:cNvSpPr/>
                <p:nvPr/>
              </p:nvSpPr>
              <p:spPr>
                <a:xfrm flipH="1">
                  <a:off x="4810125" y="2286000"/>
                  <a:ext cx="231775" cy="2593975"/>
                </a:xfrm>
                <a:custGeom>
                  <a:avLst/>
                  <a:gdLst>
                    <a:gd name="connsiteX0" fmla="*/ 139700 w 139700"/>
                    <a:gd name="connsiteY0" fmla="*/ 2041657 h 2041657"/>
                    <a:gd name="connsiteX1" fmla="*/ 123825 w 139700"/>
                    <a:gd name="connsiteY1" fmla="*/ 946282 h 2041657"/>
                    <a:gd name="connsiteX2" fmla="*/ 107950 w 139700"/>
                    <a:gd name="connsiteY2" fmla="*/ 279532 h 2041657"/>
                    <a:gd name="connsiteX3" fmla="*/ 98425 w 139700"/>
                    <a:gd name="connsiteY3" fmla="*/ 120782 h 2041657"/>
                    <a:gd name="connsiteX4" fmla="*/ 95250 w 139700"/>
                    <a:gd name="connsiteY4" fmla="*/ 47757 h 2041657"/>
                    <a:gd name="connsiteX5" fmla="*/ 88900 w 139700"/>
                    <a:gd name="connsiteY5" fmla="*/ 16007 h 2041657"/>
                    <a:gd name="connsiteX6" fmla="*/ 73025 w 139700"/>
                    <a:gd name="connsiteY6" fmla="*/ 3307 h 2041657"/>
                    <a:gd name="connsiteX7" fmla="*/ 63500 w 139700"/>
                    <a:gd name="connsiteY7" fmla="*/ 132 h 2041657"/>
                    <a:gd name="connsiteX8" fmla="*/ 60325 w 139700"/>
                    <a:gd name="connsiteY8" fmla="*/ 6482 h 2041657"/>
                    <a:gd name="connsiteX9" fmla="*/ 53975 w 139700"/>
                    <a:gd name="connsiteY9" fmla="*/ 22357 h 2041657"/>
                    <a:gd name="connsiteX10" fmla="*/ 50800 w 139700"/>
                    <a:gd name="connsiteY10" fmla="*/ 73157 h 2041657"/>
                    <a:gd name="connsiteX11" fmla="*/ 44450 w 139700"/>
                    <a:gd name="connsiteY11" fmla="*/ 120782 h 2041657"/>
                    <a:gd name="connsiteX12" fmla="*/ 34925 w 139700"/>
                    <a:gd name="connsiteY12" fmla="*/ 301757 h 2041657"/>
                    <a:gd name="connsiteX13" fmla="*/ 25400 w 139700"/>
                    <a:gd name="connsiteY13" fmla="*/ 730382 h 2041657"/>
                    <a:gd name="connsiteX14" fmla="*/ 22225 w 139700"/>
                    <a:gd name="connsiteY14" fmla="*/ 1247907 h 2041657"/>
                    <a:gd name="connsiteX15" fmla="*/ 0 w 139700"/>
                    <a:gd name="connsiteY15" fmla="*/ 2038482 h 2041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700" h="2041657">
                      <a:moveTo>
                        <a:pt x="139700" y="2041657"/>
                      </a:moveTo>
                      <a:cubicBezTo>
                        <a:pt x="134408" y="1640813"/>
                        <a:pt x="129117" y="1239969"/>
                        <a:pt x="123825" y="946282"/>
                      </a:cubicBezTo>
                      <a:cubicBezTo>
                        <a:pt x="118533" y="652595"/>
                        <a:pt x="112183" y="417115"/>
                        <a:pt x="107950" y="279532"/>
                      </a:cubicBezTo>
                      <a:cubicBezTo>
                        <a:pt x="103717" y="141949"/>
                        <a:pt x="100542" y="159411"/>
                        <a:pt x="98425" y="120782"/>
                      </a:cubicBezTo>
                      <a:cubicBezTo>
                        <a:pt x="96308" y="82153"/>
                        <a:pt x="96837" y="65219"/>
                        <a:pt x="95250" y="47757"/>
                      </a:cubicBezTo>
                      <a:cubicBezTo>
                        <a:pt x="93663" y="30295"/>
                        <a:pt x="92604" y="23415"/>
                        <a:pt x="88900" y="16007"/>
                      </a:cubicBezTo>
                      <a:cubicBezTo>
                        <a:pt x="85196" y="8599"/>
                        <a:pt x="77258" y="5953"/>
                        <a:pt x="73025" y="3307"/>
                      </a:cubicBezTo>
                      <a:cubicBezTo>
                        <a:pt x="68792" y="661"/>
                        <a:pt x="65617" y="-397"/>
                        <a:pt x="63500" y="132"/>
                      </a:cubicBezTo>
                      <a:cubicBezTo>
                        <a:pt x="61383" y="661"/>
                        <a:pt x="61912" y="2778"/>
                        <a:pt x="60325" y="6482"/>
                      </a:cubicBezTo>
                      <a:cubicBezTo>
                        <a:pt x="58738" y="10186"/>
                        <a:pt x="55562" y="11245"/>
                        <a:pt x="53975" y="22357"/>
                      </a:cubicBezTo>
                      <a:cubicBezTo>
                        <a:pt x="52388" y="33469"/>
                        <a:pt x="52387" y="56753"/>
                        <a:pt x="50800" y="73157"/>
                      </a:cubicBezTo>
                      <a:cubicBezTo>
                        <a:pt x="49213" y="89561"/>
                        <a:pt x="47096" y="82682"/>
                        <a:pt x="44450" y="120782"/>
                      </a:cubicBezTo>
                      <a:cubicBezTo>
                        <a:pt x="41804" y="158882"/>
                        <a:pt x="38100" y="200157"/>
                        <a:pt x="34925" y="301757"/>
                      </a:cubicBezTo>
                      <a:cubicBezTo>
                        <a:pt x="31750" y="403357"/>
                        <a:pt x="27517" y="572690"/>
                        <a:pt x="25400" y="730382"/>
                      </a:cubicBezTo>
                      <a:cubicBezTo>
                        <a:pt x="23283" y="888074"/>
                        <a:pt x="26458" y="1029890"/>
                        <a:pt x="22225" y="1247907"/>
                      </a:cubicBezTo>
                      <a:cubicBezTo>
                        <a:pt x="17992" y="1465924"/>
                        <a:pt x="0" y="2038482"/>
                        <a:pt x="0" y="2038482"/>
                      </a:cubicBezTo>
                    </a:path>
                  </a:pathLst>
                </a:custGeom>
                <a:solidFill>
                  <a:srgbClr val="FF0000"/>
                </a:solidFill>
                <a:ln w="63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Freeform 29"/>
              <p:cNvSpPr/>
              <p:nvPr/>
            </p:nvSpPr>
            <p:spPr>
              <a:xfrm flipH="1">
                <a:off x="6227683" y="2555774"/>
                <a:ext cx="139700" cy="2197858"/>
              </a:xfrm>
              <a:custGeom>
                <a:avLst/>
                <a:gdLst>
                  <a:gd name="connsiteX0" fmla="*/ 139700 w 139700"/>
                  <a:gd name="connsiteY0" fmla="*/ 2041657 h 2041657"/>
                  <a:gd name="connsiteX1" fmla="*/ 123825 w 139700"/>
                  <a:gd name="connsiteY1" fmla="*/ 946282 h 2041657"/>
                  <a:gd name="connsiteX2" fmla="*/ 107950 w 139700"/>
                  <a:gd name="connsiteY2" fmla="*/ 279532 h 2041657"/>
                  <a:gd name="connsiteX3" fmla="*/ 98425 w 139700"/>
                  <a:gd name="connsiteY3" fmla="*/ 120782 h 2041657"/>
                  <a:gd name="connsiteX4" fmla="*/ 95250 w 139700"/>
                  <a:gd name="connsiteY4" fmla="*/ 47757 h 2041657"/>
                  <a:gd name="connsiteX5" fmla="*/ 88900 w 139700"/>
                  <a:gd name="connsiteY5" fmla="*/ 16007 h 2041657"/>
                  <a:gd name="connsiteX6" fmla="*/ 73025 w 139700"/>
                  <a:gd name="connsiteY6" fmla="*/ 3307 h 2041657"/>
                  <a:gd name="connsiteX7" fmla="*/ 63500 w 139700"/>
                  <a:gd name="connsiteY7" fmla="*/ 132 h 2041657"/>
                  <a:gd name="connsiteX8" fmla="*/ 60325 w 139700"/>
                  <a:gd name="connsiteY8" fmla="*/ 6482 h 2041657"/>
                  <a:gd name="connsiteX9" fmla="*/ 53975 w 139700"/>
                  <a:gd name="connsiteY9" fmla="*/ 22357 h 2041657"/>
                  <a:gd name="connsiteX10" fmla="*/ 50800 w 139700"/>
                  <a:gd name="connsiteY10" fmla="*/ 73157 h 2041657"/>
                  <a:gd name="connsiteX11" fmla="*/ 44450 w 139700"/>
                  <a:gd name="connsiteY11" fmla="*/ 120782 h 2041657"/>
                  <a:gd name="connsiteX12" fmla="*/ 34925 w 139700"/>
                  <a:gd name="connsiteY12" fmla="*/ 301757 h 2041657"/>
                  <a:gd name="connsiteX13" fmla="*/ 25400 w 139700"/>
                  <a:gd name="connsiteY13" fmla="*/ 730382 h 2041657"/>
                  <a:gd name="connsiteX14" fmla="*/ 22225 w 139700"/>
                  <a:gd name="connsiteY14" fmla="*/ 1247907 h 2041657"/>
                  <a:gd name="connsiteX15" fmla="*/ 0 w 139700"/>
                  <a:gd name="connsiteY15" fmla="*/ 2038482 h 204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9700" h="2041657">
                    <a:moveTo>
                      <a:pt x="139700" y="2041657"/>
                    </a:moveTo>
                    <a:cubicBezTo>
                      <a:pt x="134408" y="1640813"/>
                      <a:pt x="129117" y="1239969"/>
                      <a:pt x="123825" y="946282"/>
                    </a:cubicBezTo>
                    <a:cubicBezTo>
                      <a:pt x="118533" y="652595"/>
                      <a:pt x="112183" y="417115"/>
                      <a:pt x="107950" y="279532"/>
                    </a:cubicBezTo>
                    <a:cubicBezTo>
                      <a:pt x="103717" y="141949"/>
                      <a:pt x="100542" y="159411"/>
                      <a:pt x="98425" y="120782"/>
                    </a:cubicBezTo>
                    <a:cubicBezTo>
                      <a:pt x="96308" y="82153"/>
                      <a:pt x="96837" y="65219"/>
                      <a:pt x="95250" y="47757"/>
                    </a:cubicBezTo>
                    <a:cubicBezTo>
                      <a:pt x="93663" y="30295"/>
                      <a:pt x="92604" y="23415"/>
                      <a:pt x="88900" y="16007"/>
                    </a:cubicBezTo>
                    <a:cubicBezTo>
                      <a:pt x="85196" y="8599"/>
                      <a:pt x="77258" y="5953"/>
                      <a:pt x="73025" y="3307"/>
                    </a:cubicBezTo>
                    <a:cubicBezTo>
                      <a:pt x="68792" y="661"/>
                      <a:pt x="65617" y="-397"/>
                      <a:pt x="63500" y="132"/>
                    </a:cubicBezTo>
                    <a:cubicBezTo>
                      <a:pt x="61383" y="661"/>
                      <a:pt x="61912" y="2778"/>
                      <a:pt x="60325" y="6482"/>
                    </a:cubicBezTo>
                    <a:cubicBezTo>
                      <a:pt x="58738" y="10186"/>
                      <a:pt x="55562" y="11245"/>
                      <a:pt x="53975" y="22357"/>
                    </a:cubicBezTo>
                    <a:cubicBezTo>
                      <a:pt x="52388" y="33469"/>
                      <a:pt x="52387" y="56753"/>
                      <a:pt x="50800" y="73157"/>
                    </a:cubicBezTo>
                    <a:cubicBezTo>
                      <a:pt x="49213" y="89561"/>
                      <a:pt x="47096" y="82682"/>
                      <a:pt x="44450" y="120782"/>
                    </a:cubicBezTo>
                    <a:cubicBezTo>
                      <a:pt x="41804" y="158882"/>
                      <a:pt x="38100" y="200157"/>
                      <a:pt x="34925" y="301757"/>
                    </a:cubicBezTo>
                    <a:cubicBezTo>
                      <a:pt x="31750" y="403357"/>
                      <a:pt x="27517" y="572690"/>
                      <a:pt x="25400" y="730382"/>
                    </a:cubicBezTo>
                    <a:cubicBezTo>
                      <a:pt x="23283" y="888074"/>
                      <a:pt x="26458" y="1029890"/>
                      <a:pt x="22225" y="1247907"/>
                    </a:cubicBezTo>
                    <a:cubicBezTo>
                      <a:pt x="17992" y="1465924"/>
                      <a:pt x="0" y="2038482"/>
                      <a:pt x="0" y="2038482"/>
                    </a:cubicBez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1637691" y="2061010"/>
              <a:ext cx="2199217" cy="2696855"/>
              <a:chOff x="2188633" y="2188010"/>
              <a:chExt cx="2199217" cy="2696855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2188633" y="2188010"/>
                <a:ext cx="2199217" cy="2691965"/>
              </a:xfrm>
              <a:custGeom>
                <a:avLst/>
                <a:gdLst>
                  <a:gd name="connsiteX0" fmla="*/ 2088838 w 2088838"/>
                  <a:gd name="connsiteY0" fmla="*/ 2556855 h 2556855"/>
                  <a:gd name="connsiteX1" fmla="*/ 1984063 w 2088838"/>
                  <a:gd name="connsiteY1" fmla="*/ 502630 h 2556855"/>
                  <a:gd name="connsiteX2" fmla="*/ 1914213 w 2088838"/>
                  <a:gd name="connsiteY2" fmla="*/ 108930 h 2556855"/>
                  <a:gd name="connsiteX3" fmla="*/ 1707838 w 2088838"/>
                  <a:gd name="connsiteY3" fmla="*/ 7330 h 2556855"/>
                  <a:gd name="connsiteX4" fmla="*/ 1441138 w 2088838"/>
                  <a:gd name="connsiteY4" fmla="*/ 32730 h 2556855"/>
                  <a:gd name="connsiteX5" fmla="*/ 1225238 w 2088838"/>
                  <a:gd name="connsiteY5" fmla="*/ 229580 h 2556855"/>
                  <a:gd name="connsiteX6" fmla="*/ 949013 w 2088838"/>
                  <a:gd name="connsiteY6" fmla="*/ 353405 h 2556855"/>
                  <a:gd name="connsiteX7" fmla="*/ 809313 w 2088838"/>
                  <a:gd name="connsiteY7" fmla="*/ 470880 h 2556855"/>
                  <a:gd name="connsiteX8" fmla="*/ 564838 w 2088838"/>
                  <a:gd name="connsiteY8" fmla="*/ 550255 h 2556855"/>
                  <a:gd name="connsiteX9" fmla="*/ 348938 w 2088838"/>
                  <a:gd name="connsiteY9" fmla="*/ 670905 h 2556855"/>
                  <a:gd name="connsiteX10" fmla="*/ 120338 w 2088838"/>
                  <a:gd name="connsiteY10" fmla="*/ 810605 h 2556855"/>
                  <a:gd name="connsiteX11" fmla="*/ 9213 w 2088838"/>
                  <a:gd name="connsiteY11" fmla="*/ 972530 h 2556855"/>
                  <a:gd name="connsiteX12" fmla="*/ 25088 w 2088838"/>
                  <a:gd name="connsiteY12" fmla="*/ 1290030 h 2556855"/>
                  <a:gd name="connsiteX13" fmla="*/ 174313 w 2088838"/>
                  <a:gd name="connsiteY13" fmla="*/ 1626580 h 2556855"/>
                  <a:gd name="connsiteX14" fmla="*/ 371163 w 2088838"/>
                  <a:gd name="connsiteY14" fmla="*/ 2029805 h 2556855"/>
                  <a:gd name="connsiteX15" fmla="*/ 555313 w 2088838"/>
                  <a:gd name="connsiteY15" fmla="*/ 2556855 h 2556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88838" h="2556855">
                    <a:moveTo>
                      <a:pt x="2088838" y="2556855"/>
                    </a:moveTo>
                    <a:cubicBezTo>
                      <a:pt x="2051002" y="1733736"/>
                      <a:pt x="2013167" y="910617"/>
                      <a:pt x="1984063" y="502630"/>
                    </a:cubicBezTo>
                    <a:cubicBezTo>
                      <a:pt x="1954959" y="94642"/>
                      <a:pt x="1960250" y="191480"/>
                      <a:pt x="1914213" y="108930"/>
                    </a:cubicBezTo>
                    <a:cubicBezTo>
                      <a:pt x="1868175" y="26380"/>
                      <a:pt x="1786684" y="20030"/>
                      <a:pt x="1707838" y="7330"/>
                    </a:cubicBezTo>
                    <a:cubicBezTo>
                      <a:pt x="1628992" y="-5370"/>
                      <a:pt x="1521571" y="-4312"/>
                      <a:pt x="1441138" y="32730"/>
                    </a:cubicBezTo>
                    <a:cubicBezTo>
                      <a:pt x="1360705" y="69772"/>
                      <a:pt x="1307259" y="176134"/>
                      <a:pt x="1225238" y="229580"/>
                    </a:cubicBezTo>
                    <a:cubicBezTo>
                      <a:pt x="1143217" y="283026"/>
                      <a:pt x="1018334" y="313188"/>
                      <a:pt x="949013" y="353405"/>
                    </a:cubicBezTo>
                    <a:cubicBezTo>
                      <a:pt x="879692" y="393622"/>
                      <a:pt x="873342" y="438072"/>
                      <a:pt x="809313" y="470880"/>
                    </a:cubicBezTo>
                    <a:cubicBezTo>
                      <a:pt x="745284" y="503688"/>
                      <a:pt x="641567" y="516918"/>
                      <a:pt x="564838" y="550255"/>
                    </a:cubicBezTo>
                    <a:cubicBezTo>
                      <a:pt x="488109" y="583592"/>
                      <a:pt x="423021" y="627513"/>
                      <a:pt x="348938" y="670905"/>
                    </a:cubicBezTo>
                    <a:cubicBezTo>
                      <a:pt x="274855" y="714297"/>
                      <a:pt x="176959" y="760334"/>
                      <a:pt x="120338" y="810605"/>
                    </a:cubicBezTo>
                    <a:cubicBezTo>
                      <a:pt x="63717" y="860876"/>
                      <a:pt x="25088" y="892626"/>
                      <a:pt x="9213" y="972530"/>
                    </a:cubicBezTo>
                    <a:cubicBezTo>
                      <a:pt x="-6662" y="1052434"/>
                      <a:pt x="-2429" y="1181022"/>
                      <a:pt x="25088" y="1290030"/>
                    </a:cubicBezTo>
                    <a:cubicBezTo>
                      <a:pt x="52605" y="1399038"/>
                      <a:pt x="116634" y="1503284"/>
                      <a:pt x="174313" y="1626580"/>
                    </a:cubicBezTo>
                    <a:cubicBezTo>
                      <a:pt x="231992" y="1749876"/>
                      <a:pt x="307663" y="1874759"/>
                      <a:pt x="371163" y="2029805"/>
                    </a:cubicBezTo>
                    <a:cubicBezTo>
                      <a:pt x="434663" y="2184851"/>
                      <a:pt x="555313" y="2556855"/>
                      <a:pt x="555313" y="2556855"/>
                    </a:cubicBezTo>
                  </a:path>
                </a:pathLst>
              </a:custGeom>
              <a:solidFill>
                <a:srgbClr val="00FF00"/>
              </a:solidFill>
              <a:ln w="254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000000"/>
                    </a:solidFill>
                  </a:ln>
                </a:endParaRPr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2444836" y="2277424"/>
                <a:ext cx="1894329" cy="2602551"/>
              </a:xfrm>
              <a:custGeom>
                <a:avLst/>
                <a:gdLst>
                  <a:gd name="connsiteX0" fmla="*/ 1894329 w 1894329"/>
                  <a:gd name="connsiteY0" fmla="*/ 2602551 h 2602551"/>
                  <a:gd name="connsiteX1" fmla="*/ 1868929 w 1894329"/>
                  <a:gd name="connsiteY1" fmla="*/ 1798218 h 2602551"/>
                  <a:gd name="connsiteX2" fmla="*/ 1805429 w 1894329"/>
                  <a:gd name="connsiteY2" fmla="*/ 553618 h 2602551"/>
                  <a:gd name="connsiteX3" fmla="*/ 1780029 w 1894329"/>
                  <a:gd name="connsiteY3" fmla="*/ 164151 h 2602551"/>
                  <a:gd name="connsiteX4" fmla="*/ 1686896 w 1894329"/>
                  <a:gd name="connsiteY4" fmla="*/ 20218 h 2602551"/>
                  <a:gd name="connsiteX5" fmla="*/ 1538729 w 1894329"/>
                  <a:gd name="connsiteY5" fmla="*/ 3285 h 2602551"/>
                  <a:gd name="connsiteX6" fmla="*/ 1352463 w 1894329"/>
                  <a:gd name="connsiteY6" fmla="*/ 41385 h 2602551"/>
                  <a:gd name="connsiteX7" fmla="*/ 1242396 w 1894329"/>
                  <a:gd name="connsiteY7" fmla="*/ 164151 h 2602551"/>
                  <a:gd name="connsiteX8" fmla="*/ 1106929 w 1894329"/>
                  <a:gd name="connsiteY8" fmla="*/ 337718 h 2602551"/>
                  <a:gd name="connsiteX9" fmla="*/ 1009563 w 1894329"/>
                  <a:gd name="connsiteY9" fmla="*/ 380051 h 2602551"/>
                  <a:gd name="connsiteX10" fmla="*/ 916429 w 1894329"/>
                  <a:gd name="connsiteY10" fmla="*/ 452018 h 2602551"/>
                  <a:gd name="connsiteX11" fmla="*/ 810596 w 1894329"/>
                  <a:gd name="connsiteY11" fmla="*/ 621351 h 2602551"/>
                  <a:gd name="connsiteX12" fmla="*/ 666663 w 1894329"/>
                  <a:gd name="connsiteY12" fmla="*/ 697551 h 2602551"/>
                  <a:gd name="connsiteX13" fmla="*/ 535429 w 1894329"/>
                  <a:gd name="connsiteY13" fmla="*/ 803385 h 2602551"/>
                  <a:gd name="connsiteX14" fmla="*/ 353396 w 1894329"/>
                  <a:gd name="connsiteY14" fmla="*/ 828785 h 2602551"/>
                  <a:gd name="connsiteX15" fmla="*/ 226396 w 1894329"/>
                  <a:gd name="connsiteY15" fmla="*/ 904985 h 2602551"/>
                  <a:gd name="connsiteX16" fmla="*/ 61296 w 1894329"/>
                  <a:gd name="connsiteY16" fmla="*/ 981185 h 2602551"/>
                  <a:gd name="connsiteX17" fmla="*/ 2029 w 1894329"/>
                  <a:gd name="connsiteY17" fmla="*/ 1116651 h 2602551"/>
                  <a:gd name="connsiteX18" fmla="*/ 124796 w 1894329"/>
                  <a:gd name="connsiteY18" fmla="*/ 1324085 h 2602551"/>
                  <a:gd name="connsiteX19" fmla="*/ 294129 w 1894329"/>
                  <a:gd name="connsiteY19" fmla="*/ 1480718 h 2602551"/>
                  <a:gd name="connsiteX20" fmla="*/ 378796 w 1894329"/>
                  <a:gd name="connsiteY20" fmla="*/ 1688151 h 2602551"/>
                  <a:gd name="connsiteX21" fmla="*/ 425363 w 1894329"/>
                  <a:gd name="connsiteY21" fmla="*/ 1976018 h 2602551"/>
                  <a:gd name="connsiteX22" fmla="*/ 446529 w 1894329"/>
                  <a:gd name="connsiteY22" fmla="*/ 2323151 h 2602551"/>
                  <a:gd name="connsiteX23" fmla="*/ 480396 w 1894329"/>
                  <a:gd name="connsiteY23" fmla="*/ 2602551 h 26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894329" h="2602551">
                    <a:moveTo>
                      <a:pt x="1894329" y="2602551"/>
                    </a:moveTo>
                    <a:cubicBezTo>
                      <a:pt x="1889037" y="2371129"/>
                      <a:pt x="1883746" y="2139707"/>
                      <a:pt x="1868929" y="1798218"/>
                    </a:cubicBezTo>
                    <a:cubicBezTo>
                      <a:pt x="1854112" y="1456729"/>
                      <a:pt x="1820246" y="825962"/>
                      <a:pt x="1805429" y="553618"/>
                    </a:cubicBezTo>
                    <a:cubicBezTo>
                      <a:pt x="1790612" y="281273"/>
                      <a:pt x="1799784" y="253051"/>
                      <a:pt x="1780029" y="164151"/>
                    </a:cubicBezTo>
                    <a:cubicBezTo>
                      <a:pt x="1760274" y="75251"/>
                      <a:pt x="1727113" y="47029"/>
                      <a:pt x="1686896" y="20218"/>
                    </a:cubicBezTo>
                    <a:cubicBezTo>
                      <a:pt x="1646679" y="-6593"/>
                      <a:pt x="1594468" y="-243"/>
                      <a:pt x="1538729" y="3285"/>
                    </a:cubicBezTo>
                    <a:cubicBezTo>
                      <a:pt x="1482990" y="6813"/>
                      <a:pt x="1401852" y="14574"/>
                      <a:pt x="1352463" y="41385"/>
                    </a:cubicBezTo>
                    <a:cubicBezTo>
                      <a:pt x="1303074" y="68196"/>
                      <a:pt x="1283318" y="114762"/>
                      <a:pt x="1242396" y="164151"/>
                    </a:cubicBezTo>
                    <a:cubicBezTo>
                      <a:pt x="1201474" y="213540"/>
                      <a:pt x="1145734" y="301735"/>
                      <a:pt x="1106929" y="337718"/>
                    </a:cubicBezTo>
                    <a:cubicBezTo>
                      <a:pt x="1068124" y="373701"/>
                      <a:pt x="1041313" y="361001"/>
                      <a:pt x="1009563" y="380051"/>
                    </a:cubicBezTo>
                    <a:cubicBezTo>
                      <a:pt x="977813" y="399101"/>
                      <a:pt x="949590" y="411801"/>
                      <a:pt x="916429" y="452018"/>
                    </a:cubicBezTo>
                    <a:cubicBezTo>
                      <a:pt x="883268" y="492235"/>
                      <a:pt x="852224" y="580429"/>
                      <a:pt x="810596" y="621351"/>
                    </a:cubicBezTo>
                    <a:cubicBezTo>
                      <a:pt x="768968" y="662273"/>
                      <a:pt x="712524" y="667212"/>
                      <a:pt x="666663" y="697551"/>
                    </a:cubicBezTo>
                    <a:cubicBezTo>
                      <a:pt x="620802" y="727890"/>
                      <a:pt x="587640" y="781513"/>
                      <a:pt x="535429" y="803385"/>
                    </a:cubicBezTo>
                    <a:cubicBezTo>
                      <a:pt x="483218" y="825257"/>
                      <a:pt x="404901" y="811852"/>
                      <a:pt x="353396" y="828785"/>
                    </a:cubicBezTo>
                    <a:cubicBezTo>
                      <a:pt x="301891" y="845718"/>
                      <a:pt x="275079" y="879585"/>
                      <a:pt x="226396" y="904985"/>
                    </a:cubicBezTo>
                    <a:cubicBezTo>
                      <a:pt x="177713" y="930385"/>
                      <a:pt x="98690" y="945907"/>
                      <a:pt x="61296" y="981185"/>
                    </a:cubicBezTo>
                    <a:cubicBezTo>
                      <a:pt x="23902" y="1016463"/>
                      <a:pt x="-8554" y="1059501"/>
                      <a:pt x="2029" y="1116651"/>
                    </a:cubicBezTo>
                    <a:cubicBezTo>
                      <a:pt x="12612" y="1173801"/>
                      <a:pt x="76113" y="1263407"/>
                      <a:pt x="124796" y="1324085"/>
                    </a:cubicBezTo>
                    <a:cubicBezTo>
                      <a:pt x="173479" y="1384763"/>
                      <a:pt x="251796" y="1420040"/>
                      <a:pt x="294129" y="1480718"/>
                    </a:cubicBezTo>
                    <a:cubicBezTo>
                      <a:pt x="336462" y="1541396"/>
                      <a:pt x="356924" y="1605601"/>
                      <a:pt x="378796" y="1688151"/>
                    </a:cubicBezTo>
                    <a:cubicBezTo>
                      <a:pt x="400668" y="1770701"/>
                      <a:pt x="414074" y="1870185"/>
                      <a:pt x="425363" y="1976018"/>
                    </a:cubicBezTo>
                    <a:cubicBezTo>
                      <a:pt x="436652" y="2081851"/>
                      <a:pt x="437357" y="2218729"/>
                      <a:pt x="446529" y="2323151"/>
                    </a:cubicBezTo>
                    <a:cubicBezTo>
                      <a:pt x="455701" y="2427573"/>
                      <a:pt x="480396" y="2602551"/>
                      <a:pt x="480396" y="2602551"/>
                    </a:cubicBezTo>
                  </a:path>
                </a:pathLst>
              </a:custGeom>
              <a:solidFill>
                <a:srgbClr val="FFFF00"/>
              </a:solidFill>
              <a:ln w="635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 flipH="1">
                <a:off x="4066114" y="3062415"/>
                <a:ext cx="177800" cy="1822450"/>
              </a:xfrm>
              <a:custGeom>
                <a:avLst/>
                <a:gdLst>
                  <a:gd name="connsiteX0" fmla="*/ 139700 w 139700"/>
                  <a:gd name="connsiteY0" fmla="*/ 2041657 h 2041657"/>
                  <a:gd name="connsiteX1" fmla="*/ 123825 w 139700"/>
                  <a:gd name="connsiteY1" fmla="*/ 946282 h 2041657"/>
                  <a:gd name="connsiteX2" fmla="*/ 107950 w 139700"/>
                  <a:gd name="connsiteY2" fmla="*/ 279532 h 2041657"/>
                  <a:gd name="connsiteX3" fmla="*/ 98425 w 139700"/>
                  <a:gd name="connsiteY3" fmla="*/ 120782 h 2041657"/>
                  <a:gd name="connsiteX4" fmla="*/ 95250 w 139700"/>
                  <a:gd name="connsiteY4" fmla="*/ 47757 h 2041657"/>
                  <a:gd name="connsiteX5" fmla="*/ 88900 w 139700"/>
                  <a:gd name="connsiteY5" fmla="*/ 16007 h 2041657"/>
                  <a:gd name="connsiteX6" fmla="*/ 73025 w 139700"/>
                  <a:gd name="connsiteY6" fmla="*/ 3307 h 2041657"/>
                  <a:gd name="connsiteX7" fmla="*/ 63500 w 139700"/>
                  <a:gd name="connsiteY7" fmla="*/ 132 h 2041657"/>
                  <a:gd name="connsiteX8" fmla="*/ 60325 w 139700"/>
                  <a:gd name="connsiteY8" fmla="*/ 6482 h 2041657"/>
                  <a:gd name="connsiteX9" fmla="*/ 53975 w 139700"/>
                  <a:gd name="connsiteY9" fmla="*/ 22357 h 2041657"/>
                  <a:gd name="connsiteX10" fmla="*/ 50800 w 139700"/>
                  <a:gd name="connsiteY10" fmla="*/ 73157 h 2041657"/>
                  <a:gd name="connsiteX11" fmla="*/ 44450 w 139700"/>
                  <a:gd name="connsiteY11" fmla="*/ 120782 h 2041657"/>
                  <a:gd name="connsiteX12" fmla="*/ 34925 w 139700"/>
                  <a:gd name="connsiteY12" fmla="*/ 301757 h 2041657"/>
                  <a:gd name="connsiteX13" fmla="*/ 25400 w 139700"/>
                  <a:gd name="connsiteY13" fmla="*/ 730382 h 2041657"/>
                  <a:gd name="connsiteX14" fmla="*/ 22225 w 139700"/>
                  <a:gd name="connsiteY14" fmla="*/ 1247907 h 2041657"/>
                  <a:gd name="connsiteX15" fmla="*/ 0 w 139700"/>
                  <a:gd name="connsiteY15" fmla="*/ 2038482 h 204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9700" h="2041657">
                    <a:moveTo>
                      <a:pt x="139700" y="2041657"/>
                    </a:moveTo>
                    <a:cubicBezTo>
                      <a:pt x="134408" y="1640813"/>
                      <a:pt x="129117" y="1239969"/>
                      <a:pt x="123825" y="946282"/>
                    </a:cubicBezTo>
                    <a:cubicBezTo>
                      <a:pt x="118533" y="652595"/>
                      <a:pt x="112183" y="417115"/>
                      <a:pt x="107950" y="279532"/>
                    </a:cubicBezTo>
                    <a:cubicBezTo>
                      <a:pt x="103717" y="141949"/>
                      <a:pt x="100542" y="159411"/>
                      <a:pt x="98425" y="120782"/>
                    </a:cubicBezTo>
                    <a:cubicBezTo>
                      <a:pt x="96308" y="82153"/>
                      <a:pt x="96837" y="65219"/>
                      <a:pt x="95250" y="47757"/>
                    </a:cubicBezTo>
                    <a:cubicBezTo>
                      <a:pt x="93663" y="30295"/>
                      <a:pt x="92604" y="23415"/>
                      <a:pt x="88900" y="16007"/>
                    </a:cubicBezTo>
                    <a:cubicBezTo>
                      <a:pt x="85196" y="8599"/>
                      <a:pt x="77258" y="5953"/>
                      <a:pt x="73025" y="3307"/>
                    </a:cubicBezTo>
                    <a:cubicBezTo>
                      <a:pt x="68792" y="661"/>
                      <a:pt x="65617" y="-397"/>
                      <a:pt x="63500" y="132"/>
                    </a:cubicBezTo>
                    <a:cubicBezTo>
                      <a:pt x="61383" y="661"/>
                      <a:pt x="61912" y="2778"/>
                      <a:pt x="60325" y="6482"/>
                    </a:cubicBezTo>
                    <a:cubicBezTo>
                      <a:pt x="58738" y="10186"/>
                      <a:pt x="55562" y="11245"/>
                      <a:pt x="53975" y="22357"/>
                    </a:cubicBezTo>
                    <a:cubicBezTo>
                      <a:pt x="52388" y="33469"/>
                      <a:pt x="52387" y="56753"/>
                      <a:pt x="50800" y="73157"/>
                    </a:cubicBezTo>
                    <a:cubicBezTo>
                      <a:pt x="49213" y="89561"/>
                      <a:pt x="47096" y="82682"/>
                      <a:pt x="44450" y="120782"/>
                    </a:cubicBezTo>
                    <a:cubicBezTo>
                      <a:pt x="41804" y="158882"/>
                      <a:pt x="38100" y="200157"/>
                      <a:pt x="34925" y="301757"/>
                    </a:cubicBezTo>
                    <a:cubicBezTo>
                      <a:pt x="31750" y="403357"/>
                      <a:pt x="27517" y="572690"/>
                      <a:pt x="25400" y="730382"/>
                    </a:cubicBezTo>
                    <a:cubicBezTo>
                      <a:pt x="23283" y="888074"/>
                      <a:pt x="26458" y="1029890"/>
                      <a:pt x="22225" y="1247907"/>
                    </a:cubicBezTo>
                    <a:cubicBezTo>
                      <a:pt x="17992" y="1465924"/>
                      <a:pt x="0" y="2038482"/>
                      <a:pt x="0" y="2038482"/>
                    </a:cubicBez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4" name="Straight Connector 23"/>
          <p:cNvCxnSpPr/>
          <p:nvPr/>
        </p:nvCxnSpPr>
        <p:spPr>
          <a:xfrm>
            <a:off x="868281" y="4260742"/>
            <a:ext cx="5791744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553454" y="3821505"/>
            <a:ext cx="1754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c</a:t>
            </a:r>
            <a:r>
              <a:rPr lang="en-US" dirty="0" smtClean="0">
                <a:latin typeface="Arial"/>
                <a:cs typeface="Arial"/>
              </a:rPr>
              <a:t>ross section path,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radial distance</a:t>
            </a:r>
          </a:p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59213" y="755785"/>
            <a:ext cx="818135" cy="3512367"/>
            <a:chOff x="517849" y="755784"/>
            <a:chExt cx="935409" cy="4015840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994020" y="1032783"/>
              <a:ext cx="0" cy="3738841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517849" y="755784"/>
              <a:ext cx="9354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z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61779" y="2388395"/>
            <a:ext cx="706502" cy="646331"/>
            <a:chOff x="161779" y="2388395"/>
            <a:chExt cx="706502" cy="646331"/>
          </a:xfrm>
        </p:grpSpPr>
        <p:cxnSp>
          <p:nvCxnSpPr>
            <p:cNvPr id="38" name="Straight Connector 37"/>
            <p:cNvCxnSpPr/>
            <p:nvPr/>
          </p:nvCxnSpPr>
          <p:spPr>
            <a:xfrm>
              <a:off x="789386" y="2711781"/>
              <a:ext cx="78895" cy="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61779" y="2388395"/>
              <a:ext cx="6714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~10 km</a:t>
              </a:r>
              <a:endParaRPr lang="en-US" dirty="0">
                <a:latin typeface="Arial"/>
                <a:cs typeface="Arial"/>
              </a:endParaRPr>
            </a:p>
          </p:txBody>
        </p:sp>
      </p:grpSp>
      <p:cxnSp>
        <p:nvCxnSpPr>
          <p:cNvPr id="40" name="Straight Connector 39"/>
          <p:cNvCxnSpPr/>
          <p:nvPr/>
        </p:nvCxnSpPr>
        <p:spPr>
          <a:xfrm flipV="1">
            <a:off x="5189384" y="4268152"/>
            <a:ext cx="0" cy="192899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360160" y="4465624"/>
            <a:ext cx="1658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~100 km to ~400 km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98885" y="4260743"/>
            <a:ext cx="1248664" cy="523336"/>
            <a:chOff x="3307232" y="4763153"/>
            <a:chExt cx="1427651" cy="598353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4021058" y="4763153"/>
              <a:ext cx="0" cy="22055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307232" y="4992174"/>
              <a:ext cx="14276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0 km</a:t>
              </a:r>
              <a:endParaRPr lang="en-US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19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438658" y="1863236"/>
            <a:ext cx="4768030" cy="2392881"/>
            <a:chOff x="1637691" y="2021981"/>
            <a:chExt cx="5451495" cy="2735884"/>
          </a:xfrm>
        </p:grpSpPr>
        <p:grpSp>
          <p:nvGrpSpPr>
            <p:cNvPr id="12" name="Group 11"/>
            <p:cNvGrpSpPr/>
            <p:nvPr/>
          </p:nvGrpSpPr>
          <p:grpSpPr>
            <a:xfrm>
              <a:off x="4167108" y="2021981"/>
              <a:ext cx="2922078" cy="2731651"/>
              <a:chOff x="4167108" y="2021981"/>
              <a:chExt cx="2922078" cy="2731651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4167108" y="2021981"/>
                <a:ext cx="2922078" cy="2730994"/>
                <a:chOff x="4718050" y="2148981"/>
                <a:chExt cx="2922078" cy="2730994"/>
              </a:xfrm>
            </p:grpSpPr>
            <p:sp>
              <p:nvSpPr>
                <p:cNvPr id="27" name="Freeform 26"/>
                <p:cNvSpPr/>
                <p:nvPr/>
              </p:nvSpPr>
              <p:spPr>
                <a:xfrm>
                  <a:off x="4718050" y="2148981"/>
                  <a:ext cx="2922078" cy="2730994"/>
                </a:xfrm>
                <a:custGeom>
                  <a:avLst/>
                  <a:gdLst>
                    <a:gd name="connsiteX0" fmla="*/ 0 w 2922078"/>
                    <a:gd name="connsiteY0" fmla="*/ 2727819 h 2730994"/>
                    <a:gd name="connsiteX1" fmla="*/ 44450 w 2922078"/>
                    <a:gd name="connsiteY1" fmla="*/ 972044 h 2730994"/>
                    <a:gd name="connsiteX2" fmla="*/ 111125 w 2922078"/>
                    <a:gd name="connsiteY2" fmla="*/ 143369 h 2730994"/>
                    <a:gd name="connsiteX3" fmla="*/ 257175 w 2922078"/>
                    <a:gd name="connsiteY3" fmla="*/ 494 h 2730994"/>
                    <a:gd name="connsiteX4" fmla="*/ 431800 w 2922078"/>
                    <a:gd name="connsiteY4" fmla="*/ 140194 h 2730994"/>
                    <a:gd name="connsiteX5" fmla="*/ 514350 w 2922078"/>
                    <a:gd name="connsiteY5" fmla="*/ 178294 h 2730994"/>
                    <a:gd name="connsiteX6" fmla="*/ 644525 w 2922078"/>
                    <a:gd name="connsiteY6" fmla="*/ 190994 h 2730994"/>
                    <a:gd name="connsiteX7" fmla="*/ 796925 w 2922078"/>
                    <a:gd name="connsiteY7" fmla="*/ 225919 h 2730994"/>
                    <a:gd name="connsiteX8" fmla="*/ 984250 w 2922078"/>
                    <a:gd name="connsiteY8" fmla="*/ 330694 h 2730994"/>
                    <a:gd name="connsiteX9" fmla="*/ 1231900 w 2922078"/>
                    <a:gd name="connsiteY9" fmla="*/ 425944 h 2730994"/>
                    <a:gd name="connsiteX10" fmla="*/ 1470025 w 2922078"/>
                    <a:gd name="connsiteY10" fmla="*/ 444994 h 2730994"/>
                    <a:gd name="connsiteX11" fmla="*/ 1619250 w 2922078"/>
                    <a:gd name="connsiteY11" fmla="*/ 479919 h 2730994"/>
                    <a:gd name="connsiteX12" fmla="*/ 1711325 w 2922078"/>
                    <a:gd name="connsiteY12" fmla="*/ 527544 h 2730994"/>
                    <a:gd name="connsiteX13" fmla="*/ 1844675 w 2922078"/>
                    <a:gd name="connsiteY13" fmla="*/ 575169 h 2730994"/>
                    <a:gd name="connsiteX14" fmla="*/ 1943100 w 2922078"/>
                    <a:gd name="connsiteY14" fmla="*/ 575169 h 2730994"/>
                    <a:gd name="connsiteX15" fmla="*/ 2032000 w 2922078"/>
                    <a:gd name="connsiteY15" fmla="*/ 492619 h 2730994"/>
                    <a:gd name="connsiteX16" fmla="*/ 2079625 w 2922078"/>
                    <a:gd name="connsiteY16" fmla="*/ 410069 h 2730994"/>
                    <a:gd name="connsiteX17" fmla="*/ 2139950 w 2922078"/>
                    <a:gd name="connsiteY17" fmla="*/ 394194 h 2730994"/>
                    <a:gd name="connsiteX18" fmla="*/ 2203450 w 2922078"/>
                    <a:gd name="connsiteY18" fmla="*/ 422769 h 2730994"/>
                    <a:gd name="connsiteX19" fmla="*/ 2225675 w 2922078"/>
                    <a:gd name="connsiteY19" fmla="*/ 508494 h 2730994"/>
                    <a:gd name="connsiteX20" fmla="*/ 2263775 w 2922078"/>
                    <a:gd name="connsiteY20" fmla="*/ 692644 h 2730994"/>
                    <a:gd name="connsiteX21" fmla="*/ 2311400 w 2922078"/>
                    <a:gd name="connsiteY21" fmla="*/ 895844 h 2730994"/>
                    <a:gd name="connsiteX22" fmla="*/ 2397125 w 2922078"/>
                    <a:gd name="connsiteY22" fmla="*/ 1029194 h 2730994"/>
                    <a:gd name="connsiteX23" fmla="*/ 2619375 w 2922078"/>
                    <a:gd name="connsiteY23" fmla="*/ 1121269 h 2730994"/>
                    <a:gd name="connsiteX24" fmla="*/ 2803525 w 2922078"/>
                    <a:gd name="connsiteY24" fmla="*/ 1143494 h 2730994"/>
                    <a:gd name="connsiteX25" fmla="*/ 2873375 w 2922078"/>
                    <a:gd name="connsiteY25" fmla="*/ 1172069 h 2730994"/>
                    <a:gd name="connsiteX26" fmla="*/ 2914650 w 2922078"/>
                    <a:gd name="connsiteY26" fmla="*/ 1226044 h 2730994"/>
                    <a:gd name="connsiteX27" fmla="*/ 2911475 w 2922078"/>
                    <a:gd name="connsiteY27" fmla="*/ 1302244 h 2730994"/>
                    <a:gd name="connsiteX28" fmla="*/ 2809875 w 2922078"/>
                    <a:gd name="connsiteY28" fmla="*/ 1530844 h 2730994"/>
                    <a:gd name="connsiteX29" fmla="*/ 2546350 w 2922078"/>
                    <a:gd name="connsiteY29" fmla="*/ 2130919 h 2730994"/>
                    <a:gd name="connsiteX30" fmla="*/ 2359025 w 2922078"/>
                    <a:gd name="connsiteY30" fmla="*/ 2730994 h 2730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2922078" h="2730994">
                      <a:moveTo>
                        <a:pt x="0" y="2727819"/>
                      </a:moveTo>
                      <a:cubicBezTo>
                        <a:pt x="12964" y="2065302"/>
                        <a:pt x="25929" y="1402786"/>
                        <a:pt x="44450" y="972044"/>
                      </a:cubicBezTo>
                      <a:cubicBezTo>
                        <a:pt x="62971" y="541302"/>
                        <a:pt x="75671" y="305294"/>
                        <a:pt x="111125" y="143369"/>
                      </a:cubicBezTo>
                      <a:cubicBezTo>
                        <a:pt x="146579" y="-18556"/>
                        <a:pt x="203729" y="1023"/>
                        <a:pt x="257175" y="494"/>
                      </a:cubicBezTo>
                      <a:cubicBezTo>
                        <a:pt x="310621" y="-35"/>
                        <a:pt x="388938" y="110561"/>
                        <a:pt x="431800" y="140194"/>
                      </a:cubicBezTo>
                      <a:cubicBezTo>
                        <a:pt x="474662" y="169827"/>
                        <a:pt x="478896" y="169827"/>
                        <a:pt x="514350" y="178294"/>
                      </a:cubicBezTo>
                      <a:cubicBezTo>
                        <a:pt x="549804" y="186761"/>
                        <a:pt x="597429" y="183057"/>
                        <a:pt x="644525" y="190994"/>
                      </a:cubicBezTo>
                      <a:cubicBezTo>
                        <a:pt x="691621" y="198931"/>
                        <a:pt x="740304" y="202636"/>
                        <a:pt x="796925" y="225919"/>
                      </a:cubicBezTo>
                      <a:cubicBezTo>
                        <a:pt x="853546" y="249202"/>
                        <a:pt x="911754" y="297357"/>
                        <a:pt x="984250" y="330694"/>
                      </a:cubicBezTo>
                      <a:cubicBezTo>
                        <a:pt x="1056746" y="364031"/>
                        <a:pt x="1150938" y="406894"/>
                        <a:pt x="1231900" y="425944"/>
                      </a:cubicBezTo>
                      <a:cubicBezTo>
                        <a:pt x="1312862" y="444994"/>
                        <a:pt x="1405467" y="435998"/>
                        <a:pt x="1470025" y="444994"/>
                      </a:cubicBezTo>
                      <a:cubicBezTo>
                        <a:pt x="1534583" y="453990"/>
                        <a:pt x="1579033" y="466161"/>
                        <a:pt x="1619250" y="479919"/>
                      </a:cubicBezTo>
                      <a:cubicBezTo>
                        <a:pt x="1659467" y="493677"/>
                        <a:pt x="1673754" y="511669"/>
                        <a:pt x="1711325" y="527544"/>
                      </a:cubicBezTo>
                      <a:cubicBezTo>
                        <a:pt x="1748896" y="543419"/>
                        <a:pt x="1806046" y="567231"/>
                        <a:pt x="1844675" y="575169"/>
                      </a:cubicBezTo>
                      <a:cubicBezTo>
                        <a:pt x="1883304" y="583106"/>
                        <a:pt x="1911879" y="588927"/>
                        <a:pt x="1943100" y="575169"/>
                      </a:cubicBezTo>
                      <a:cubicBezTo>
                        <a:pt x="1974321" y="561411"/>
                        <a:pt x="2009246" y="520136"/>
                        <a:pt x="2032000" y="492619"/>
                      </a:cubicBezTo>
                      <a:cubicBezTo>
                        <a:pt x="2054754" y="465102"/>
                        <a:pt x="2061633" y="426473"/>
                        <a:pt x="2079625" y="410069"/>
                      </a:cubicBezTo>
                      <a:cubicBezTo>
                        <a:pt x="2097617" y="393665"/>
                        <a:pt x="2119313" y="392077"/>
                        <a:pt x="2139950" y="394194"/>
                      </a:cubicBezTo>
                      <a:cubicBezTo>
                        <a:pt x="2160587" y="396311"/>
                        <a:pt x="2189163" y="403719"/>
                        <a:pt x="2203450" y="422769"/>
                      </a:cubicBezTo>
                      <a:cubicBezTo>
                        <a:pt x="2217738" y="441819"/>
                        <a:pt x="2215621" y="463515"/>
                        <a:pt x="2225675" y="508494"/>
                      </a:cubicBezTo>
                      <a:cubicBezTo>
                        <a:pt x="2235729" y="553473"/>
                        <a:pt x="2249488" y="628086"/>
                        <a:pt x="2263775" y="692644"/>
                      </a:cubicBezTo>
                      <a:cubicBezTo>
                        <a:pt x="2278062" y="757202"/>
                        <a:pt x="2289175" y="839752"/>
                        <a:pt x="2311400" y="895844"/>
                      </a:cubicBezTo>
                      <a:cubicBezTo>
                        <a:pt x="2333625" y="951936"/>
                        <a:pt x="2345796" y="991623"/>
                        <a:pt x="2397125" y="1029194"/>
                      </a:cubicBezTo>
                      <a:cubicBezTo>
                        <a:pt x="2448454" y="1066765"/>
                        <a:pt x="2551642" y="1102219"/>
                        <a:pt x="2619375" y="1121269"/>
                      </a:cubicBezTo>
                      <a:cubicBezTo>
                        <a:pt x="2687108" y="1140319"/>
                        <a:pt x="2761192" y="1135027"/>
                        <a:pt x="2803525" y="1143494"/>
                      </a:cubicBezTo>
                      <a:cubicBezTo>
                        <a:pt x="2845858" y="1151961"/>
                        <a:pt x="2854854" y="1158311"/>
                        <a:pt x="2873375" y="1172069"/>
                      </a:cubicBezTo>
                      <a:cubicBezTo>
                        <a:pt x="2891896" y="1185827"/>
                        <a:pt x="2908300" y="1204348"/>
                        <a:pt x="2914650" y="1226044"/>
                      </a:cubicBezTo>
                      <a:cubicBezTo>
                        <a:pt x="2921000" y="1247740"/>
                        <a:pt x="2928937" y="1251444"/>
                        <a:pt x="2911475" y="1302244"/>
                      </a:cubicBezTo>
                      <a:cubicBezTo>
                        <a:pt x="2894013" y="1353044"/>
                        <a:pt x="2809875" y="1530844"/>
                        <a:pt x="2809875" y="1530844"/>
                      </a:cubicBezTo>
                      <a:cubicBezTo>
                        <a:pt x="2749021" y="1668956"/>
                        <a:pt x="2621492" y="1930894"/>
                        <a:pt x="2546350" y="2130919"/>
                      </a:cubicBezTo>
                      <a:cubicBezTo>
                        <a:pt x="2471208" y="2330944"/>
                        <a:pt x="2359025" y="2730994"/>
                        <a:pt x="2359025" y="2730994"/>
                      </a:cubicBezTo>
                    </a:path>
                  </a:pathLst>
                </a:custGeom>
                <a:solidFill>
                  <a:srgbClr val="00FF00"/>
                </a:solidFill>
                <a:ln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Freeform 27"/>
                <p:cNvSpPr/>
                <p:nvPr/>
              </p:nvSpPr>
              <p:spPr>
                <a:xfrm>
                  <a:off x="4743450" y="2218886"/>
                  <a:ext cx="2394460" cy="2661089"/>
                </a:xfrm>
                <a:custGeom>
                  <a:avLst/>
                  <a:gdLst>
                    <a:gd name="connsiteX0" fmla="*/ 0 w 2394460"/>
                    <a:gd name="connsiteY0" fmla="*/ 2661089 h 2661089"/>
                    <a:gd name="connsiteX1" fmla="*/ 47625 w 2394460"/>
                    <a:gd name="connsiteY1" fmla="*/ 746564 h 2661089"/>
                    <a:gd name="connsiteX2" fmla="*/ 104775 w 2394460"/>
                    <a:gd name="connsiteY2" fmla="*/ 130614 h 2661089"/>
                    <a:gd name="connsiteX3" fmla="*/ 193675 w 2394460"/>
                    <a:gd name="connsiteY3" fmla="*/ 439 h 2661089"/>
                    <a:gd name="connsiteX4" fmla="*/ 333375 w 2394460"/>
                    <a:gd name="connsiteY4" fmla="*/ 92514 h 2661089"/>
                    <a:gd name="connsiteX5" fmla="*/ 415925 w 2394460"/>
                    <a:gd name="connsiteY5" fmla="*/ 206814 h 2661089"/>
                    <a:gd name="connsiteX6" fmla="*/ 552450 w 2394460"/>
                    <a:gd name="connsiteY6" fmla="*/ 286189 h 2661089"/>
                    <a:gd name="connsiteX7" fmla="*/ 752475 w 2394460"/>
                    <a:gd name="connsiteY7" fmla="*/ 311589 h 2661089"/>
                    <a:gd name="connsiteX8" fmla="*/ 962025 w 2394460"/>
                    <a:gd name="connsiteY8" fmla="*/ 467164 h 2661089"/>
                    <a:gd name="connsiteX9" fmla="*/ 1168400 w 2394460"/>
                    <a:gd name="connsiteY9" fmla="*/ 667189 h 2661089"/>
                    <a:gd name="connsiteX10" fmla="*/ 1457325 w 2394460"/>
                    <a:gd name="connsiteY10" fmla="*/ 737039 h 2661089"/>
                    <a:gd name="connsiteX11" fmla="*/ 1635125 w 2394460"/>
                    <a:gd name="connsiteY11" fmla="*/ 844989 h 2661089"/>
                    <a:gd name="connsiteX12" fmla="*/ 1797050 w 2394460"/>
                    <a:gd name="connsiteY12" fmla="*/ 933889 h 2661089"/>
                    <a:gd name="connsiteX13" fmla="*/ 1936750 w 2394460"/>
                    <a:gd name="connsiteY13" fmla="*/ 927539 h 2661089"/>
                    <a:gd name="connsiteX14" fmla="*/ 1997075 w 2394460"/>
                    <a:gd name="connsiteY14" fmla="*/ 781489 h 2661089"/>
                    <a:gd name="connsiteX15" fmla="*/ 2038350 w 2394460"/>
                    <a:gd name="connsiteY15" fmla="*/ 473514 h 2661089"/>
                    <a:gd name="connsiteX16" fmla="*/ 2101850 w 2394460"/>
                    <a:gd name="connsiteY16" fmla="*/ 400489 h 2661089"/>
                    <a:gd name="connsiteX17" fmla="*/ 2152650 w 2394460"/>
                    <a:gd name="connsiteY17" fmla="*/ 422714 h 2661089"/>
                    <a:gd name="connsiteX18" fmla="*/ 2171700 w 2394460"/>
                    <a:gd name="connsiteY18" fmla="*/ 479864 h 2661089"/>
                    <a:gd name="connsiteX19" fmla="*/ 2193925 w 2394460"/>
                    <a:gd name="connsiteY19" fmla="*/ 730689 h 2661089"/>
                    <a:gd name="connsiteX20" fmla="*/ 2216150 w 2394460"/>
                    <a:gd name="connsiteY20" fmla="*/ 927539 h 2661089"/>
                    <a:gd name="connsiteX21" fmla="*/ 2336800 w 2394460"/>
                    <a:gd name="connsiteY21" fmla="*/ 1130739 h 2661089"/>
                    <a:gd name="connsiteX22" fmla="*/ 2393950 w 2394460"/>
                    <a:gd name="connsiteY22" fmla="*/ 1337114 h 2661089"/>
                    <a:gd name="connsiteX23" fmla="*/ 2359025 w 2394460"/>
                    <a:gd name="connsiteY23" fmla="*/ 1695889 h 2661089"/>
                    <a:gd name="connsiteX24" fmla="*/ 2263775 w 2394460"/>
                    <a:gd name="connsiteY24" fmla="*/ 2080064 h 2661089"/>
                    <a:gd name="connsiteX25" fmla="*/ 2209800 w 2394460"/>
                    <a:gd name="connsiteY25" fmla="*/ 2657914 h 2661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394460" h="2661089">
                      <a:moveTo>
                        <a:pt x="0" y="2661089"/>
                      </a:moveTo>
                      <a:cubicBezTo>
                        <a:pt x="15081" y="1914699"/>
                        <a:pt x="30163" y="1168310"/>
                        <a:pt x="47625" y="746564"/>
                      </a:cubicBezTo>
                      <a:cubicBezTo>
                        <a:pt x="65087" y="324818"/>
                        <a:pt x="80433" y="254968"/>
                        <a:pt x="104775" y="130614"/>
                      </a:cubicBezTo>
                      <a:cubicBezTo>
                        <a:pt x="129117" y="6260"/>
                        <a:pt x="155575" y="6789"/>
                        <a:pt x="193675" y="439"/>
                      </a:cubicBezTo>
                      <a:cubicBezTo>
                        <a:pt x="231775" y="-5911"/>
                        <a:pt x="296333" y="58118"/>
                        <a:pt x="333375" y="92514"/>
                      </a:cubicBezTo>
                      <a:cubicBezTo>
                        <a:pt x="370417" y="126910"/>
                        <a:pt x="379413" y="174535"/>
                        <a:pt x="415925" y="206814"/>
                      </a:cubicBezTo>
                      <a:cubicBezTo>
                        <a:pt x="452437" y="239093"/>
                        <a:pt x="496359" y="268727"/>
                        <a:pt x="552450" y="286189"/>
                      </a:cubicBezTo>
                      <a:cubicBezTo>
                        <a:pt x="608541" y="303651"/>
                        <a:pt x="684213" y="281427"/>
                        <a:pt x="752475" y="311589"/>
                      </a:cubicBezTo>
                      <a:cubicBezTo>
                        <a:pt x="820737" y="341751"/>
                        <a:pt x="892704" y="407897"/>
                        <a:pt x="962025" y="467164"/>
                      </a:cubicBezTo>
                      <a:cubicBezTo>
                        <a:pt x="1031346" y="526431"/>
                        <a:pt x="1085850" y="622210"/>
                        <a:pt x="1168400" y="667189"/>
                      </a:cubicBezTo>
                      <a:cubicBezTo>
                        <a:pt x="1250950" y="712168"/>
                        <a:pt x="1379538" y="707406"/>
                        <a:pt x="1457325" y="737039"/>
                      </a:cubicBezTo>
                      <a:cubicBezTo>
                        <a:pt x="1535112" y="766672"/>
                        <a:pt x="1578504" y="812181"/>
                        <a:pt x="1635125" y="844989"/>
                      </a:cubicBezTo>
                      <a:cubicBezTo>
                        <a:pt x="1691746" y="877797"/>
                        <a:pt x="1746779" y="920131"/>
                        <a:pt x="1797050" y="933889"/>
                      </a:cubicBezTo>
                      <a:cubicBezTo>
                        <a:pt x="1847321" y="947647"/>
                        <a:pt x="1903413" y="952939"/>
                        <a:pt x="1936750" y="927539"/>
                      </a:cubicBezTo>
                      <a:cubicBezTo>
                        <a:pt x="1970087" y="902139"/>
                        <a:pt x="1980142" y="857160"/>
                        <a:pt x="1997075" y="781489"/>
                      </a:cubicBezTo>
                      <a:cubicBezTo>
                        <a:pt x="2014008" y="705818"/>
                        <a:pt x="2020888" y="537014"/>
                        <a:pt x="2038350" y="473514"/>
                      </a:cubicBezTo>
                      <a:cubicBezTo>
                        <a:pt x="2055812" y="410014"/>
                        <a:pt x="2082800" y="408956"/>
                        <a:pt x="2101850" y="400489"/>
                      </a:cubicBezTo>
                      <a:cubicBezTo>
                        <a:pt x="2120900" y="392022"/>
                        <a:pt x="2141008" y="409485"/>
                        <a:pt x="2152650" y="422714"/>
                      </a:cubicBezTo>
                      <a:cubicBezTo>
                        <a:pt x="2164292" y="435943"/>
                        <a:pt x="2164821" y="428535"/>
                        <a:pt x="2171700" y="479864"/>
                      </a:cubicBezTo>
                      <a:cubicBezTo>
                        <a:pt x="2178579" y="531193"/>
                        <a:pt x="2186517" y="656076"/>
                        <a:pt x="2193925" y="730689"/>
                      </a:cubicBezTo>
                      <a:cubicBezTo>
                        <a:pt x="2201333" y="805301"/>
                        <a:pt x="2192338" y="860864"/>
                        <a:pt x="2216150" y="927539"/>
                      </a:cubicBezTo>
                      <a:cubicBezTo>
                        <a:pt x="2239963" y="994214"/>
                        <a:pt x="2307167" y="1062477"/>
                        <a:pt x="2336800" y="1130739"/>
                      </a:cubicBezTo>
                      <a:cubicBezTo>
                        <a:pt x="2366433" y="1199001"/>
                        <a:pt x="2390246" y="1242923"/>
                        <a:pt x="2393950" y="1337114"/>
                      </a:cubicBezTo>
                      <a:cubicBezTo>
                        <a:pt x="2397654" y="1431305"/>
                        <a:pt x="2380721" y="1572064"/>
                        <a:pt x="2359025" y="1695889"/>
                      </a:cubicBezTo>
                      <a:cubicBezTo>
                        <a:pt x="2337329" y="1819714"/>
                        <a:pt x="2288646" y="1919727"/>
                        <a:pt x="2263775" y="2080064"/>
                      </a:cubicBezTo>
                      <a:cubicBezTo>
                        <a:pt x="2238904" y="2240401"/>
                        <a:pt x="2209800" y="2657914"/>
                        <a:pt x="2209800" y="2657914"/>
                      </a:cubicBezTo>
                    </a:path>
                  </a:pathLst>
                </a:custGeom>
                <a:solidFill>
                  <a:srgbClr val="FFFF00"/>
                </a:solidFill>
                <a:ln w="6350" cmpd="sng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Freeform 28"/>
                <p:cNvSpPr/>
                <p:nvPr/>
              </p:nvSpPr>
              <p:spPr>
                <a:xfrm flipH="1">
                  <a:off x="4810125" y="2286000"/>
                  <a:ext cx="231775" cy="2593975"/>
                </a:xfrm>
                <a:custGeom>
                  <a:avLst/>
                  <a:gdLst>
                    <a:gd name="connsiteX0" fmla="*/ 139700 w 139700"/>
                    <a:gd name="connsiteY0" fmla="*/ 2041657 h 2041657"/>
                    <a:gd name="connsiteX1" fmla="*/ 123825 w 139700"/>
                    <a:gd name="connsiteY1" fmla="*/ 946282 h 2041657"/>
                    <a:gd name="connsiteX2" fmla="*/ 107950 w 139700"/>
                    <a:gd name="connsiteY2" fmla="*/ 279532 h 2041657"/>
                    <a:gd name="connsiteX3" fmla="*/ 98425 w 139700"/>
                    <a:gd name="connsiteY3" fmla="*/ 120782 h 2041657"/>
                    <a:gd name="connsiteX4" fmla="*/ 95250 w 139700"/>
                    <a:gd name="connsiteY4" fmla="*/ 47757 h 2041657"/>
                    <a:gd name="connsiteX5" fmla="*/ 88900 w 139700"/>
                    <a:gd name="connsiteY5" fmla="*/ 16007 h 2041657"/>
                    <a:gd name="connsiteX6" fmla="*/ 73025 w 139700"/>
                    <a:gd name="connsiteY6" fmla="*/ 3307 h 2041657"/>
                    <a:gd name="connsiteX7" fmla="*/ 63500 w 139700"/>
                    <a:gd name="connsiteY7" fmla="*/ 132 h 2041657"/>
                    <a:gd name="connsiteX8" fmla="*/ 60325 w 139700"/>
                    <a:gd name="connsiteY8" fmla="*/ 6482 h 2041657"/>
                    <a:gd name="connsiteX9" fmla="*/ 53975 w 139700"/>
                    <a:gd name="connsiteY9" fmla="*/ 22357 h 2041657"/>
                    <a:gd name="connsiteX10" fmla="*/ 50800 w 139700"/>
                    <a:gd name="connsiteY10" fmla="*/ 73157 h 2041657"/>
                    <a:gd name="connsiteX11" fmla="*/ 44450 w 139700"/>
                    <a:gd name="connsiteY11" fmla="*/ 120782 h 2041657"/>
                    <a:gd name="connsiteX12" fmla="*/ 34925 w 139700"/>
                    <a:gd name="connsiteY12" fmla="*/ 301757 h 2041657"/>
                    <a:gd name="connsiteX13" fmla="*/ 25400 w 139700"/>
                    <a:gd name="connsiteY13" fmla="*/ 730382 h 2041657"/>
                    <a:gd name="connsiteX14" fmla="*/ 22225 w 139700"/>
                    <a:gd name="connsiteY14" fmla="*/ 1247907 h 2041657"/>
                    <a:gd name="connsiteX15" fmla="*/ 0 w 139700"/>
                    <a:gd name="connsiteY15" fmla="*/ 2038482 h 2041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700" h="2041657">
                      <a:moveTo>
                        <a:pt x="139700" y="2041657"/>
                      </a:moveTo>
                      <a:cubicBezTo>
                        <a:pt x="134408" y="1640813"/>
                        <a:pt x="129117" y="1239969"/>
                        <a:pt x="123825" y="946282"/>
                      </a:cubicBezTo>
                      <a:cubicBezTo>
                        <a:pt x="118533" y="652595"/>
                        <a:pt x="112183" y="417115"/>
                        <a:pt x="107950" y="279532"/>
                      </a:cubicBezTo>
                      <a:cubicBezTo>
                        <a:pt x="103717" y="141949"/>
                        <a:pt x="100542" y="159411"/>
                        <a:pt x="98425" y="120782"/>
                      </a:cubicBezTo>
                      <a:cubicBezTo>
                        <a:pt x="96308" y="82153"/>
                        <a:pt x="96837" y="65219"/>
                        <a:pt x="95250" y="47757"/>
                      </a:cubicBezTo>
                      <a:cubicBezTo>
                        <a:pt x="93663" y="30295"/>
                        <a:pt x="92604" y="23415"/>
                        <a:pt x="88900" y="16007"/>
                      </a:cubicBezTo>
                      <a:cubicBezTo>
                        <a:pt x="85196" y="8599"/>
                        <a:pt x="77258" y="5953"/>
                        <a:pt x="73025" y="3307"/>
                      </a:cubicBezTo>
                      <a:cubicBezTo>
                        <a:pt x="68792" y="661"/>
                        <a:pt x="65617" y="-397"/>
                        <a:pt x="63500" y="132"/>
                      </a:cubicBezTo>
                      <a:cubicBezTo>
                        <a:pt x="61383" y="661"/>
                        <a:pt x="61912" y="2778"/>
                        <a:pt x="60325" y="6482"/>
                      </a:cubicBezTo>
                      <a:cubicBezTo>
                        <a:pt x="58738" y="10186"/>
                        <a:pt x="55562" y="11245"/>
                        <a:pt x="53975" y="22357"/>
                      </a:cubicBezTo>
                      <a:cubicBezTo>
                        <a:pt x="52388" y="33469"/>
                        <a:pt x="52387" y="56753"/>
                        <a:pt x="50800" y="73157"/>
                      </a:cubicBezTo>
                      <a:cubicBezTo>
                        <a:pt x="49213" y="89561"/>
                        <a:pt x="47096" y="82682"/>
                        <a:pt x="44450" y="120782"/>
                      </a:cubicBezTo>
                      <a:cubicBezTo>
                        <a:pt x="41804" y="158882"/>
                        <a:pt x="38100" y="200157"/>
                        <a:pt x="34925" y="301757"/>
                      </a:cubicBezTo>
                      <a:cubicBezTo>
                        <a:pt x="31750" y="403357"/>
                        <a:pt x="27517" y="572690"/>
                        <a:pt x="25400" y="730382"/>
                      </a:cubicBezTo>
                      <a:cubicBezTo>
                        <a:pt x="23283" y="888074"/>
                        <a:pt x="26458" y="1029890"/>
                        <a:pt x="22225" y="1247907"/>
                      </a:cubicBezTo>
                      <a:cubicBezTo>
                        <a:pt x="17992" y="1465924"/>
                        <a:pt x="0" y="2038482"/>
                        <a:pt x="0" y="2038482"/>
                      </a:cubicBezTo>
                    </a:path>
                  </a:pathLst>
                </a:custGeom>
                <a:solidFill>
                  <a:srgbClr val="FF0000"/>
                </a:solidFill>
                <a:ln w="63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Freeform 29"/>
              <p:cNvSpPr/>
              <p:nvPr/>
            </p:nvSpPr>
            <p:spPr>
              <a:xfrm flipH="1">
                <a:off x="6227683" y="2555774"/>
                <a:ext cx="139700" cy="2197858"/>
              </a:xfrm>
              <a:custGeom>
                <a:avLst/>
                <a:gdLst>
                  <a:gd name="connsiteX0" fmla="*/ 139700 w 139700"/>
                  <a:gd name="connsiteY0" fmla="*/ 2041657 h 2041657"/>
                  <a:gd name="connsiteX1" fmla="*/ 123825 w 139700"/>
                  <a:gd name="connsiteY1" fmla="*/ 946282 h 2041657"/>
                  <a:gd name="connsiteX2" fmla="*/ 107950 w 139700"/>
                  <a:gd name="connsiteY2" fmla="*/ 279532 h 2041657"/>
                  <a:gd name="connsiteX3" fmla="*/ 98425 w 139700"/>
                  <a:gd name="connsiteY3" fmla="*/ 120782 h 2041657"/>
                  <a:gd name="connsiteX4" fmla="*/ 95250 w 139700"/>
                  <a:gd name="connsiteY4" fmla="*/ 47757 h 2041657"/>
                  <a:gd name="connsiteX5" fmla="*/ 88900 w 139700"/>
                  <a:gd name="connsiteY5" fmla="*/ 16007 h 2041657"/>
                  <a:gd name="connsiteX6" fmla="*/ 73025 w 139700"/>
                  <a:gd name="connsiteY6" fmla="*/ 3307 h 2041657"/>
                  <a:gd name="connsiteX7" fmla="*/ 63500 w 139700"/>
                  <a:gd name="connsiteY7" fmla="*/ 132 h 2041657"/>
                  <a:gd name="connsiteX8" fmla="*/ 60325 w 139700"/>
                  <a:gd name="connsiteY8" fmla="*/ 6482 h 2041657"/>
                  <a:gd name="connsiteX9" fmla="*/ 53975 w 139700"/>
                  <a:gd name="connsiteY9" fmla="*/ 22357 h 2041657"/>
                  <a:gd name="connsiteX10" fmla="*/ 50800 w 139700"/>
                  <a:gd name="connsiteY10" fmla="*/ 73157 h 2041657"/>
                  <a:gd name="connsiteX11" fmla="*/ 44450 w 139700"/>
                  <a:gd name="connsiteY11" fmla="*/ 120782 h 2041657"/>
                  <a:gd name="connsiteX12" fmla="*/ 34925 w 139700"/>
                  <a:gd name="connsiteY12" fmla="*/ 301757 h 2041657"/>
                  <a:gd name="connsiteX13" fmla="*/ 25400 w 139700"/>
                  <a:gd name="connsiteY13" fmla="*/ 730382 h 2041657"/>
                  <a:gd name="connsiteX14" fmla="*/ 22225 w 139700"/>
                  <a:gd name="connsiteY14" fmla="*/ 1247907 h 2041657"/>
                  <a:gd name="connsiteX15" fmla="*/ 0 w 139700"/>
                  <a:gd name="connsiteY15" fmla="*/ 2038482 h 204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9700" h="2041657">
                    <a:moveTo>
                      <a:pt x="139700" y="2041657"/>
                    </a:moveTo>
                    <a:cubicBezTo>
                      <a:pt x="134408" y="1640813"/>
                      <a:pt x="129117" y="1239969"/>
                      <a:pt x="123825" y="946282"/>
                    </a:cubicBezTo>
                    <a:cubicBezTo>
                      <a:pt x="118533" y="652595"/>
                      <a:pt x="112183" y="417115"/>
                      <a:pt x="107950" y="279532"/>
                    </a:cubicBezTo>
                    <a:cubicBezTo>
                      <a:pt x="103717" y="141949"/>
                      <a:pt x="100542" y="159411"/>
                      <a:pt x="98425" y="120782"/>
                    </a:cubicBezTo>
                    <a:cubicBezTo>
                      <a:pt x="96308" y="82153"/>
                      <a:pt x="96837" y="65219"/>
                      <a:pt x="95250" y="47757"/>
                    </a:cubicBezTo>
                    <a:cubicBezTo>
                      <a:pt x="93663" y="30295"/>
                      <a:pt x="92604" y="23415"/>
                      <a:pt x="88900" y="16007"/>
                    </a:cubicBezTo>
                    <a:cubicBezTo>
                      <a:pt x="85196" y="8599"/>
                      <a:pt x="77258" y="5953"/>
                      <a:pt x="73025" y="3307"/>
                    </a:cubicBezTo>
                    <a:cubicBezTo>
                      <a:pt x="68792" y="661"/>
                      <a:pt x="65617" y="-397"/>
                      <a:pt x="63500" y="132"/>
                    </a:cubicBezTo>
                    <a:cubicBezTo>
                      <a:pt x="61383" y="661"/>
                      <a:pt x="61912" y="2778"/>
                      <a:pt x="60325" y="6482"/>
                    </a:cubicBezTo>
                    <a:cubicBezTo>
                      <a:pt x="58738" y="10186"/>
                      <a:pt x="55562" y="11245"/>
                      <a:pt x="53975" y="22357"/>
                    </a:cubicBezTo>
                    <a:cubicBezTo>
                      <a:pt x="52388" y="33469"/>
                      <a:pt x="52387" y="56753"/>
                      <a:pt x="50800" y="73157"/>
                    </a:cubicBezTo>
                    <a:cubicBezTo>
                      <a:pt x="49213" y="89561"/>
                      <a:pt x="47096" y="82682"/>
                      <a:pt x="44450" y="120782"/>
                    </a:cubicBezTo>
                    <a:cubicBezTo>
                      <a:pt x="41804" y="158882"/>
                      <a:pt x="38100" y="200157"/>
                      <a:pt x="34925" y="301757"/>
                    </a:cubicBezTo>
                    <a:cubicBezTo>
                      <a:pt x="31750" y="403357"/>
                      <a:pt x="27517" y="572690"/>
                      <a:pt x="25400" y="730382"/>
                    </a:cubicBezTo>
                    <a:cubicBezTo>
                      <a:pt x="23283" y="888074"/>
                      <a:pt x="26458" y="1029890"/>
                      <a:pt x="22225" y="1247907"/>
                    </a:cubicBezTo>
                    <a:cubicBezTo>
                      <a:pt x="17992" y="1465924"/>
                      <a:pt x="0" y="2038482"/>
                      <a:pt x="0" y="2038482"/>
                    </a:cubicBez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1637691" y="2061010"/>
              <a:ext cx="2199217" cy="2696855"/>
              <a:chOff x="2188633" y="2188010"/>
              <a:chExt cx="2199217" cy="2696855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2188633" y="2188010"/>
                <a:ext cx="2199217" cy="2691965"/>
              </a:xfrm>
              <a:custGeom>
                <a:avLst/>
                <a:gdLst>
                  <a:gd name="connsiteX0" fmla="*/ 2088838 w 2088838"/>
                  <a:gd name="connsiteY0" fmla="*/ 2556855 h 2556855"/>
                  <a:gd name="connsiteX1" fmla="*/ 1984063 w 2088838"/>
                  <a:gd name="connsiteY1" fmla="*/ 502630 h 2556855"/>
                  <a:gd name="connsiteX2" fmla="*/ 1914213 w 2088838"/>
                  <a:gd name="connsiteY2" fmla="*/ 108930 h 2556855"/>
                  <a:gd name="connsiteX3" fmla="*/ 1707838 w 2088838"/>
                  <a:gd name="connsiteY3" fmla="*/ 7330 h 2556855"/>
                  <a:gd name="connsiteX4" fmla="*/ 1441138 w 2088838"/>
                  <a:gd name="connsiteY4" fmla="*/ 32730 h 2556855"/>
                  <a:gd name="connsiteX5" fmla="*/ 1225238 w 2088838"/>
                  <a:gd name="connsiteY5" fmla="*/ 229580 h 2556855"/>
                  <a:gd name="connsiteX6" fmla="*/ 949013 w 2088838"/>
                  <a:gd name="connsiteY6" fmla="*/ 353405 h 2556855"/>
                  <a:gd name="connsiteX7" fmla="*/ 809313 w 2088838"/>
                  <a:gd name="connsiteY7" fmla="*/ 470880 h 2556855"/>
                  <a:gd name="connsiteX8" fmla="*/ 564838 w 2088838"/>
                  <a:gd name="connsiteY8" fmla="*/ 550255 h 2556855"/>
                  <a:gd name="connsiteX9" fmla="*/ 348938 w 2088838"/>
                  <a:gd name="connsiteY9" fmla="*/ 670905 h 2556855"/>
                  <a:gd name="connsiteX10" fmla="*/ 120338 w 2088838"/>
                  <a:gd name="connsiteY10" fmla="*/ 810605 h 2556855"/>
                  <a:gd name="connsiteX11" fmla="*/ 9213 w 2088838"/>
                  <a:gd name="connsiteY11" fmla="*/ 972530 h 2556855"/>
                  <a:gd name="connsiteX12" fmla="*/ 25088 w 2088838"/>
                  <a:gd name="connsiteY12" fmla="*/ 1290030 h 2556855"/>
                  <a:gd name="connsiteX13" fmla="*/ 174313 w 2088838"/>
                  <a:gd name="connsiteY13" fmla="*/ 1626580 h 2556855"/>
                  <a:gd name="connsiteX14" fmla="*/ 371163 w 2088838"/>
                  <a:gd name="connsiteY14" fmla="*/ 2029805 h 2556855"/>
                  <a:gd name="connsiteX15" fmla="*/ 555313 w 2088838"/>
                  <a:gd name="connsiteY15" fmla="*/ 2556855 h 2556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88838" h="2556855">
                    <a:moveTo>
                      <a:pt x="2088838" y="2556855"/>
                    </a:moveTo>
                    <a:cubicBezTo>
                      <a:pt x="2051002" y="1733736"/>
                      <a:pt x="2013167" y="910617"/>
                      <a:pt x="1984063" y="502630"/>
                    </a:cubicBezTo>
                    <a:cubicBezTo>
                      <a:pt x="1954959" y="94642"/>
                      <a:pt x="1960250" y="191480"/>
                      <a:pt x="1914213" y="108930"/>
                    </a:cubicBezTo>
                    <a:cubicBezTo>
                      <a:pt x="1868175" y="26380"/>
                      <a:pt x="1786684" y="20030"/>
                      <a:pt x="1707838" y="7330"/>
                    </a:cubicBezTo>
                    <a:cubicBezTo>
                      <a:pt x="1628992" y="-5370"/>
                      <a:pt x="1521571" y="-4312"/>
                      <a:pt x="1441138" y="32730"/>
                    </a:cubicBezTo>
                    <a:cubicBezTo>
                      <a:pt x="1360705" y="69772"/>
                      <a:pt x="1307259" y="176134"/>
                      <a:pt x="1225238" y="229580"/>
                    </a:cubicBezTo>
                    <a:cubicBezTo>
                      <a:pt x="1143217" y="283026"/>
                      <a:pt x="1018334" y="313188"/>
                      <a:pt x="949013" y="353405"/>
                    </a:cubicBezTo>
                    <a:cubicBezTo>
                      <a:pt x="879692" y="393622"/>
                      <a:pt x="873342" y="438072"/>
                      <a:pt x="809313" y="470880"/>
                    </a:cubicBezTo>
                    <a:cubicBezTo>
                      <a:pt x="745284" y="503688"/>
                      <a:pt x="641567" y="516918"/>
                      <a:pt x="564838" y="550255"/>
                    </a:cubicBezTo>
                    <a:cubicBezTo>
                      <a:pt x="488109" y="583592"/>
                      <a:pt x="423021" y="627513"/>
                      <a:pt x="348938" y="670905"/>
                    </a:cubicBezTo>
                    <a:cubicBezTo>
                      <a:pt x="274855" y="714297"/>
                      <a:pt x="176959" y="760334"/>
                      <a:pt x="120338" y="810605"/>
                    </a:cubicBezTo>
                    <a:cubicBezTo>
                      <a:pt x="63717" y="860876"/>
                      <a:pt x="25088" y="892626"/>
                      <a:pt x="9213" y="972530"/>
                    </a:cubicBezTo>
                    <a:cubicBezTo>
                      <a:pt x="-6662" y="1052434"/>
                      <a:pt x="-2429" y="1181022"/>
                      <a:pt x="25088" y="1290030"/>
                    </a:cubicBezTo>
                    <a:cubicBezTo>
                      <a:pt x="52605" y="1399038"/>
                      <a:pt x="116634" y="1503284"/>
                      <a:pt x="174313" y="1626580"/>
                    </a:cubicBezTo>
                    <a:cubicBezTo>
                      <a:pt x="231992" y="1749876"/>
                      <a:pt x="307663" y="1874759"/>
                      <a:pt x="371163" y="2029805"/>
                    </a:cubicBezTo>
                    <a:cubicBezTo>
                      <a:pt x="434663" y="2184851"/>
                      <a:pt x="555313" y="2556855"/>
                      <a:pt x="555313" y="2556855"/>
                    </a:cubicBezTo>
                  </a:path>
                </a:pathLst>
              </a:custGeom>
              <a:solidFill>
                <a:srgbClr val="00FF00"/>
              </a:solidFill>
              <a:ln w="25400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n>
                    <a:solidFill>
                      <a:srgbClr val="000000"/>
                    </a:solidFill>
                  </a:ln>
                </a:endParaRPr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2444836" y="2277424"/>
                <a:ext cx="1894329" cy="2602551"/>
              </a:xfrm>
              <a:custGeom>
                <a:avLst/>
                <a:gdLst>
                  <a:gd name="connsiteX0" fmla="*/ 1894329 w 1894329"/>
                  <a:gd name="connsiteY0" fmla="*/ 2602551 h 2602551"/>
                  <a:gd name="connsiteX1" fmla="*/ 1868929 w 1894329"/>
                  <a:gd name="connsiteY1" fmla="*/ 1798218 h 2602551"/>
                  <a:gd name="connsiteX2" fmla="*/ 1805429 w 1894329"/>
                  <a:gd name="connsiteY2" fmla="*/ 553618 h 2602551"/>
                  <a:gd name="connsiteX3" fmla="*/ 1780029 w 1894329"/>
                  <a:gd name="connsiteY3" fmla="*/ 164151 h 2602551"/>
                  <a:gd name="connsiteX4" fmla="*/ 1686896 w 1894329"/>
                  <a:gd name="connsiteY4" fmla="*/ 20218 h 2602551"/>
                  <a:gd name="connsiteX5" fmla="*/ 1538729 w 1894329"/>
                  <a:gd name="connsiteY5" fmla="*/ 3285 h 2602551"/>
                  <a:gd name="connsiteX6" fmla="*/ 1352463 w 1894329"/>
                  <a:gd name="connsiteY6" fmla="*/ 41385 h 2602551"/>
                  <a:gd name="connsiteX7" fmla="*/ 1242396 w 1894329"/>
                  <a:gd name="connsiteY7" fmla="*/ 164151 h 2602551"/>
                  <a:gd name="connsiteX8" fmla="*/ 1106929 w 1894329"/>
                  <a:gd name="connsiteY8" fmla="*/ 337718 h 2602551"/>
                  <a:gd name="connsiteX9" fmla="*/ 1009563 w 1894329"/>
                  <a:gd name="connsiteY9" fmla="*/ 380051 h 2602551"/>
                  <a:gd name="connsiteX10" fmla="*/ 916429 w 1894329"/>
                  <a:gd name="connsiteY10" fmla="*/ 452018 h 2602551"/>
                  <a:gd name="connsiteX11" fmla="*/ 810596 w 1894329"/>
                  <a:gd name="connsiteY11" fmla="*/ 621351 h 2602551"/>
                  <a:gd name="connsiteX12" fmla="*/ 666663 w 1894329"/>
                  <a:gd name="connsiteY12" fmla="*/ 697551 h 2602551"/>
                  <a:gd name="connsiteX13" fmla="*/ 535429 w 1894329"/>
                  <a:gd name="connsiteY13" fmla="*/ 803385 h 2602551"/>
                  <a:gd name="connsiteX14" fmla="*/ 353396 w 1894329"/>
                  <a:gd name="connsiteY14" fmla="*/ 828785 h 2602551"/>
                  <a:gd name="connsiteX15" fmla="*/ 226396 w 1894329"/>
                  <a:gd name="connsiteY15" fmla="*/ 904985 h 2602551"/>
                  <a:gd name="connsiteX16" fmla="*/ 61296 w 1894329"/>
                  <a:gd name="connsiteY16" fmla="*/ 981185 h 2602551"/>
                  <a:gd name="connsiteX17" fmla="*/ 2029 w 1894329"/>
                  <a:gd name="connsiteY17" fmla="*/ 1116651 h 2602551"/>
                  <a:gd name="connsiteX18" fmla="*/ 124796 w 1894329"/>
                  <a:gd name="connsiteY18" fmla="*/ 1324085 h 2602551"/>
                  <a:gd name="connsiteX19" fmla="*/ 294129 w 1894329"/>
                  <a:gd name="connsiteY19" fmla="*/ 1480718 h 2602551"/>
                  <a:gd name="connsiteX20" fmla="*/ 378796 w 1894329"/>
                  <a:gd name="connsiteY20" fmla="*/ 1688151 h 2602551"/>
                  <a:gd name="connsiteX21" fmla="*/ 425363 w 1894329"/>
                  <a:gd name="connsiteY21" fmla="*/ 1976018 h 2602551"/>
                  <a:gd name="connsiteX22" fmla="*/ 446529 w 1894329"/>
                  <a:gd name="connsiteY22" fmla="*/ 2323151 h 2602551"/>
                  <a:gd name="connsiteX23" fmla="*/ 480396 w 1894329"/>
                  <a:gd name="connsiteY23" fmla="*/ 2602551 h 2602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894329" h="2602551">
                    <a:moveTo>
                      <a:pt x="1894329" y="2602551"/>
                    </a:moveTo>
                    <a:cubicBezTo>
                      <a:pt x="1889037" y="2371129"/>
                      <a:pt x="1883746" y="2139707"/>
                      <a:pt x="1868929" y="1798218"/>
                    </a:cubicBezTo>
                    <a:cubicBezTo>
                      <a:pt x="1854112" y="1456729"/>
                      <a:pt x="1820246" y="825962"/>
                      <a:pt x="1805429" y="553618"/>
                    </a:cubicBezTo>
                    <a:cubicBezTo>
                      <a:pt x="1790612" y="281273"/>
                      <a:pt x="1799784" y="253051"/>
                      <a:pt x="1780029" y="164151"/>
                    </a:cubicBezTo>
                    <a:cubicBezTo>
                      <a:pt x="1760274" y="75251"/>
                      <a:pt x="1727113" y="47029"/>
                      <a:pt x="1686896" y="20218"/>
                    </a:cubicBezTo>
                    <a:cubicBezTo>
                      <a:pt x="1646679" y="-6593"/>
                      <a:pt x="1594468" y="-243"/>
                      <a:pt x="1538729" y="3285"/>
                    </a:cubicBezTo>
                    <a:cubicBezTo>
                      <a:pt x="1482990" y="6813"/>
                      <a:pt x="1401852" y="14574"/>
                      <a:pt x="1352463" y="41385"/>
                    </a:cubicBezTo>
                    <a:cubicBezTo>
                      <a:pt x="1303074" y="68196"/>
                      <a:pt x="1283318" y="114762"/>
                      <a:pt x="1242396" y="164151"/>
                    </a:cubicBezTo>
                    <a:cubicBezTo>
                      <a:pt x="1201474" y="213540"/>
                      <a:pt x="1145734" y="301735"/>
                      <a:pt x="1106929" y="337718"/>
                    </a:cubicBezTo>
                    <a:cubicBezTo>
                      <a:pt x="1068124" y="373701"/>
                      <a:pt x="1041313" y="361001"/>
                      <a:pt x="1009563" y="380051"/>
                    </a:cubicBezTo>
                    <a:cubicBezTo>
                      <a:pt x="977813" y="399101"/>
                      <a:pt x="949590" y="411801"/>
                      <a:pt x="916429" y="452018"/>
                    </a:cubicBezTo>
                    <a:cubicBezTo>
                      <a:pt x="883268" y="492235"/>
                      <a:pt x="852224" y="580429"/>
                      <a:pt x="810596" y="621351"/>
                    </a:cubicBezTo>
                    <a:cubicBezTo>
                      <a:pt x="768968" y="662273"/>
                      <a:pt x="712524" y="667212"/>
                      <a:pt x="666663" y="697551"/>
                    </a:cubicBezTo>
                    <a:cubicBezTo>
                      <a:pt x="620802" y="727890"/>
                      <a:pt x="587640" y="781513"/>
                      <a:pt x="535429" y="803385"/>
                    </a:cubicBezTo>
                    <a:cubicBezTo>
                      <a:pt x="483218" y="825257"/>
                      <a:pt x="404901" y="811852"/>
                      <a:pt x="353396" y="828785"/>
                    </a:cubicBezTo>
                    <a:cubicBezTo>
                      <a:pt x="301891" y="845718"/>
                      <a:pt x="275079" y="879585"/>
                      <a:pt x="226396" y="904985"/>
                    </a:cubicBezTo>
                    <a:cubicBezTo>
                      <a:pt x="177713" y="930385"/>
                      <a:pt x="98690" y="945907"/>
                      <a:pt x="61296" y="981185"/>
                    </a:cubicBezTo>
                    <a:cubicBezTo>
                      <a:pt x="23902" y="1016463"/>
                      <a:pt x="-8554" y="1059501"/>
                      <a:pt x="2029" y="1116651"/>
                    </a:cubicBezTo>
                    <a:cubicBezTo>
                      <a:pt x="12612" y="1173801"/>
                      <a:pt x="76113" y="1263407"/>
                      <a:pt x="124796" y="1324085"/>
                    </a:cubicBezTo>
                    <a:cubicBezTo>
                      <a:pt x="173479" y="1384763"/>
                      <a:pt x="251796" y="1420040"/>
                      <a:pt x="294129" y="1480718"/>
                    </a:cubicBezTo>
                    <a:cubicBezTo>
                      <a:pt x="336462" y="1541396"/>
                      <a:pt x="356924" y="1605601"/>
                      <a:pt x="378796" y="1688151"/>
                    </a:cubicBezTo>
                    <a:cubicBezTo>
                      <a:pt x="400668" y="1770701"/>
                      <a:pt x="414074" y="1870185"/>
                      <a:pt x="425363" y="1976018"/>
                    </a:cubicBezTo>
                    <a:cubicBezTo>
                      <a:pt x="436652" y="2081851"/>
                      <a:pt x="437357" y="2218729"/>
                      <a:pt x="446529" y="2323151"/>
                    </a:cubicBezTo>
                    <a:cubicBezTo>
                      <a:pt x="455701" y="2427573"/>
                      <a:pt x="480396" y="2602551"/>
                      <a:pt x="480396" y="2602551"/>
                    </a:cubicBezTo>
                  </a:path>
                </a:pathLst>
              </a:custGeom>
              <a:solidFill>
                <a:srgbClr val="FFFF00"/>
              </a:solidFill>
              <a:ln w="635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 34"/>
              <p:cNvSpPr/>
              <p:nvPr/>
            </p:nvSpPr>
            <p:spPr>
              <a:xfrm flipH="1">
                <a:off x="4066114" y="3062415"/>
                <a:ext cx="177800" cy="1822450"/>
              </a:xfrm>
              <a:custGeom>
                <a:avLst/>
                <a:gdLst>
                  <a:gd name="connsiteX0" fmla="*/ 139700 w 139700"/>
                  <a:gd name="connsiteY0" fmla="*/ 2041657 h 2041657"/>
                  <a:gd name="connsiteX1" fmla="*/ 123825 w 139700"/>
                  <a:gd name="connsiteY1" fmla="*/ 946282 h 2041657"/>
                  <a:gd name="connsiteX2" fmla="*/ 107950 w 139700"/>
                  <a:gd name="connsiteY2" fmla="*/ 279532 h 2041657"/>
                  <a:gd name="connsiteX3" fmla="*/ 98425 w 139700"/>
                  <a:gd name="connsiteY3" fmla="*/ 120782 h 2041657"/>
                  <a:gd name="connsiteX4" fmla="*/ 95250 w 139700"/>
                  <a:gd name="connsiteY4" fmla="*/ 47757 h 2041657"/>
                  <a:gd name="connsiteX5" fmla="*/ 88900 w 139700"/>
                  <a:gd name="connsiteY5" fmla="*/ 16007 h 2041657"/>
                  <a:gd name="connsiteX6" fmla="*/ 73025 w 139700"/>
                  <a:gd name="connsiteY6" fmla="*/ 3307 h 2041657"/>
                  <a:gd name="connsiteX7" fmla="*/ 63500 w 139700"/>
                  <a:gd name="connsiteY7" fmla="*/ 132 h 2041657"/>
                  <a:gd name="connsiteX8" fmla="*/ 60325 w 139700"/>
                  <a:gd name="connsiteY8" fmla="*/ 6482 h 2041657"/>
                  <a:gd name="connsiteX9" fmla="*/ 53975 w 139700"/>
                  <a:gd name="connsiteY9" fmla="*/ 22357 h 2041657"/>
                  <a:gd name="connsiteX10" fmla="*/ 50800 w 139700"/>
                  <a:gd name="connsiteY10" fmla="*/ 73157 h 2041657"/>
                  <a:gd name="connsiteX11" fmla="*/ 44450 w 139700"/>
                  <a:gd name="connsiteY11" fmla="*/ 120782 h 2041657"/>
                  <a:gd name="connsiteX12" fmla="*/ 34925 w 139700"/>
                  <a:gd name="connsiteY12" fmla="*/ 301757 h 2041657"/>
                  <a:gd name="connsiteX13" fmla="*/ 25400 w 139700"/>
                  <a:gd name="connsiteY13" fmla="*/ 730382 h 2041657"/>
                  <a:gd name="connsiteX14" fmla="*/ 22225 w 139700"/>
                  <a:gd name="connsiteY14" fmla="*/ 1247907 h 2041657"/>
                  <a:gd name="connsiteX15" fmla="*/ 0 w 139700"/>
                  <a:gd name="connsiteY15" fmla="*/ 2038482 h 204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9700" h="2041657">
                    <a:moveTo>
                      <a:pt x="139700" y="2041657"/>
                    </a:moveTo>
                    <a:cubicBezTo>
                      <a:pt x="134408" y="1640813"/>
                      <a:pt x="129117" y="1239969"/>
                      <a:pt x="123825" y="946282"/>
                    </a:cubicBezTo>
                    <a:cubicBezTo>
                      <a:pt x="118533" y="652595"/>
                      <a:pt x="112183" y="417115"/>
                      <a:pt x="107950" y="279532"/>
                    </a:cubicBezTo>
                    <a:cubicBezTo>
                      <a:pt x="103717" y="141949"/>
                      <a:pt x="100542" y="159411"/>
                      <a:pt x="98425" y="120782"/>
                    </a:cubicBezTo>
                    <a:cubicBezTo>
                      <a:pt x="96308" y="82153"/>
                      <a:pt x="96837" y="65219"/>
                      <a:pt x="95250" y="47757"/>
                    </a:cubicBezTo>
                    <a:cubicBezTo>
                      <a:pt x="93663" y="30295"/>
                      <a:pt x="92604" y="23415"/>
                      <a:pt x="88900" y="16007"/>
                    </a:cubicBezTo>
                    <a:cubicBezTo>
                      <a:pt x="85196" y="8599"/>
                      <a:pt x="77258" y="5953"/>
                      <a:pt x="73025" y="3307"/>
                    </a:cubicBezTo>
                    <a:cubicBezTo>
                      <a:pt x="68792" y="661"/>
                      <a:pt x="65617" y="-397"/>
                      <a:pt x="63500" y="132"/>
                    </a:cubicBezTo>
                    <a:cubicBezTo>
                      <a:pt x="61383" y="661"/>
                      <a:pt x="61912" y="2778"/>
                      <a:pt x="60325" y="6482"/>
                    </a:cubicBezTo>
                    <a:cubicBezTo>
                      <a:pt x="58738" y="10186"/>
                      <a:pt x="55562" y="11245"/>
                      <a:pt x="53975" y="22357"/>
                    </a:cubicBezTo>
                    <a:cubicBezTo>
                      <a:pt x="52388" y="33469"/>
                      <a:pt x="52387" y="56753"/>
                      <a:pt x="50800" y="73157"/>
                    </a:cubicBezTo>
                    <a:cubicBezTo>
                      <a:pt x="49213" y="89561"/>
                      <a:pt x="47096" y="82682"/>
                      <a:pt x="44450" y="120782"/>
                    </a:cubicBezTo>
                    <a:cubicBezTo>
                      <a:pt x="41804" y="158882"/>
                      <a:pt x="38100" y="200157"/>
                      <a:pt x="34925" y="301757"/>
                    </a:cubicBezTo>
                    <a:cubicBezTo>
                      <a:pt x="31750" y="403357"/>
                      <a:pt x="27517" y="572690"/>
                      <a:pt x="25400" y="730382"/>
                    </a:cubicBezTo>
                    <a:cubicBezTo>
                      <a:pt x="23283" y="888074"/>
                      <a:pt x="26458" y="1029890"/>
                      <a:pt x="22225" y="1247907"/>
                    </a:cubicBezTo>
                    <a:cubicBezTo>
                      <a:pt x="17992" y="1465924"/>
                      <a:pt x="0" y="2038482"/>
                      <a:pt x="0" y="2038482"/>
                    </a:cubicBezTo>
                  </a:path>
                </a:pathLst>
              </a:custGeom>
              <a:solidFill>
                <a:srgbClr val="FF0000"/>
              </a:solidFill>
              <a:ln w="6350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24" name="Straight Connector 23"/>
          <p:cNvCxnSpPr/>
          <p:nvPr/>
        </p:nvCxnSpPr>
        <p:spPr>
          <a:xfrm>
            <a:off x="868281" y="4260742"/>
            <a:ext cx="5791744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59213" y="755785"/>
            <a:ext cx="818135" cy="3512367"/>
            <a:chOff x="517849" y="755784"/>
            <a:chExt cx="935409" cy="4015840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994020" y="1032783"/>
              <a:ext cx="0" cy="3738841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517849" y="755784"/>
              <a:ext cx="9354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latin typeface="Arial"/>
                  <a:cs typeface="Arial"/>
                </a:rPr>
                <a:t>z</a:t>
              </a:r>
            </a:p>
          </p:txBody>
        </p:sp>
      </p:grpSp>
      <p:cxnSp>
        <p:nvCxnSpPr>
          <p:cNvPr id="38" name="Straight Connector 37"/>
          <p:cNvCxnSpPr/>
          <p:nvPr/>
        </p:nvCxnSpPr>
        <p:spPr>
          <a:xfrm>
            <a:off x="789386" y="2711781"/>
            <a:ext cx="78895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61779" y="2388395"/>
            <a:ext cx="671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~10 km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5189384" y="4268152"/>
            <a:ext cx="0" cy="192899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4360160" y="4465624"/>
            <a:ext cx="1658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~100 km to ~400 km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98885" y="4260743"/>
            <a:ext cx="1248664" cy="523336"/>
            <a:chOff x="3307232" y="4763153"/>
            <a:chExt cx="1427651" cy="598353"/>
          </a:xfrm>
        </p:grpSpPr>
        <p:cxnSp>
          <p:nvCxnSpPr>
            <p:cNvPr id="25" name="Straight Connector 24"/>
            <p:cNvCxnSpPr/>
            <p:nvPr/>
          </p:nvCxnSpPr>
          <p:spPr>
            <a:xfrm flipV="1">
              <a:off x="4021058" y="4763153"/>
              <a:ext cx="0" cy="220550"/>
            </a:xfrm>
            <a:prstGeom prst="line">
              <a:avLst/>
            </a:prstGeom>
            <a:ln>
              <a:solidFill>
                <a:schemeClr val="tx1"/>
              </a:solidFill>
              <a:headEnd type="none"/>
              <a:tailEnd type="non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307232" y="4992174"/>
              <a:ext cx="14276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latin typeface="Arial"/>
                  <a:cs typeface="Arial"/>
                </a:rPr>
                <a:t>0 km</a:t>
              </a:r>
              <a:endParaRPr lang="en-US" dirty="0">
                <a:latin typeface="Arial"/>
                <a:cs typeface="Arial"/>
              </a:endParaRPr>
            </a:p>
          </p:txBody>
        </p:sp>
      </p:grpSp>
      <p:cxnSp>
        <p:nvCxnSpPr>
          <p:cNvPr id="46" name="Straight Connector 45"/>
          <p:cNvCxnSpPr>
            <a:stCxn id="52" idx="3"/>
          </p:cNvCxnSpPr>
          <p:nvPr/>
        </p:nvCxnSpPr>
        <p:spPr>
          <a:xfrm>
            <a:off x="3846994" y="1099560"/>
            <a:ext cx="0" cy="760486"/>
          </a:xfrm>
          <a:prstGeom prst="line">
            <a:avLst/>
          </a:prstGeom>
          <a:ln>
            <a:solidFill>
              <a:schemeClr val="tx1"/>
            </a:solidFill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519040" y="1099560"/>
            <a:ext cx="0" cy="1092735"/>
          </a:xfrm>
          <a:prstGeom prst="line">
            <a:avLst/>
          </a:prstGeom>
          <a:ln>
            <a:solidFill>
              <a:schemeClr val="tx1"/>
            </a:solidFill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134610" y="776394"/>
            <a:ext cx="1712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latin typeface="Arial"/>
                <a:cs typeface="Arial"/>
              </a:rPr>
              <a:t>Eyewall Top</a:t>
            </a:r>
          </a:p>
          <a:p>
            <a:pPr algn="r"/>
            <a:r>
              <a:rPr lang="en-US" dirty="0">
                <a:latin typeface="Arial"/>
                <a:cs typeface="Arial"/>
              </a:rPr>
              <a:t>z</a:t>
            </a:r>
            <a:r>
              <a:rPr lang="en-US" baseline="-25000" dirty="0">
                <a:latin typeface="Arial"/>
                <a:cs typeface="Arial"/>
              </a:rPr>
              <a:t>eyewall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smtClean="0">
                <a:latin typeface="Arial"/>
                <a:cs typeface="Arial"/>
              </a:rPr>
              <a:t>T</a:t>
            </a:r>
            <a:r>
              <a:rPr lang="en-US" baseline="-25000" dirty="0" smtClean="0">
                <a:latin typeface="Arial"/>
                <a:cs typeface="Arial"/>
              </a:rPr>
              <a:t>eyewall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519040" y="499395"/>
            <a:ext cx="3371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Outer-Region Deep Moist Convection (DMC) Top</a:t>
            </a:r>
          </a:p>
          <a:p>
            <a:r>
              <a:rPr lang="en-US" dirty="0">
                <a:latin typeface="Arial"/>
                <a:cs typeface="Arial"/>
              </a:rPr>
              <a:t>z</a:t>
            </a:r>
            <a:r>
              <a:rPr lang="en-US" baseline="-25000" dirty="0">
                <a:latin typeface="Arial"/>
                <a:cs typeface="Arial"/>
              </a:rPr>
              <a:t>outerDMC</a:t>
            </a:r>
            <a:r>
              <a:rPr lang="en-US" dirty="0">
                <a:latin typeface="Arial"/>
                <a:cs typeface="Arial"/>
              </a:rPr>
              <a:t>, </a:t>
            </a:r>
            <a:r>
              <a:rPr lang="en-US" dirty="0" smtClean="0">
                <a:latin typeface="Arial"/>
                <a:cs typeface="Arial"/>
              </a:rPr>
              <a:t>T</a:t>
            </a:r>
            <a:r>
              <a:rPr lang="en-US" baseline="-25000" dirty="0" smtClean="0">
                <a:latin typeface="Arial"/>
                <a:cs typeface="Arial"/>
              </a:rPr>
              <a:t>outerDMC</a:t>
            </a:r>
            <a:endParaRPr lang="en-US" dirty="0">
              <a:latin typeface="Arial"/>
              <a:cs typeface="Arial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875686" y="1860046"/>
            <a:ext cx="5331002" cy="0"/>
          </a:xfrm>
          <a:prstGeom prst="line">
            <a:avLst/>
          </a:prstGeom>
          <a:ln>
            <a:solidFill>
              <a:schemeClr val="tx1">
                <a:alpha val="70000"/>
              </a:schemeClr>
            </a:solidFill>
            <a:prstDash val="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878712" y="2204597"/>
            <a:ext cx="5327976" cy="0"/>
          </a:xfrm>
          <a:prstGeom prst="line">
            <a:avLst/>
          </a:prstGeom>
          <a:ln>
            <a:solidFill>
              <a:schemeClr val="tx1">
                <a:alpha val="70000"/>
              </a:schemeClr>
            </a:solidFill>
            <a:prstDash val="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6123416" y="1860047"/>
            <a:ext cx="0" cy="344550"/>
          </a:xfrm>
          <a:prstGeom prst="line">
            <a:avLst/>
          </a:prstGeom>
          <a:ln>
            <a:solidFill>
              <a:schemeClr val="tx1"/>
            </a:solidFill>
            <a:headEnd type="arrow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317298" y="1828800"/>
            <a:ext cx="274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latin typeface="Arial"/>
                <a:cs typeface="Arial"/>
              </a:rPr>
              <a:t>Δz</a:t>
            </a:r>
            <a:r>
              <a:rPr lang="en-US" dirty="0" smtClean="0">
                <a:latin typeface="Arial"/>
                <a:cs typeface="Arial"/>
              </a:rPr>
              <a:t> = z</a:t>
            </a:r>
            <a:r>
              <a:rPr lang="en-US" baseline="-25000" dirty="0" smtClean="0">
                <a:latin typeface="Arial"/>
                <a:cs typeface="Arial"/>
              </a:rPr>
              <a:t>eyewall</a:t>
            </a:r>
            <a:r>
              <a:rPr lang="en-US" dirty="0" smtClean="0">
                <a:latin typeface="Arial"/>
                <a:cs typeface="Arial"/>
              </a:rPr>
              <a:t> – z</a:t>
            </a:r>
            <a:r>
              <a:rPr lang="en-US" baseline="-25000" dirty="0" smtClean="0">
                <a:latin typeface="Arial"/>
                <a:cs typeface="Arial"/>
              </a:rPr>
              <a:t>outerDMC</a:t>
            </a:r>
            <a:endParaRPr lang="en-US" dirty="0">
              <a:latin typeface="Arial"/>
              <a:cs typeface="Arial"/>
            </a:endParaRPr>
          </a:p>
        </p:txBody>
      </p:sp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1212313"/>
              </p:ext>
            </p:extLst>
          </p:nvPr>
        </p:nvGraphicFramePr>
        <p:xfrm>
          <a:off x="1545923" y="5555680"/>
          <a:ext cx="4254500" cy="404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47" name="Document" r:id="rId4" imgW="5486400" imgH="520700" progId="Word.Document.12">
                  <p:embed/>
                </p:oleObj>
              </mc:Choice>
              <mc:Fallback>
                <p:oleObj name="Document" r:id="rId4" imgW="5486400" imgH="5207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923" y="5555680"/>
                        <a:ext cx="4254500" cy="404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946837"/>
              </p:ext>
            </p:extLst>
          </p:nvPr>
        </p:nvGraphicFramePr>
        <p:xfrm>
          <a:off x="998187" y="5111955"/>
          <a:ext cx="42545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48" name="Document" r:id="rId6" imgW="5486400" imgH="533400" progId="Word.Document.12">
                  <p:embed/>
                </p:oleObj>
              </mc:Choice>
              <mc:Fallback>
                <p:oleObj name="Document" r:id="rId6" imgW="5486400" imgH="5334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8187" y="5111955"/>
                        <a:ext cx="425450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0" name="TextBox 59"/>
          <p:cNvSpPr txBox="1"/>
          <p:nvPr/>
        </p:nvSpPr>
        <p:spPr>
          <a:xfrm>
            <a:off x="896019" y="6389243"/>
            <a:ext cx="2875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cs typeface="Cambria Math"/>
              </a:rPr>
              <a:t>(Wong and Emanuel 2007) </a:t>
            </a:r>
            <a:endParaRPr lang="en-US" sz="1400" dirty="0">
              <a:cs typeface="Cambria Math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317298" y="2286000"/>
            <a:ext cx="2742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ΔT</a:t>
            </a:r>
            <a:r>
              <a:rPr lang="en-US" dirty="0" smtClean="0">
                <a:latin typeface="Arial"/>
                <a:cs typeface="Arial"/>
              </a:rPr>
              <a:t> = T</a:t>
            </a:r>
            <a:r>
              <a:rPr lang="en-US" baseline="-25000" dirty="0" smtClean="0">
                <a:latin typeface="Arial"/>
                <a:cs typeface="Arial"/>
              </a:rPr>
              <a:t>eyewall</a:t>
            </a:r>
            <a:r>
              <a:rPr lang="en-US" dirty="0" smtClean="0">
                <a:latin typeface="Arial"/>
                <a:cs typeface="Arial"/>
              </a:rPr>
              <a:t> – T</a:t>
            </a:r>
            <a:r>
              <a:rPr lang="en-US" baseline="-25000" dirty="0" smtClean="0">
                <a:latin typeface="Arial"/>
                <a:cs typeface="Arial"/>
              </a:rPr>
              <a:t>outerDMC</a:t>
            </a:r>
            <a:endParaRPr lang="en-US" dirty="0">
              <a:latin typeface="Arial"/>
              <a:cs typeface="Arial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317298" y="2743200"/>
            <a:ext cx="2742775" cy="966371"/>
            <a:chOff x="6317298" y="2743200"/>
            <a:chExt cx="2742775" cy="966371"/>
          </a:xfrm>
        </p:grpSpPr>
        <p:sp>
          <p:nvSpPr>
            <p:cNvPr id="62" name="TextBox 61"/>
            <p:cNvSpPr txBox="1"/>
            <p:nvPr/>
          </p:nvSpPr>
          <p:spPr>
            <a:xfrm>
              <a:off x="6317298" y="2743200"/>
              <a:ext cx="274277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err="1" smtClean="0">
                  <a:latin typeface="Arial"/>
                  <a:cs typeface="Arial"/>
                </a:rPr>
                <a:t>Δq</a:t>
              </a:r>
              <a:r>
                <a:rPr lang="en-US" i="1" dirty="0" smtClean="0">
                  <a:latin typeface="Arial"/>
                  <a:cs typeface="Arial"/>
                </a:rPr>
                <a:t>*</a:t>
              </a:r>
              <a:r>
                <a:rPr lang="en-US" dirty="0" smtClean="0">
                  <a:latin typeface="Arial"/>
                  <a:cs typeface="Arial"/>
                </a:rPr>
                <a:t> = q*</a:t>
              </a:r>
              <a:r>
                <a:rPr lang="en-US" baseline="-25000" dirty="0" smtClean="0">
                  <a:latin typeface="Arial"/>
                  <a:cs typeface="Arial"/>
                </a:rPr>
                <a:t>eyewall</a:t>
              </a:r>
              <a:r>
                <a:rPr lang="en-US" dirty="0" smtClean="0">
                  <a:latin typeface="Arial"/>
                  <a:cs typeface="Arial"/>
                </a:rPr>
                <a:t> – q*</a:t>
              </a:r>
              <a:r>
                <a:rPr lang="en-US" baseline="-25000" dirty="0" err="1" smtClean="0">
                  <a:latin typeface="Arial"/>
                  <a:cs typeface="Arial"/>
                </a:rPr>
                <a:t>outerDMC</a:t>
              </a:r>
              <a:endParaRPr lang="en-US" baseline="-25000" dirty="0" smtClean="0">
                <a:latin typeface="Arial"/>
                <a:cs typeface="Arial"/>
              </a:endParaRPr>
            </a:p>
            <a:p>
              <a:endParaRPr lang="en-US" sz="600" dirty="0" smtClean="0">
                <a:latin typeface="Arial"/>
                <a:cs typeface="Arial"/>
              </a:endParaRPr>
            </a:p>
            <a:p>
              <a:r>
                <a:rPr lang="en-US" sz="1600" baseline="-25000" dirty="0">
                  <a:latin typeface="Arial"/>
                  <a:cs typeface="Arial"/>
                </a:rPr>
                <a:t> </a:t>
              </a:r>
              <a:r>
                <a:rPr lang="en-US" sz="1600" dirty="0" smtClean="0">
                  <a:latin typeface="Arial"/>
                  <a:cs typeface="Arial"/>
                </a:rPr>
                <a:t>       </a:t>
              </a:r>
              <a:r>
                <a:rPr lang="en-US" dirty="0" smtClean="0">
                  <a:latin typeface="Arial"/>
                  <a:cs typeface="Arial"/>
                </a:rPr>
                <a:t>=</a:t>
              </a:r>
              <a:endParaRPr lang="en-US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948752" y="3063240"/>
              <a:ext cx="20870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/>
                  <a:cs typeface="Arial"/>
                </a:rPr>
                <a:t>q*(T</a:t>
              </a:r>
              <a:r>
                <a:rPr lang="en-US" baseline="-25000" dirty="0" smtClean="0">
                  <a:latin typeface="Arial"/>
                  <a:cs typeface="Arial"/>
                </a:rPr>
                <a:t>eyewall</a:t>
              </a:r>
              <a:r>
                <a:rPr lang="en-US" dirty="0" smtClean="0">
                  <a:latin typeface="Arial"/>
                  <a:cs typeface="Arial"/>
                </a:rPr>
                <a:t>) - q*(T</a:t>
              </a:r>
              <a:r>
                <a:rPr lang="en-US" baseline="-25000" dirty="0" smtClean="0">
                  <a:latin typeface="Arial"/>
                  <a:cs typeface="Arial"/>
                </a:rPr>
                <a:t>outerDMC</a:t>
              </a:r>
              <a:r>
                <a:rPr lang="en-US" dirty="0" smtClean="0">
                  <a:latin typeface="Arial"/>
                  <a:cs typeface="Arial"/>
                </a:rPr>
                <a:t>)</a:t>
              </a:r>
              <a:endParaRPr lang="en-US" dirty="0">
                <a:latin typeface="Arial"/>
                <a:cs typeface="Arial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553454" y="3821505"/>
            <a:ext cx="1754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c</a:t>
            </a:r>
            <a:r>
              <a:rPr lang="en-US" dirty="0" smtClean="0">
                <a:latin typeface="Arial"/>
                <a:cs typeface="Arial"/>
              </a:rPr>
              <a:t>ross section path,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radial distance</a:t>
            </a:r>
          </a:p>
          <a:p>
            <a:pPr algn="ctr"/>
            <a:endParaRPr lang="en-US" dirty="0" smtClean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72259" y="3808673"/>
            <a:ext cx="625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Arial"/>
                <a:cs typeface="Arial"/>
              </a:rPr>
              <a:t>z</a:t>
            </a:r>
            <a:r>
              <a:rPr lang="en-US" sz="1600" baseline="-25000" dirty="0" smtClean="0">
                <a:latin typeface="Arial"/>
                <a:cs typeface="Arial"/>
              </a:rPr>
              <a:t>BL</a:t>
            </a:r>
            <a:endParaRPr lang="en-US" sz="1200" baseline="-25000" dirty="0">
              <a:latin typeface="Arial"/>
              <a:cs typeface="Arial"/>
            </a:endParaRPr>
          </a:p>
        </p:txBody>
      </p:sp>
      <p:grpSp>
        <p:nvGrpSpPr>
          <p:cNvPr id="71" name="Group 70"/>
          <p:cNvGrpSpPr/>
          <p:nvPr/>
        </p:nvGrpSpPr>
        <p:grpSpPr>
          <a:xfrm>
            <a:off x="3076475" y="3886334"/>
            <a:ext cx="173736" cy="173736"/>
            <a:chOff x="3655482" y="5528460"/>
            <a:chExt cx="173736" cy="173736"/>
          </a:xfrm>
        </p:grpSpPr>
        <p:sp>
          <p:nvSpPr>
            <p:cNvPr id="72" name="Oval 71"/>
            <p:cNvSpPr/>
            <p:nvPr/>
          </p:nvSpPr>
          <p:spPr>
            <a:xfrm>
              <a:off x="3655482" y="5528460"/>
              <a:ext cx="173736" cy="17373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73" name="Oval 72"/>
            <p:cNvSpPr/>
            <p:nvPr/>
          </p:nvSpPr>
          <p:spPr>
            <a:xfrm flipH="1" flipV="1">
              <a:off x="3719149" y="559424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6" name="Summing Junction 75"/>
          <p:cNvSpPr/>
          <p:nvPr/>
        </p:nvSpPr>
        <p:spPr>
          <a:xfrm>
            <a:off x="3718911" y="3883810"/>
            <a:ext cx="173736" cy="173736"/>
          </a:xfrm>
          <a:prstGeom prst="flowChartSummingJunction">
            <a:avLst/>
          </a:prstGeom>
          <a:noFill/>
          <a:ln>
            <a:solidFill>
              <a:srgbClr val="000000"/>
            </a:solidFill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/>
          <p:cNvCxnSpPr/>
          <p:nvPr/>
        </p:nvCxnSpPr>
        <p:spPr>
          <a:xfrm>
            <a:off x="799817" y="3981450"/>
            <a:ext cx="78895" cy="0"/>
          </a:xfrm>
          <a:prstGeom prst="line">
            <a:avLst/>
          </a:prstGeom>
          <a:ln>
            <a:solidFill>
              <a:schemeClr val="tx1"/>
            </a:solidFill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1901398" y="2635439"/>
            <a:ext cx="1281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Maximum Gradient Wind, </a:t>
            </a:r>
            <a:r>
              <a:rPr lang="en-US" i="1" dirty="0" smtClean="0">
                <a:latin typeface="Arial"/>
                <a:cs typeface="Arial"/>
              </a:rPr>
              <a:t>V</a:t>
            </a:r>
            <a:r>
              <a:rPr lang="en-US" i="1" baseline="-25000" dirty="0" smtClean="0">
                <a:latin typeface="Arial"/>
                <a:cs typeface="Arial"/>
              </a:rPr>
              <a:t>m</a:t>
            </a:r>
            <a:endParaRPr lang="en-US" i="1" dirty="0">
              <a:latin typeface="Arial"/>
              <a:cs typeface="Arial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2946400" y="3558769"/>
            <a:ext cx="178488" cy="339841"/>
          </a:xfrm>
          <a:prstGeom prst="line">
            <a:avLst/>
          </a:prstGeom>
          <a:ln>
            <a:solidFill>
              <a:schemeClr val="tx1"/>
            </a:solidFill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3111841" y="4135379"/>
            <a:ext cx="118872" cy="118872"/>
            <a:chOff x="3807882" y="5680860"/>
            <a:chExt cx="173736" cy="173736"/>
          </a:xfrm>
        </p:grpSpPr>
        <p:sp>
          <p:nvSpPr>
            <p:cNvPr id="63" name="Oval 62"/>
            <p:cNvSpPr/>
            <p:nvPr/>
          </p:nvSpPr>
          <p:spPr>
            <a:xfrm>
              <a:off x="3807882" y="5680860"/>
              <a:ext cx="173736" cy="17373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64" name="Oval 63"/>
            <p:cNvSpPr/>
            <p:nvPr/>
          </p:nvSpPr>
          <p:spPr>
            <a:xfrm flipH="1" flipV="1">
              <a:off x="3871549" y="574664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4035824" y="2635439"/>
            <a:ext cx="1474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Maximum Sustained Surface Wind, </a:t>
            </a:r>
            <a:r>
              <a:rPr lang="en-US" i="1" dirty="0" smtClean="0">
                <a:latin typeface="Arial"/>
                <a:cs typeface="Arial"/>
              </a:rPr>
              <a:t>V</a:t>
            </a:r>
            <a:r>
              <a:rPr lang="en-US" i="1" baseline="-25000" dirty="0" smtClean="0">
                <a:latin typeface="Arial"/>
                <a:cs typeface="Arial"/>
              </a:rPr>
              <a:t>m,sfc</a:t>
            </a:r>
            <a:endParaRPr lang="en-US" i="1" baseline="-25000" dirty="0">
              <a:latin typeface="Arial"/>
              <a:cs typeface="Arial"/>
            </a:endParaRPr>
          </a:p>
        </p:txBody>
      </p:sp>
      <p:cxnSp>
        <p:nvCxnSpPr>
          <p:cNvPr id="75" name="Straight Connector 74"/>
          <p:cNvCxnSpPr>
            <a:endCxn id="80" idx="7"/>
          </p:cNvCxnSpPr>
          <p:nvPr/>
        </p:nvCxnSpPr>
        <p:spPr>
          <a:xfrm flipH="1">
            <a:off x="3847577" y="3808674"/>
            <a:ext cx="299973" cy="341702"/>
          </a:xfrm>
          <a:prstGeom prst="line">
            <a:avLst/>
          </a:prstGeom>
          <a:ln>
            <a:solidFill>
              <a:schemeClr val="tx1"/>
            </a:solidFill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Summing Junction 79"/>
          <p:cNvSpPr/>
          <p:nvPr/>
        </p:nvSpPr>
        <p:spPr>
          <a:xfrm>
            <a:off x="3746113" y="4132968"/>
            <a:ext cx="118872" cy="118872"/>
          </a:xfrm>
          <a:prstGeom prst="flowChartSummingJunction">
            <a:avLst/>
          </a:prstGeom>
          <a:noFill/>
          <a:ln>
            <a:solidFill>
              <a:srgbClr val="000000"/>
            </a:solidFill>
          </a:ln>
          <a:effectLst/>
          <a:scene3d>
            <a:camera prst="obliqueTopRight"/>
            <a:lightRig rig="threePt" dir="tl"/>
          </a:scene3d>
          <a:sp3d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9" name="Object 6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3540716"/>
              </p:ext>
            </p:extLst>
          </p:nvPr>
        </p:nvGraphicFramePr>
        <p:xfrm>
          <a:off x="1095375" y="5973763"/>
          <a:ext cx="42545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49" name="Document" r:id="rId8" imgW="5486400" imgH="533400" progId="Word.Document.12">
                  <p:embed/>
                </p:oleObj>
              </mc:Choice>
              <mc:Fallback>
                <p:oleObj name="Document" r:id="rId8" imgW="5486400" imgH="533400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5375" y="5973763"/>
                        <a:ext cx="425450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161779" y="101424"/>
            <a:ext cx="5749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Old Technique: use </a:t>
            </a:r>
            <a:r>
              <a:rPr lang="en-US" sz="2400" dirty="0" err="1" smtClean="0">
                <a:latin typeface="Arial"/>
                <a:cs typeface="Arial"/>
              </a:rPr>
              <a:t>CloudSat</a:t>
            </a:r>
            <a:r>
              <a:rPr lang="en-US" sz="2400" dirty="0" smtClean="0">
                <a:latin typeface="Arial"/>
                <a:cs typeface="Arial"/>
              </a:rPr>
              <a:t> to estimate at cloud-top</a:t>
            </a:r>
            <a:endParaRPr lang="en-U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10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Thesis Work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How much uncertainty is there in diagnosing the wind speed from using only 1 measured cross section</a:t>
            </a:r>
            <a:r>
              <a:rPr lang="en-US" sz="2400" dirty="0" smtClean="0"/>
              <a:t>?</a:t>
            </a:r>
          </a:p>
          <a:p>
            <a:endParaRPr lang="en-US" sz="2400" dirty="0"/>
          </a:p>
          <a:p>
            <a:r>
              <a:rPr lang="en-US" sz="2400" dirty="0" smtClean="0"/>
              <a:t>Conduct an Observing System Simulation Experiment (OSSE) with a hurricane simulation in WRF</a:t>
            </a:r>
            <a:endParaRPr lang="en-US" sz="2400" dirty="0"/>
          </a:p>
        </p:txBody>
      </p: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39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ntent Placeholder 31"/>
          <p:cNvSpPr>
            <a:spLocks noGrp="1"/>
          </p:cNvSpPr>
          <p:nvPr>
            <p:ph idx="1"/>
          </p:nvPr>
        </p:nvSpPr>
        <p:spPr>
          <a:xfrm>
            <a:off x="1114424" y="1510590"/>
            <a:ext cx="7610476" cy="3670767"/>
          </a:xfrm>
        </p:spPr>
        <p:txBody>
          <a:bodyPr/>
          <a:lstStyle/>
          <a:p>
            <a:r>
              <a:rPr lang="en-US" dirty="0" smtClean="0"/>
              <a:t>Extract 4 </a:t>
            </a:r>
            <a:r>
              <a:rPr lang="en-US" dirty="0"/>
              <a:t>cross sections of differing direction that pass through the center of the </a:t>
            </a:r>
            <a:r>
              <a:rPr lang="en-US" dirty="0" smtClean="0"/>
              <a:t>storm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1871854" y="2198771"/>
            <a:ext cx="5150923" cy="4393346"/>
            <a:chOff x="1871854" y="1908909"/>
            <a:chExt cx="5150923" cy="4393346"/>
          </a:xfrm>
        </p:grpSpPr>
        <p:grpSp>
          <p:nvGrpSpPr>
            <p:cNvPr id="7" name="Group 6"/>
            <p:cNvGrpSpPr/>
            <p:nvPr/>
          </p:nvGrpSpPr>
          <p:grpSpPr>
            <a:xfrm>
              <a:off x="6234593" y="1908909"/>
              <a:ext cx="788184" cy="4393346"/>
              <a:chOff x="6505958" y="1055938"/>
              <a:chExt cx="944333" cy="518160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6200000">
                <a:off x="4042158" y="3519738"/>
                <a:ext cx="5181600" cy="254000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751869" y="1298785"/>
                <a:ext cx="5067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50</a:t>
                </a:r>
                <a:endParaRPr lang="en-US" sz="14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759958" y="1844192"/>
                <a:ext cx="5067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4</a:t>
                </a:r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6768047" y="2381509"/>
                <a:ext cx="5067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30</a:t>
                </a:r>
                <a:endParaRPr lang="en-US" sz="14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768047" y="2911331"/>
                <a:ext cx="5067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20</a:t>
                </a:r>
                <a:endParaRPr lang="en-US" sz="1400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768047" y="3449243"/>
                <a:ext cx="5067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1</a:t>
                </a:r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768047" y="3979065"/>
                <a:ext cx="5067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0</a:t>
                </a:r>
                <a:endParaRPr lang="en-US" sz="14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768046" y="4508887"/>
                <a:ext cx="6822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-10</a:t>
                </a:r>
                <a:endParaRPr lang="en-US" sz="1400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768045" y="5046799"/>
                <a:ext cx="6822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-20</a:t>
                </a:r>
                <a:endParaRPr lang="en-US" sz="14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768044" y="5568531"/>
                <a:ext cx="6822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-30</a:t>
                </a:r>
                <a:endParaRPr lang="en-US" sz="1400" dirty="0"/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7315" t="5982" r="7315" b="16389"/>
            <a:stretch/>
          </p:blipFill>
          <p:spPr>
            <a:xfrm>
              <a:off x="2546265" y="2399824"/>
              <a:ext cx="3510721" cy="352759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633152" y="2114114"/>
              <a:ext cx="24168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Radar Reflectivity (</a:t>
              </a:r>
              <a:r>
                <a:rPr lang="en-US" sz="1400" dirty="0" err="1" smtClean="0"/>
                <a:t>dBZ</a:t>
              </a:r>
              <a:r>
                <a:rPr lang="en-US" sz="1400" dirty="0" smtClean="0"/>
                <a:t>)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35753" y="5891595"/>
              <a:ext cx="674411" cy="313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92°W</a:t>
              </a:r>
              <a:endParaRPr lang="en-US" sz="1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345392" y="5891595"/>
              <a:ext cx="674411" cy="313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88°W</a:t>
              </a:r>
              <a:endParaRPr lang="en-US" sz="1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242291" y="5891595"/>
              <a:ext cx="674411" cy="313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84°W</a:t>
              </a:r>
              <a:endParaRPr lang="en-US" sz="1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52692" y="5891595"/>
              <a:ext cx="674411" cy="313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80°W</a:t>
              </a:r>
              <a:endParaRPr lang="en-US" sz="1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871854" y="5389783"/>
              <a:ext cx="674411" cy="313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18°N</a:t>
              </a:r>
              <a:endParaRPr lang="en-US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71854" y="4442135"/>
              <a:ext cx="674411" cy="313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22°N</a:t>
              </a:r>
              <a:endParaRPr lang="en-US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871854" y="3521924"/>
              <a:ext cx="674411" cy="3131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26°N</a:t>
              </a:r>
              <a:endParaRPr lang="en-US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871854" y="2615428"/>
              <a:ext cx="67441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/>
                <a:t>30°N</a:t>
              </a:r>
              <a:endParaRPr lang="en-US" sz="1400" dirty="0"/>
            </a:p>
          </p:txBody>
        </p:sp>
      </p:grpSp>
      <p:sp>
        <p:nvSpPr>
          <p:cNvPr id="30" name="Title 1"/>
          <p:cNvSpPr txBox="1">
            <a:spLocks/>
          </p:cNvSpPr>
          <p:nvPr/>
        </p:nvSpPr>
        <p:spPr>
          <a:xfrm>
            <a:off x="0" y="395788"/>
            <a:ext cx="8913813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Methods, WRF Cross Sections</a:t>
            </a:r>
            <a:endParaRPr lang="en-US" dirty="0"/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0" y="387093"/>
            <a:ext cx="8913813" cy="914400"/>
          </a:xfrm>
        </p:spPr>
        <p:txBody>
          <a:bodyPr>
            <a:normAutofit/>
          </a:bodyPr>
          <a:lstStyle/>
          <a:p>
            <a:r>
              <a:rPr lang="en-US" dirty="0" smtClean="0"/>
              <a:t>Methods, WRF Cross </a:t>
            </a:r>
            <a:r>
              <a:rPr lang="en-US" dirty="0" smtClean="0"/>
              <a:t>Sections</a:t>
            </a:r>
            <a:endParaRPr lang="en-US" dirty="0"/>
          </a:p>
        </p:txBody>
      </p:sp>
      <p:cxnSp>
        <p:nvCxnSpPr>
          <p:cNvPr id="27" name="Straight Connector 26"/>
          <p:cNvCxnSpPr/>
          <p:nvPr/>
        </p:nvCxnSpPr>
        <p:spPr>
          <a:xfrm>
            <a:off x="2902760" y="4430463"/>
            <a:ext cx="2777510" cy="0"/>
          </a:xfrm>
          <a:prstGeom prst="line">
            <a:avLst/>
          </a:prstGeom>
          <a:ln w="6350" cmpd="sng">
            <a:solidFill>
              <a:schemeClr val="tx1"/>
            </a:solidFill>
            <a:headEnd type="none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2902760" y="4430463"/>
            <a:ext cx="2777510" cy="0"/>
          </a:xfrm>
          <a:prstGeom prst="line">
            <a:avLst/>
          </a:prstGeom>
          <a:ln w="6350" cmpd="sng">
            <a:solidFill>
              <a:schemeClr val="tx1"/>
            </a:solidFill>
            <a:headEnd type="arrow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2700000">
            <a:off x="2902760" y="4430463"/>
            <a:ext cx="2777510" cy="0"/>
          </a:xfrm>
          <a:prstGeom prst="line">
            <a:avLst/>
          </a:prstGeom>
          <a:ln w="6350" cmpd="sng">
            <a:solidFill>
              <a:schemeClr val="tx1"/>
            </a:solidFill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8100000">
            <a:off x="2902760" y="4430463"/>
            <a:ext cx="2777510" cy="0"/>
          </a:xfrm>
          <a:prstGeom prst="line">
            <a:avLst/>
          </a:prstGeom>
          <a:ln w="6350" cmpd="sng">
            <a:solidFill>
              <a:schemeClr val="tx1"/>
            </a:solidFill>
            <a:headEnd type="arrow" w="sm" len="sm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81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17976</TotalTime>
  <Words>1629</Words>
  <Application>Microsoft Macintosh PowerPoint</Application>
  <PresentationFormat>On-screen Show (4:3)</PresentationFormat>
  <Paragraphs>519</Paragraphs>
  <Slides>23</Slides>
  <Notes>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Perception</vt:lpstr>
      <vt:lpstr>Document</vt:lpstr>
      <vt:lpstr>Microsoft Word Document</vt:lpstr>
      <vt:lpstr>Improving the Use of a Proposed Physically-Based Hurricane Estimation Technique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Thesis Work</vt:lpstr>
      <vt:lpstr>Methods, WRF Cross Sections</vt:lpstr>
      <vt:lpstr>PowerPoint Presentation</vt:lpstr>
      <vt:lpstr>PowerPoint Presentation</vt:lpstr>
      <vt:lpstr>Results, WRF All Cells Analysis </vt:lpstr>
      <vt:lpstr>Conclusions from Thesis</vt:lpstr>
      <vt:lpstr>Continuing Work on Hurricane Strength Estimation</vt:lpstr>
      <vt:lpstr>Changes Made:</vt:lpstr>
      <vt:lpstr>Changes Made (cont.):</vt:lpstr>
      <vt:lpstr>PowerPoint Presentation</vt:lpstr>
      <vt:lpstr>PowerPoint Presentation</vt:lpstr>
      <vt:lpstr>PowerPoint Presentation</vt:lpstr>
      <vt:lpstr>Final, New Methods</vt:lpstr>
      <vt:lpstr>Results</vt:lpstr>
      <vt:lpstr>Results (cont.)</vt:lpstr>
      <vt:lpstr>New 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WRF Output to Verify a Tropical Cyclone Maximum Wind Estimation Formula</dc:title>
  <dc:creator>Scott</dc:creator>
  <cp:lastModifiedBy>Scott</cp:lastModifiedBy>
  <cp:revision>267</cp:revision>
  <dcterms:created xsi:type="dcterms:W3CDTF">2012-04-23T14:19:11Z</dcterms:created>
  <dcterms:modified xsi:type="dcterms:W3CDTF">2013-07-19T12:49:45Z</dcterms:modified>
</cp:coreProperties>
</file>