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6" r:id="rId4"/>
    <p:sldId id="267" r:id="rId5"/>
    <p:sldId id="259" r:id="rId6"/>
    <p:sldId id="260" r:id="rId7"/>
    <p:sldId id="261" r:id="rId8"/>
    <p:sldId id="264" r:id="rId9"/>
    <p:sldId id="263" r:id="rId10"/>
    <p:sldId id="265" r:id="rId11"/>
    <p:sldId id="268" r:id="rId12"/>
    <p:sldId id="269" r:id="rId13"/>
    <p:sldId id="270" r:id="rId14"/>
    <p:sldId id="276" r:id="rId15"/>
    <p:sldId id="256" r:id="rId16"/>
    <p:sldId id="271" r:id="rId17"/>
    <p:sldId id="272" r:id="rId18"/>
    <p:sldId id="273" r:id="rId19"/>
    <p:sldId id="274" r:id="rId20"/>
    <p:sldId id="275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960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2F49-A9B4-D447-8C01-9DD5086F5498}" type="datetimeFigureOut">
              <a:rPr lang="en-US" smtClean="0"/>
              <a:t>7/17/13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AB46-F01F-1147-B291-7A7009C6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61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2F49-A9B4-D447-8C01-9DD5086F5498}" type="datetimeFigureOut">
              <a:rPr lang="en-US" smtClean="0"/>
              <a:t>7/17/13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AB46-F01F-1147-B291-7A7009C6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2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2F49-A9B4-D447-8C01-9DD5086F5498}" type="datetimeFigureOut">
              <a:rPr lang="en-US" smtClean="0"/>
              <a:t>7/17/13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AB46-F01F-1147-B291-7A7009C6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17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2F49-A9B4-D447-8C01-9DD5086F5498}" type="datetimeFigureOut">
              <a:rPr lang="en-US" smtClean="0"/>
              <a:t>7/17/13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AB46-F01F-1147-B291-7A7009C6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01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2F49-A9B4-D447-8C01-9DD5086F5498}" type="datetimeFigureOut">
              <a:rPr lang="en-US" smtClean="0"/>
              <a:t>7/17/13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AB46-F01F-1147-B291-7A7009C6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5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2F49-A9B4-D447-8C01-9DD5086F5498}" type="datetimeFigureOut">
              <a:rPr lang="en-US" smtClean="0"/>
              <a:t>7/17/13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AB46-F01F-1147-B291-7A7009C6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46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2F49-A9B4-D447-8C01-9DD5086F5498}" type="datetimeFigureOut">
              <a:rPr lang="en-US" smtClean="0"/>
              <a:t>7/17/13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AB46-F01F-1147-B291-7A7009C6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10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2F49-A9B4-D447-8C01-9DD5086F5498}" type="datetimeFigureOut">
              <a:rPr lang="en-US" smtClean="0"/>
              <a:t>7/17/13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AB46-F01F-1147-B291-7A7009C6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5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2F49-A9B4-D447-8C01-9DD5086F5498}" type="datetimeFigureOut">
              <a:rPr lang="en-US" smtClean="0"/>
              <a:t>7/17/13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AB46-F01F-1147-B291-7A7009C6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4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2F49-A9B4-D447-8C01-9DD5086F5498}" type="datetimeFigureOut">
              <a:rPr lang="en-US" smtClean="0"/>
              <a:t>7/17/13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AB46-F01F-1147-B291-7A7009C6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39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2F49-A9B4-D447-8C01-9DD5086F5498}" type="datetimeFigureOut">
              <a:rPr lang="en-US" smtClean="0"/>
              <a:t>7/17/13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AB46-F01F-1147-B291-7A7009C6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24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62F49-A9B4-D447-8C01-9DD5086F5498}" type="datetimeFigureOut">
              <a:rPr lang="en-US" smtClean="0"/>
              <a:t>7/17/13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AB46-F01F-1147-B291-7A7009C6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6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7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542" y="176825"/>
            <a:ext cx="882647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Dynamical Analysis of the PSU WRF/</a:t>
            </a:r>
            <a:r>
              <a:rPr lang="en-US" sz="3600" dirty="0" err="1" smtClean="0">
                <a:solidFill>
                  <a:schemeClr val="bg1"/>
                </a:solidFill>
              </a:rPr>
              <a:t>EnKF</a:t>
            </a:r>
            <a:r>
              <a:rPr lang="en-US" sz="3600" dirty="0" smtClean="0">
                <a:solidFill>
                  <a:schemeClr val="bg1"/>
                </a:solidFill>
              </a:rPr>
              <a:t> Real-Time Ensemble Simulation of Hurricane       Sandy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048" y="5575197"/>
            <a:ext cx="594862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Erin </a:t>
            </a:r>
            <a:r>
              <a:rPr lang="en-US" sz="2400" dirty="0" err="1" smtClean="0">
                <a:solidFill>
                  <a:srgbClr val="FFFFFF"/>
                </a:solidFill>
              </a:rPr>
              <a:t>Munsell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Group Meeting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July 19</a:t>
            </a:r>
            <a:r>
              <a:rPr lang="en-US" sz="2400" baseline="30000" dirty="0" smtClean="0">
                <a:solidFill>
                  <a:srgbClr val="FFFFFF"/>
                </a:solidFill>
              </a:rPr>
              <a:t>th</a:t>
            </a:r>
            <a:r>
              <a:rPr lang="en-US" sz="2400" dirty="0" smtClean="0">
                <a:solidFill>
                  <a:srgbClr val="FFFFFF"/>
                </a:solidFill>
              </a:rPr>
              <a:t>, 2013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089" t="15583" r="4757"/>
          <a:stretch/>
        </p:blipFill>
        <p:spPr>
          <a:xfrm>
            <a:off x="2160746" y="1319639"/>
            <a:ext cx="6597700" cy="5153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1665" y="6053839"/>
            <a:ext cx="62843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earthobservatory.nasa.gov</a:t>
            </a:r>
            <a:r>
              <a:rPr lang="en-US" sz="1600" dirty="0"/>
              <a:t>/</a:t>
            </a:r>
            <a:r>
              <a:rPr lang="en-US" sz="1600" dirty="0" err="1"/>
              <a:t>NaturalHazards</a:t>
            </a:r>
            <a:r>
              <a:rPr lang="en-US" sz="1600" dirty="0"/>
              <a:t>/</a:t>
            </a:r>
            <a:r>
              <a:rPr lang="en-US" sz="1600" dirty="0" err="1"/>
              <a:t>view.php?id</a:t>
            </a:r>
            <a:r>
              <a:rPr lang="en-US" sz="1600" dirty="0"/>
              <a:t>=79553</a:t>
            </a:r>
          </a:p>
        </p:txBody>
      </p:sp>
    </p:spTree>
    <p:extLst>
      <p:ext uri="{BB962C8B-B14F-4D97-AF65-F5344CB8AC3E}">
        <p14:creationId xmlns:p14="http://schemas.microsoft.com/office/powerpoint/2010/main" val="51874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33" y="152401"/>
            <a:ext cx="8822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Differences in Environmental Steering Flow – </a:t>
            </a:r>
            <a:r>
              <a:rPr lang="en-US" sz="2800" dirty="0" err="1" smtClean="0">
                <a:solidFill>
                  <a:schemeClr val="bg1"/>
                </a:solidFill>
              </a:rPr>
              <a:t>Meridional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38753" y="6273336"/>
            <a:ext cx="2472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Forecast Hour 48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8753" y="4030135"/>
            <a:ext cx="1929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Forecast Hour 42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3468" y="4016076"/>
            <a:ext cx="2013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Forecast Hour 36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195" y="703605"/>
            <a:ext cx="891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Black – ECMWF, Gray – NCEP, Blue – Good, Magenta – Fair, Red – Bad 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4" name="Picture 13" descr="meanVhgtWRFandOperTime7Avg.pdf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25774" r="10057" b="23678"/>
          <a:stretch/>
        </p:blipFill>
        <p:spPr>
          <a:xfrm>
            <a:off x="813468" y="1318431"/>
            <a:ext cx="3355848" cy="26609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 descr="meanVhgtWRFandOperTime8Avg.pdf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" t="26024" r="10058" b="23929"/>
          <a:stretch/>
        </p:blipFill>
        <p:spPr>
          <a:xfrm>
            <a:off x="4712811" y="1318431"/>
            <a:ext cx="3355848" cy="26609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 descr="meanVhgtWRFandOperTime9Avg.pdf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6025" r="10058" b="23678"/>
          <a:stretch/>
        </p:blipFill>
        <p:spPr>
          <a:xfrm>
            <a:off x="2782905" y="4074097"/>
            <a:ext cx="3355848" cy="26609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ctangle 16"/>
          <p:cNvSpPr/>
          <p:nvPr/>
        </p:nvSpPr>
        <p:spPr>
          <a:xfrm>
            <a:off x="1148780" y="2963333"/>
            <a:ext cx="2935224" cy="440267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098527" y="2963333"/>
            <a:ext cx="2877737" cy="440267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74065" y="5740400"/>
            <a:ext cx="2971800" cy="440267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49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tal_rainfall_2900Z_comp_good.pdf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23" t="24613" r="7929" b="23351"/>
          <a:stretch/>
        </p:blipFill>
        <p:spPr>
          <a:xfrm>
            <a:off x="225081" y="45123"/>
            <a:ext cx="4169664" cy="33467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total_rainfall_2900Z_comp_east.pdf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23" t="24613" r="7929" b="23351"/>
          <a:stretch/>
        </p:blipFill>
        <p:spPr>
          <a:xfrm>
            <a:off x="225081" y="3463071"/>
            <a:ext cx="4169664" cy="33467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total_rainfall_2900Z_comp_bad.pdf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23" t="24613" r="7929" b="23351"/>
          <a:stretch/>
        </p:blipFill>
        <p:spPr>
          <a:xfrm>
            <a:off x="4678512" y="3463071"/>
            <a:ext cx="4169664" cy="33467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4717104" y="60478"/>
            <a:ext cx="41696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Composite Cumulative Rainfall between 10/26/12 at 00Z – 10/31/12 at 06Z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Domain 2 – Mask over Ocean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Top Left: Good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Left: Fair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Right: Bad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2" descr="D:\Work\2013_EnKFP3_SCI\png\nws_conus_2012103012_96h_rain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12" y="32807"/>
            <a:ext cx="416966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56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tal_rainfall_2900Z_comp_d01_bad_nomask.pdf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t="25586" r="9222" b="23485"/>
          <a:stretch/>
        </p:blipFill>
        <p:spPr>
          <a:xfrm>
            <a:off x="4711938" y="3436884"/>
            <a:ext cx="4169664" cy="33375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total_rainfall_2900Z_comp_d01_east_nomask.pdf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25586" r="9853" b="23728"/>
          <a:stretch/>
        </p:blipFill>
        <p:spPr>
          <a:xfrm>
            <a:off x="217218" y="3436884"/>
            <a:ext cx="4171315" cy="33375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total_rainfall_2900Z_comp_d01_good_nomask.pdf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t="25586" r="9854" b="23728"/>
          <a:stretch/>
        </p:blipFill>
        <p:spPr>
          <a:xfrm>
            <a:off x="218869" y="32476"/>
            <a:ext cx="4169664" cy="33375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4717104" y="60478"/>
            <a:ext cx="41696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Composite Cumulative Rainfall between 10/26/12 at 00Z – 10/31/12 at 06Z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Domain 1 – No Mask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Top Left: Good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Left: Fair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Right: Bad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9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tal_rainfall_sum_line_d0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25586" r="10168" b="23728"/>
          <a:stretch/>
        </p:blipFill>
        <p:spPr>
          <a:xfrm>
            <a:off x="4678520" y="50132"/>
            <a:ext cx="4377759" cy="3476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200507" y="150403"/>
            <a:ext cx="4344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Evolution of Total Rainfall Across Domain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1557" y="3626402"/>
            <a:ext cx="4377759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}   </a:t>
            </a:r>
            <a:r>
              <a:rPr lang="en-US" sz="2400" dirty="0" smtClean="0"/>
              <a:t>5% Difference in Total Rainfall</a:t>
            </a:r>
            <a:endParaRPr lang="en-US" sz="2400" dirty="0"/>
          </a:p>
        </p:txBody>
      </p:sp>
      <p:pic>
        <p:nvPicPr>
          <p:cNvPr id="4" name="Picture 3" descr="total_rainfall_sum_mean_line_d0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25586" r="10799" b="23728"/>
          <a:stretch/>
        </p:blipFill>
        <p:spPr>
          <a:xfrm>
            <a:off x="200507" y="3280817"/>
            <a:ext cx="4344341" cy="347600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8682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090" y="66842"/>
            <a:ext cx="8755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Summary of Results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090" y="691218"/>
            <a:ext cx="8755516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Deterministic track of Sandy very comparable with the best track; Spread of the members is very dependent on the forward motion of Sandy; Landfall location is sensitive to the timing of the mid-latitude front and tropical cyclone </a:t>
            </a:r>
            <a:r>
              <a:rPr lang="en-US" sz="2400" dirty="0" smtClean="0">
                <a:solidFill>
                  <a:srgbClr val="FFFFFF"/>
                </a:solidFill>
              </a:rPr>
              <a:t>interaction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Operational forecast tracks consistent with PSU ensemble (ECMWF and Good/Fair members, NCEP and Bad members); Divergence also due to steering flow differences</a:t>
            </a:r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Rainfall forecasts compare vary favorably with observations; Differences that arise can be contributed to differences in track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Total accumulated rainfall is similar for each member; Interaction between Sandy and mid-latitude front may not have further amplified rainfall totals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5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cks_sensitivity_Run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25466" r="9461" b="23601"/>
          <a:stretch/>
        </p:blipFill>
        <p:spPr>
          <a:xfrm>
            <a:off x="105838" y="80375"/>
            <a:ext cx="6709204" cy="53354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minslp_time_sensitivity_Run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t="24437" r="8778" b="23344"/>
          <a:stretch/>
        </p:blipFill>
        <p:spPr>
          <a:xfrm>
            <a:off x="4504746" y="3206281"/>
            <a:ext cx="4568694" cy="35811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6899707" y="114241"/>
            <a:ext cx="20596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FF"/>
                </a:solidFill>
              </a:rPr>
              <a:t>Sensitivity Run:</a:t>
            </a:r>
          </a:p>
          <a:p>
            <a:pPr algn="r"/>
            <a:r>
              <a:rPr lang="en-US" sz="2800" dirty="0" smtClean="0">
                <a:solidFill>
                  <a:srgbClr val="FFFFFF"/>
                </a:solidFill>
              </a:rPr>
              <a:t>Tracks </a:t>
            </a:r>
            <a:r>
              <a:rPr lang="en-US" sz="2800" dirty="0" smtClean="0">
                <a:solidFill>
                  <a:srgbClr val="FFFFFF"/>
                </a:solidFill>
              </a:rPr>
              <a:t>and Intensities of </a:t>
            </a:r>
            <a:r>
              <a:rPr lang="en-US" sz="2800" dirty="0" smtClean="0">
                <a:solidFill>
                  <a:srgbClr val="FFFFFF"/>
                </a:solidFill>
              </a:rPr>
              <a:t>Member 46, 13 and 34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cwinds_dbz_Mem46_Time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t="24694" r="10444" b="23601"/>
          <a:stretch/>
        </p:blipFill>
        <p:spPr>
          <a:xfrm>
            <a:off x="0" y="1163681"/>
            <a:ext cx="3027739" cy="24443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sfcwinds_dbz_Mem46_Time1_Run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t="24694" r="10444" b="23601"/>
          <a:stretch/>
        </p:blipFill>
        <p:spPr>
          <a:xfrm>
            <a:off x="11759" y="4296093"/>
            <a:ext cx="3027739" cy="24443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sfcwinds_dbz_Mem34_Time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t="24694" r="10444" b="23601"/>
          <a:stretch/>
        </p:blipFill>
        <p:spPr>
          <a:xfrm>
            <a:off x="6116261" y="1163681"/>
            <a:ext cx="3027739" cy="24443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 descr="sfcwinds_dbz_Mem34_Time1_Run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t="24694" r="10444" b="23601"/>
          <a:stretch/>
        </p:blipFill>
        <p:spPr>
          <a:xfrm>
            <a:off x="6112707" y="4296093"/>
            <a:ext cx="3027739" cy="24443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sfcwinds_dbz_Mem13_Time1_Run2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t="24566" r="10444" b="23730"/>
          <a:stretch/>
        </p:blipFill>
        <p:spPr>
          <a:xfrm>
            <a:off x="3061450" y="4296140"/>
            <a:ext cx="3027739" cy="24442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sfcwinds_dbz_Mem13_Time1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4678" r="10319" b="23617"/>
          <a:stretch/>
        </p:blipFill>
        <p:spPr>
          <a:xfrm>
            <a:off x="3061450" y="1163681"/>
            <a:ext cx="3027739" cy="24443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152400" y="118531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Forecast Hour 0: 10/26/12 at 00Z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500 </a:t>
            </a:r>
            <a:r>
              <a:rPr lang="en-US" sz="2400" dirty="0" err="1" smtClean="0">
                <a:solidFill>
                  <a:schemeClr val="bg1"/>
                </a:solidFill>
              </a:rPr>
              <a:t>mb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Geoptential</a:t>
            </a:r>
            <a:r>
              <a:rPr lang="en-US" sz="2400" dirty="0" smtClean="0">
                <a:solidFill>
                  <a:schemeClr val="bg1"/>
                </a:solidFill>
              </a:rPr>
              <a:t> Height, </a:t>
            </a:r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, and Surface Winds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3725334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	      Good 					     Fair 						    Bad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9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cwinds_dbz_Mem46_Time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25466" r="10776" b="23602"/>
          <a:stretch/>
        </p:blipFill>
        <p:spPr>
          <a:xfrm>
            <a:off x="70555" y="1325502"/>
            <a:ext cx="2991282" cy="24077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sfcwinds_dbz_Mem46_Time25_Run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25466" r="10776" b="23602"/>
          <a:stretch/>
        </p:blipFill>
        <p:spPr>
          <a:xfrm>
            <a:off x="70555" y="4239938"/>
            <a:ext cx="2991282" cy="24077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sfcwinds_dbz_Mem34_Time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25466" r="10776" b="23602"/>
          <a:stretch/>
        </p:blipFill>
        <p:spPr>
          <a:xfrm>
            <a:off x="6109563" y="1325502"/>
            <a:ext cx="2991282" cy="24077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sfcwinds_dbz_Mem34_Time25_Run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25466" r="10776" b="23602"/>
          <a:stretch/>
        </p:blipFill>
        <p:spPr>
          <a:xfrm>
            <a:off x="6112546" y="4239985"/>
            <a:ext cx="2991282" cy="24077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sfcwinds_dbz_Mem13_Time25_Run2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25402" r="10749" b="23665"/>
          <a:stretch/>
        </p:blipFill>
        <p:spPr>
          <a:xfrm>
            <a:off x="3075948" y="4239938"/>
            <a:ext cx="3008376" cy="24078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sfcwinds_dbz_Mem13_Time5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25501" r="10914" b="23567"/>
          <a:stretch/>
        </p:blipFill>
        <p:spPr>
          <a:xfrm>
            <a:off x="3090059" y="1325502"/>
            <a:ext cx="2991282" cy="24077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152400" y="118531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Forecast Hour 24: 10/27/12 at 00Z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500 </a:t>
            </a:r>
            <a:r>
              <a:rPr lang="en-US" sz="2400" dirty="0" err="1" smtClean="0">
                <a:solidFill>
                  <a:schemeClr val="bg1"/>
                </a:solidFill>
              </a:rPr>
              <a:t>mb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Geoptential</a:t>
            </a:r>
            <a:r>
              <a:rPr lang="en-US" sz="2400" dirty="0" smtClean="0">
                <a:solidFill>
                  <a:schemeClr val="bg1"/>
                </a:solidFill>
              </a:rPr>
              <a:t> Height, </a:t>
            </a:r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, and Surface Winds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3725334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	      Good 					     Fair 						    Bad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5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fcwinds_dbz_Mem46_Time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24952" r="10443" b="23344"/>
          <a:stretch/>
        </p:blipFill>
        <p:spPr>
          <a:xfrm>
            <a:off x="42885" y="1224838"/>
            <a:ext cx="3003447" cy="24442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sfcwinds_dbz_Mem46_Time49_Run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24952" r="10443" b="23344"/>
          <a:stretch/>
        </p:blipFill>
        <p:spPr>
          <a:xfrm>
            <a:off x="28222" y="4223193"/>
            <a:ext cx="3003447" cy="24442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sfcwinds_dbz_Mem34_Time9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24952" r="10443" b="23344"/>
          <a:stretch/>
        </p:blipFill>
        <p:spPr>
          <a:xfrm>
            <a:off x="6112331" y="1224838"/>
            <a:ext cx="3003447" cy="24442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sfcwinds_dbz_Mem34_Time49_Run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24952" r="10443" b="23344"/>
          <a:stretch/>
        </p:blipFill>
        <p:spPr>
          <a:xfrm>
            <a:off x="6112331" y="4223193"/>
            <a:ext cx="3003447" cy="24442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 descr="sfcwinds_dbz_Mem13_Time49_Run2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24952" r="10443" b="23344"/>
          <a:stretch/>
        </p:blipFill>
        <p:spPr>
          <a:xfrm>
            <a:off x="3060443" y="4223193"/>
            <a:ext cx="3003447" cy="24442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sfcwinds_dbz_Mem13_Time9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" t="24897" r="10514" b="23399"/>
          <a:stretch/>
        </p:blipFill>
        <p:spPr>
          <a:xfrm>
            <a:off x="3074554" y="1224838"/>
            <a:ext cx="3003447" cy="24442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152400" y="118531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Forecast Hour 48: 10/28/12 at 00Z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500 </a:t>
            </a:r>
            <a:r>
              <a:rPr lang="en-US" sz="2400" dirty="0" err="1" smtClean="0">
                <a:solidFill>
                  <a:schemeClr val="bg1"/>
                </a:solidFill>
              </a:rPr>
              <a:t>mb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Geoptential</a:t>
            </a:r>
            <a:r>
              <a:rPr lang="en-US" sz="2400" dirty="0" smtClean="0">
                <a:solidFill>
                  <a:schemeClr val="bg1"/>
                </a:solidFill>
              </a:rPr>
              <a:t> Height, </a:t>
            </a:r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, and Surface Winds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3725334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	      Good 					     Fair 						    Bad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3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cwinds_dbz_Mem46_Time17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24952" r="10443" b="23087"/>
          <a:stretch/>
        </p:blipFill>
        <p:spPr>
          <a:xfrm>
            <a:off x="12501" y="1228214"/>
            <a:ext cx="3015611" cy="24564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sfcwinds_dbz_Mem46_Time97_Run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24952" r="10443" b="23087"/>
          <a:stretch/>
        </p:blipFill>
        <p:spPr>
          <a:xfrm>
            <a:off x="12501" y="4231046"/>
            <a:ext cx="3015611" cy="24564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sfcwinds_dbz_Mem13_Time97_Run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24952" r="10443" b="23087"/>
          <a:stretch/>
        </p:blipFill>
        <p:spPr>
          <a:xfrm>
            <a:off x="3056334" y="4231046"/>
            <a:ext cx="3015611" cy="24564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sfcwinds_dbz_Mem34_Time97_Run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24952" r="10443" b="23087"/>
          <a:stretch/>
        </p:blipFill>
        <p:spPr>
          <a:xfrm>
            <a:off x="6100167" y="4231046"/>
            <a:ext cx="3015611" cy="24564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 descr="sfcwinds_dbz_Mem34_Time17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24952" r="10443" b="23087"/>
          <a:stretch/>
        </p:blipFill>
        <p:spPr>
          <a:xfrm>
            <a:off x="6100167" y="1228214"/>
            <a:ext cx="3015611" cy="24564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sfcwinds_dbz_Mem13_Time17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t="24897" r="10316" b="23142"/>
          <a:stretch/>
        </p:blipFill>
        <p:spPr>
          <a:xfrm>
            <a:off x="3056334" y="1228213"/>
            <a:ext cx="3015611" cy="24564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152400" y="118531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Forecast Hour 96: 10/30/12 at 00Z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500 </a:t>
            </a:r>
            <a:r>
              <a:rPr lang="en-US" sz="2400" dirty="0" err="1" smtClean="0">
                <a:solidFill>
                  <a:schemeClr val="bg1"/>
                </a:solidFill>
              </a:rPr>
              <a:t>mb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Geoptential</a:t>
            </a:r>
            <a:r>
              <a:rPr lang="en-US" sz="2400" dirty="0" smtClean="0">
                <a:solidFill>
                  <a:schemeClr val="bg1"/>
                </a:solidFill>
              </a:rPr>
              <a:t> Height, </a:t>
            </a:r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, and Surface Winds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3725334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	      Good 					     Fair 						    Bad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6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0034" y="80375"/>
            <a:ext cx="6667237" cy="6036050"/>
            <a:chOff x="691326" y="1020787"/>
            <a:chExt cx="6719250" cy="5431536"/>
          </a:xfrm>
        </p:grpSpPr>
        <p:pic>
          <p:nvPicPr>
            <p:cNvPr id="3" name="Picture 2" descr="tracks_sst_east_all.pdf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51" t="25784" r="18431" b="23586"/>
            <a:stretch/>
          </p:blipFill>
          <p:spPr>
            <a:xfrm>
              <a:off x="691326" y="1028801"/>
              <a:ext cx="6077243" cy="542352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Picture 3" descr="Screen Shot 2013-05-17 at 11.12.35 A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3436" y="1020787"/>
              <a:ext cx="657140" cy="543153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399546" y="80375"/>
            <a:ext cx="24751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FF"/>
                </a:solidFill>
              </a:rPr>
              <a:t>Tracks and Intensities of Sandy’s 60 Ensemble Members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7" name="Picture 6" descr="minslp_time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1" t="25550" r="10239" b="23352"/>
          <a:stretch/>
        </p:blipFill>
        <p:spPr>
          <a:xfrm>
            <a:off x="4625091" y="3402810"/>
            <a:ext cx="4249612" cy="333194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4831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otal_rainfall_d01_Mem_4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24952" r="9445" b="23602"/>
          <a:stretch/>
        </p:blipFill>
        <p:spPr>
          <a:xfrm>
            <a:off x="9483" y="1203420"/>
            <a:ext cx="3027776" cy="24320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total_rainfall_d01_Mem_46_Run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24952" r="9445" b="23602"/>
          <a:stretch/>
        </p:blipFill>
        <p:spPr>
          <a:xfrm>
            <a:off x="8440" y="4222548"/>
            <a:ext cx="3027776" cy="24320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total_rainfall_d01_Mem_1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24952" r="9445" b="23602"/>
          <a:stretch/>
        </p:blipFill>
        <p:spPr>
          <a:xfrm>
            <a:off x="3053343" y="1203420"/>
            <a:ext cx="3027776" cy="24320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total_rainfall_d01_Mem_13_Run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24952" r="9445" b="23602"/>
          <a:stretch/>
        </p:blipFill>
        <p:spPr>
          <a:xfrm>
            <a:off x="3052937" y="4222548"/>
            <a:ext cx="3027776" cy="24320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total_rainfall_d01_Mem_34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24952" r="9445" b="23602"/>
          <a:stretch/>
        </p:blipFill>
        <p:spPr>
          <a:xfrm>
            <a:off x="6100546" y="1203420"/>
            <a:ext cx="3027776" cy="24320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total_rainfall_d01_Mem_34_Run2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24952" r="9445" b="23602"/>
          <a:stretch/>
        </p:blipFill>
        <p:spPr>
          <a:xfrm>
            <a:off x="6096797" y="4222548"/>
            <a:ext cx="3027776" cy="24320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152400" y="118531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Total Accumulated Rainfall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10/26/12 at 00Z – 10/31/12 at 06Z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3725334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	      Good 					     Fair 						    Bad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41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090" y="189792"/>
            <a:ext cx="8755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Future </a:t>
            </a:r>
            <a:r>
              <a:rPr lang="en-US" sz="2800" dirty="0" smtClean="0">
                <a:solidFill>
                  <a:srgbClr val="FFFFFF"/>
                </a:solidFill>
              </a:rPr>
              <a:t>Work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090" y="824821"/>
            <a:ext cx="87555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Further explore the dynamics associated with the tropical cyclone and mid-latitude front interaction; How does the front evolve as Sandy </a:t>
            </a:r>
            <a:r>
              <a:rPr lang="en-US" sz="2400" dirty="0" smtClean="0">
                <a:solidFill>
                  <a:schemeClr val="bg1"/>
                </a:solidFill>
              </a:rPr>
              <a:t>approaches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More sensitivity runs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Composite initial conditions of three intensity groups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Swap portions of the domain or certain fields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12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racks_noIntensity_ECMWF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25209" r="9112" b="23344"/>
          <a:stretch/>
        </p:blipFill>
        <p:spPr>
          <a:xfrm>
            <a:off x="105840" y="80375"/>
            <a:ext cx="6788813" cy="53883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6399546" y="80375"/>
            <a:ext cx="2475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FF"/>
                </a:solidFill>
              </a:rPr>
              <a:t>Tracks and Intensities of Sandy’s </a:t>
            </a:r>
            <a:r>
              <a:rPr lang="en-US" sz="2800" dirty="0" smtClean="0">
                <a:solidFill>
                  <a:srgbClr val="FFFFFF"/>
                </a:solidFill>
              </a:rPr>
              <a:t>50 ECMWF Ensemble </a:t>
            </a:r>
            <a:r>
              <a:rPr lang="en-US" sz="2800" dirty="0" smtClean="0">
                <a:solidFill>
                  <a:srgbClr val="FFFFFF"/>
                </a:solidFill>
              </a:rPr>
              <a:t>Members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2" name="Picture 1" descr="minslp_time_ECMW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t="25209" r="9321" b="23858"/>
          <a:stretch/>
        </p:blipFill>
        <p:spPr>
          <a:xfrm>
            <a:off x="4445214" y="3210689"/>
            <a:ext cx="4575307" cy="34929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2775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79498" y="80375"/>
            <a:ext cx="19952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FF"/>
                </a:solidFill>
              </a:rPr>
              <a:t>Tracks and Intensities of Sandy’s </a:t>
            </a:r>
            <a:r>
              <a:rPr lang="en-US" sz="2800" dirty="0" smtClean="0">
                <a:solidFill>
                  <a:srgbClr val="FFFFFF"/>
                </a:solidFill>
              </a:rPr>
              <a:t>20 NCEP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Ensemble Members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2" name="Picture 1" descr="tracks_noIntensity_NCE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25209" r="9445" b="23602"/>
          <a:stretch/>
        </p:blipFill>
        <p:spPr>
          <a:xfrm>
            <a:off x="70559" y="80375"/>
            <a:ext cx="6808939" cy="54640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minslp_time_NCE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t="24180" r="8447" b="23086"/>
          <a:stretch/>
        </p:blipFill>
        <p:spPr>
          <a:xfrm>
            <a:off x="4451828" y="3140126"/>
            <a:ext cx="4621612" cy="361643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94581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851" y="128600"/>
            <a:ext cx="87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Composite Analysis: Mean Tracks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6851" y="828646"/>
            <a:ext cx="6269805" cy="5130674"/>
            <a:chOff x="160774" y="1568097"/>
            <a:chExt cx="6269805" cy="5130674"/>
          </a:xfrm>
        </p:grpSpPr>
        <p:pic>
          <p:nvPicPr>
            <p:cNvPr id="2" name="Picture 1" descr="tracks_sst_east_mean.pdf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453" t="25784" r="18735" b="23352"/>
            <a:stretch/>
          </p:blipFill>
          <p:spPr>
            <a:xfrm>
              <a:off x="160774" y="1568097"/>
              <a:ext cx="5675309" cy="513067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Picture 3" descr="Screen Shot 2013-05-17 at 11.12.35 A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19374" y="1568097"/>
              <a:ext cx="611205" cy="512978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639950" y="2876705"/>
            <a:ext cx="22990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Black: Best Track</a:t>
            </a:r>
          </a:p>
          <a:p>
            <a:pPr algn="r"/>
            <a:endParaRPr lang="en-US" sz="2400" dirty="0" smtClean="0">
              <a:solidFill>
                <a:srgbClr val="FFFFFF"/>
              </a:solidFill>
            </a:endParaRPr>
          </a:p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Blue: 10 Best Members (Good)</a:t>
            </a:r>
          </a:p>
          <a:p>
            <a:pPr algn="r"/>
            <a:endParaRPr lang="en-US" sz="2400" dirty="0" smtClean="0">
              <a:solidFill>
                <a:srgbClr val="FFFFFF"/>
              </a:solidFill>
            </a:endParaRPr>
          </a:p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Red: 10 Worst Members (Bad)</a:t>
            </a:r>
          </a:p>
          <a:p>
            <a:pPr algn="r"/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851" y="5930947"/>
            <a:ext cx="877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Magenta: 10 Members that were furthest off the coast but still made landfall (Fair)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55638" y="2907910"/>
            <a:ext cx="1157570" cy="1207292"/>
            <a:chOff x="755638" y="2907910"/>
            <a:chExt cx="1157570" cy="120729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1430885" y="3568652"/>
              <a:ext cx="96464" cy="5465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55638" y="2907910"/>
              <a:ext cx="115757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Good Separates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47778" y="3890152"/>
            <a:ext cx="2166425" cy="385407"/>
            <a:chOff x="2447778" y="3890152"/>
            <a:chExt cx="2166425" cy="385407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2447778" y="3890152"/>
              <a:ext cx="558689" cy="2250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006467" y="3906227"/>
              <a:ext cx="160773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Bad Separates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446656" y="828646"/>
            <a:ext cx="250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Forecast Hour 24: 10/27/12 at 00Z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46656" y="1912926"/>
            <a:ext cx="2492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Forecast Hour 48: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10/28/12 at 00Z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26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8512" y="46509"/>
            <a:ext cx="42926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Forecast Hour 0: 10/26/12 – 00Z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, 500 </a:t>
            </a:r>
            <a:r>
              <a:rPr lang="en-US" sz="2400" dirty="0" err="1" smtClean="0">
                <a:solidFill>
                  <a:schemeClr val="bg1"/>
                </a:solidFill>
              </a:rPr>
              <a:t>mb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Geopotential</a:t>
            </a:r>
            <a:r>
              <a:rPr lang="en-US" sz="2400" dirty="0" smtClean="0">
                <a:solidFill>
                  <a:schemeClr val="bg1"/>
                </a:solidFill>
              </a:rPr>
              <a:t> Height and Surface Winds differences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Top Left: Good – Bad 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Left: Good – Fair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Right: Fair – Bad</a:t>
            </a:r>
          </a:p>
        </p:txBody>
      </p:sp>
      <p:pic>
        <p:nvPicPr>
          <p:cNvPr id="2" name="Picture 1" descr="sfcwinds_dbz_comp_east_bad_diff_Time1.pdf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1" t="23673" r="9142" b="22649"/>
          <a:stretch/>
        </p:blipFill>
        <p:spPr>
          <a:xfrm>
            <a:off x="4696483" y="3434024"/>
            <a:ext cx="4169664" cy="33467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sfcwinds_dbz_comp_good_east_diff_Time1.pdf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1" t="23673" r="9142" b="22649"/>
          <a:stretch/>
        </p:blipFill>
        <p:spPr>
          <a:xfrm>
            <a:off x="144700" y="3450099"/>
            <a:ext cx="4169664" cy="33467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sfcwinds_dbz_comp_good_bad_diff_Time1.pdf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1" t="23673" r="9142" b="22649"/>
          <a:stretch/>
        </p:blipFill>
        <p:spPr>
          <a:xfrm>
            <a:off x="144700" y="21784"/>
            <a:ext cx="4169664" cy="334670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8973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fcwinds_dbz_comp_east_bad_diff_Time5.pdf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93" t="24143" r="9066" b="22883"/>
          <a:stretch/>
        </p:blipFill>
        <p:spPr>
          <a:xfrm>
            <a:off x="4673822" y="3446996"/>
            <a:ext cx="4169664" cy="33467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sfcwinds_dbz_comp_good_east_diff_Time5.pdf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93" t="24143" r="9066" b="22883"/>
          <a:stretch/>
        </p:blipFill>
        <p:spPr>
          <a:xfrm>
            <a:off x="144693" y="48225"/>
            <a:ext cx="4169664" cy="33467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sfcwinds_dbz_comp_good_bad_diff_Time5.pdf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53" t="24143" r="9107" b="22883"/>
          <a:stretch/>
        </p:blipFill>
        <p:spPr>
          <a:xfrm>
            <a:off x="144693" y="3446996"/>
            <a:ext cx="4169664" cy="33467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4503899" y="118648"/>
            <a:ext cx="46401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Forecast Hour 24: 10/27/12 – 00Z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, 500 </a:t>
            </a:r>
            <a:r>
              <a:rPr lang="en-US" sz="2400" dirty="0" err="1" smtClean="0">
                <a:solidFill>
                  <a:schemeClr val="bg1"/>
                </a:solidFill>
              </a:rPr>
              <a:t>mb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Geopotential</a:t>
            </a:r>
            <a:r>
              <a:rPr lang="en-US" sz="2400" dirty="0" smtClean="0">
                <a:solidFill>
                  <a:schemeClr val="bg1"/>
                </a:solidFill>
              </a:rPr>
              <a:t> Height and Surface Winds differences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Top Left: Good – Bad 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Left: Good – Fair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Right: Fair – Bad</a:t>
            </a:r>
          </a:p>
        </p:txBody>
      </p:sp>
    </p:spTree>
    <p:extLst>
      <p:ext uri="{BB962C8B-B14F-4D97-AF65-F5344CB8AC3E}">
        <p14:creationId xmlns:p14="http://schemas.microsoft.com/office/powerpoint/2010/main" val="105571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33" y="118079"/>
            <a:ext cx="8822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Differences in Environmental Steering Flow – Zonal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6350000"/>
            <a:ext cx="2472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Forecast Hour 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18934" y="6349999"/>
            <a:ext cx="2472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Forecast Hour 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50000" y="6350000"/>
            <a:ext cx="2472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Forecast Hour 24</a:t>
            </a:r>
          </a:p>
        </p:txBody>
      </p:sp>
      <p:pic>
        <p:nvPicPr>
          <p:cNvPr id="4" name="Picture 3" descr="meanUhgtWRFandOperTime3Avg.pdf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6025" r="9960" b="23678"/>
          <a:stretch/>
        </p:blipFill>
        <p:spPr>
          <a:xfrm>
            <a:off x="76867" y="1314365"/>
            <a:ext cx="2953512" cy="50017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meanUhgtWRFandOperTime4Avg.pdf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t="26275" r="9960" b="23678"/>
          <a:stretch/>
        </p:blipFill>
        <p:spPr>
          <a:xfrm>
            <a:off x="3099035" y="1314365"/>
            <a:ext cx="2953512" cy="50017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 descr="meanUhgtWRFandOperTime5Avg.pdf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6275" r="10284" b="23678"/>
          <a:stretch/>
        </p:blipFill>
        <p:spPr>
          <a:xfrm>
            <a:off x="6104039" y="1314365"/>
            <a:ext cx="2953512" cy="50017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/>
          <p:cNvSpPr txBox="1"/>
          <p:nvPr/>
        </p:nvSpPr>
        <p:spPr>
          <a:xfrm>
            <a:off x="111195" y="703605"/>
            <a:ext cx="891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Black – ECMWF, Gray – NCEP, Blue – Good, Magenta – Fair, Red – Bad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50000" y="4419601"/>
            <a:ext cx="2641599" cy="761999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52800" y="4419601"/>
            <a:ext cx="2606040" cy="761999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8666" y="4419601"/>
            <a:ext cx="2606040" cy="761999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3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fcwinds_dbz_comp_east_bad_diff_Time9.pdf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24" t="24613" r="9142" b="23351"/>
          <a:stretch/>
        </p:blipFill>
        <p:spPr>
          <a:xfrm>
            <a:off x="4666041" y="3456127"/>
            <a:ext cx="4169664" cy="33467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sfcwinds_dbz_comp_good_east_diff_Time9.pdf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24" t="24613" r="9142" b="23351"/>
          <a:stretch/>
        </p:blipFill>
        <p:spPr>
          <a:xfrm>
            <a:off x="158209" y="3456127"/>
            <a:ext cx="4169664" cy="33467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sfcwinds_dbz_comp_good_bad_diff_Time9.pdf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24" t="24613" r="9142" b="23351"/>
          <a:stretch/>
        </p:blipFill>
        <p:spPr>
          <a:xfrm>
            <a:off x="158209" y="48225"/>
            <a:ext cx="4169664" cy="33467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4500704" y="214249"/>
            <a:ext cx="4643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Forecast Hour 48: 10/28/12 – 00Z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dBZ</a:t>
            </a:r>
            <a:r>
              <a:rPr lang="en-US" sz="2400" dirty="0" smtClean="0">
                <a:solidFill>
                  <a:schemeClr val="bg1"/>
                </a:solidFill>
              </a:rPr>
              <a:t>, 500 </a:t>
            </a:r>
            <a:r>
              <a:rPr lang="en-US" sz="2400" dirty="0" err="1" smtClean="0">
                <a:solidFill>
                  <a:schemeClr val="bg1"/>
                </a:solidFill>
              </a:rPr>
              <a:t>mb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Geopotential</a:t>
            </a:r>
            <a:r>
              <a:rPr lang="en-US" sz="2400" dirty="0" smtClean="0">
                <a:solidFill>
                  <a:schemeClr val="bg1"/>
                </a:solidFill>
              </a:rPr>
              <a:t> Height and Surface Winds differences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Top Left: Good – Bad 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Left: Good – Fair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Bottom Right: Fair – Bad</a:t>
            </a:r>
          </a:p>
        </p:txBody>
      </p:sp>
    </p:spTree>
    <p:extLst>
      <p:ext uri="{BB962C8B-B14F-4D97-AF65-F5344CB8AC3E}">
        <p14:creationId xmlns:p14="http://schemas.microsoft.com/office/powerpoint/2010/main" val="10590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679</Words>
  <Application>Microsoft Macintosh PowerPoint</Application>
  <PresentationFormat>On-screen Show (4:3)</PresentationFormat>
  <Paragraphs>98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</dc:creator>
  <cp:lastModifiedBy>Erin</cp:lastModifiedBy>
  <cp:revision>16</cp:revision>
  <dcterms:created xsi:type="dcterms:W3CDTF">2013-07-17T15:34:14Z</dcterms:created>
  <dcterms:modified xsi:type="dcterms:W3CDTF">2013-07-19T02:01:14Z</dcterms:modified>
</cp:coreProperties>
</file>