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9" r:id="rId2"/>
    <p:sldId id="271" r:id="rId3"/>
    <p:sldId id="277" r:id="rId4"/>
    <p:sldId id="276" r:id="rId5"/>
    <p:sldId id="275" r:id="rId6"/>
    <p:sldId id="260" r:id="rId7"/>
    <p:sldId id="263" r:id="rId8"/>
    <p:sldId id="309" r:id="rId9"/>
    <p:sldId id="298" r:id="rId10"/>
    <p:sldId id="310" r:id="rId11"/>
    <p:sldId id="297" r:id="rId12"/>
    <p:sldId id="267" r:id="rId13"/>
    <p:sldId id="292" r:id="rId14"/>
    <p:sldId id="270" r:id="rId15"/>
    <p:sldId id="269" r:id="rId16"/>
    <p:sldId id="291" r:id="rId17"/>
    <p:sldId id="273" r:id="rId18"/>
    <p:sldId id="286" r:id="rId19"/>
    <p:sldId id="278" r:id="rId20"/>
    <p:sldId id="279" r:id="rId21"/>
    <p:sldId id="288" r:id="rId22"/>
    <p:sldId id="287" r:id="rId23"/>
    <p:sldId id="265" r:id="rId24"/>
    <p:sldId id="311" r:id="rId25"/>
    <p:sldId id="293" r:id="rId26"/>
    <p:sldId id="264" r:id="rId27"/>
    <p:sldId id="312" r:id="rId28"/>
    <p:sldId id="296" r:id="rId29"/>
    <p:sldId id="280" r:id="rId30"/>
    <p:sldId id="281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clrMru>
    <a:srgbClr val="E118BE"/>
    <a:srgbClr val="2BFF51"/>
    <a:srgbClr val="67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19" autoAdjust="0"/>
  </p:normalViewPr>
  <p:slideViewPr>
    <p:cSldViewPr snapToGrid="0">
      <p:cViewPr>
        <p:scale>
          <a:sx n="170" d="100"/>
          <a:sy n="170" d="100"/>
        </p:scale>
        <p:origin x="-1272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3EB89-A489-DC42-9ACD-AD9B01A1BA06}" type="datetimeFigureOut">
              <a:rPr lang="en-US" smtClean="0"/>
              <a:t>7/19/13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7984F-E906-3E4D-A4F5-4CC0EE6B3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94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451D4-580A-AC4A-8A15-62374018E7EE}" type="datetimeFigureOut">
              <a:rPr lang="en-US" smtClean="0"/>
              <a:t>7/19/13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EF511-60F2-DF4F-8196-D8D48D1BA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3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Focusing on how radiation impacts tropical </a:t>
            </a:r>
            <a:r>
              <a:rPr lang="en-US" sz="1000" dirty="0" err="1" smtClean="0">
                <a:latin typeface="Arial"/>
                <a:cs typeface="Arial"/>
              </a:rPr>
              <a:t>cyclogenesis</a:t>
            </a:r>
            <a:endParaRPr lang="en-US" sz="1000" baseline="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- Using Hurricane Karl (2010) as case study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5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12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86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err="1" smtClean="0">
                <a:latin typeface="Arial"/>
                <a:cs typeface="Arial"/>
              </a:rPr>
              <a:t>Sundqvist</a:t>
            </a:r>
            <a:r>
              <a:rPr lang="en-US" sz="1000" dirty="0" smtClean="0">
                <a:latin typeface="Arial"/>
                <a:cs typeface="Arial"/>
              </a:rPr>
              <a:t> (1970): (</a:t>
            </a:r>
            <a:r>
              <a:rPr lang="en-US" sz="1000" dirty="0" err="1" smtClean="0">
                <a:latin typeface="Arial"/>
                <a:cs typeface="Arial"/>
              </a:rPr>
              <a:t>Hilding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000" dirty="0" err="1" smtClean="0">
                <a:latin typeface="Arial"/>
                <a:cs typeface="Arial"/>
              </a:rPr>
              <a:t>Sundqvist</a:t>
            </a:r>
            <a:r>
              <a:rPr lang="en-US" sz="1000" dirty="0" smtClean="0">
                <a:latin typeface="Arial"/>
                <a:cs typeface="Arial"/>
              </a:rPr>
              <a:t>; Sweden)</a:t>
            </a:r>
          </a:p>
          <a:p>
            <a:pPr marL="628650" lvl="1" indent="-171450">
              <a:buFontTx/>
              <a:buChar char="-"/>
            </a:pPr>
            <a:r>
              <a:rPr lang="en-US" sz="1000" dirty="0" smtClean="0">
                <a:latin typeface="Arial"/>
                <a:cs typeface="Arial"/>
              </a:rPr>
              <a:t>Studied various physical</a:t>
            </a:r>
            <a:r>
              <a:rPr lang="en-US" sz="1000" baseline="0" dirty="0" smtClean="0">
                <a:latin typeface="Arial"/>
                <a:cs typeface="Arial"/>
              </a:rPr>
              <a:t> processes impact on TC (shifting vortex center further north, sea surface temperature)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Convection parameterized</a:t>
            </a:r>
            <a:endParaRPr lang="en-US" sz="1000" dirty="0" smtClean="0">
              <a:latin typeface="Arial"/>
              <a:cs typeface="Arial"/>
            </a:endParaRPr>
          </a:p>
          <a:p>
            <a:pPr marL="628650" lvl="1" indent="-171450">
              <a:buFontTx/>
              <a:buChar char="-"/>
            </a:pPr>
            <a:r>
              <a:rPr lang="en-US" sz="1000" dirty="0" smtClean="0">
                <a:latin typeface="Arial"/>
                <a:cs typeface="Arial"/>
              </a:rPr>
              <a:t>Axisymmetric 10-level</a:t>
            </a:r>
            <a:r>
              <a:rPr lang="en-US" sz="1000" baseline="0" dirty="0" smtClean="0">
                <a:latin typeface="Arial"/>
                <a:cs typeface="Arial"/>
              </a:rPr>
              <a:t> primitive equation model</a:t>
            </a:r>
          </a:p>
          <a:p>
            <a:pPr marL="628650" lvl="1" indent="-171450">
              <a:buFontTx/>
              <a:buChar char="-"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err="1" smtClean="0">
                <a:latin typeface="Arial"/>
                <a:cs typeface="Arial"/>
              </a:rPr>
              <a:t>Haik</a:t>
            </a:r>
            <a:r>
              <a:rPr lang="en-US" sz="1000" baseline="0" dirty="0" smtClean="0">
                <a:latin typeface="Arial"/>
                <a:cs typeface="Arial"/>
              </a:rPr>
              <a:t> (1980): PhD Dissertation 1980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Note: shortwave diurnal cycle not included; only daily shortwave average. Convective and non-convective profiles of LW/SW used in lookup table.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Focus on interaction of cumulus clouds and large scale characteristics </a:t>
            </a:r>
            <a:r>
              <a:rPr lang="en-US" sz="1000" baseline="0" dirty="0" err="1" smtClean="0">
                <a:latin typeface="Arial"/>
                <a:cs typeface="Arial"/>
              </a:rPr>
              <a:t>elading</a:t>
            </a:r>
            <a:r>
              <a:rPr lang="en-US" sz="1000" baseline="0" dirty="0" smtClean="0">
                <a:latin typeface="Arial"/>
                <a:cs typeface="Arial"/>
              </a:rPr>
              <a:t> to TC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First to apply convective parameterization of Arakawa and Shubert (1974) to TC development</a:t>
            </a:r>
          </a:p>
          <a:p>
            <a:pPr marL="0" lv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Craig et al. (1996):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</a:t>
            </a:r>
            <a:r>
              <a:rPr lang="en-US" sz="1000" baseline="0" dirty="0" err="1" smtClean="0">
                <a:latin typeface="Arial"/>
                <a:cs typeface="Arial"/>
              </a:rPr>
              <a:t>Axi</a:t>
            </a:r>
            <a:r>
              <a:rPr lang="en-US" sz="1000" baseline="0" dirty="0" smtClean="0">
                <a:latin typeface="Arial"/>
                <a:cs typeface="Arial"/>
              </a:rPr>
              <a:t>-symmetric model with explicit convection and detailed microphysics/radiation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Differential cooling between warm core and cooler environment outside the core.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Need simulations with heterogeneous environment</a:t>
            </a:r>
          </a:p>
          <a:p>
            <a:pPr marL="0" lv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All idealized started without cloud; need a long spin-up until a cloud-field becomes well established.</a:t>
            </a: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Adjustment process important. Water vapor concentration key to role of radiative cooling.</a:t>
            </a:r>
          </a:p>
          <a:p>
            <a:pPr marL="171450" lvl="0" indent="-171450">
              <a:buFont typeface="Arial"/>
              <a:buChar char="•"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endParaRPr lang="en-US" sz="1000" baseline="0" dirty="0" smtClean="0">
              <a:latin typeface="Arial"/>
              <a:cs typeface="Arial"/>
            </a:endParaRPr>
          </a:p>
          <a:p>
            <a:pPr marL="0" lv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  <a:p>
            <a:pPr marL="0" lv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6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Steranka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et al. (1984):</a:t>
            </a:r>
          </a:p>
          <a:p>
            <a:pPr marL="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	- Observational study of GEOS satellite imagery</a:t>
            </a:r>
          </a:p>
          <a:p>
            <a:pPr marL="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	- Found significant diurnal and semidiurnal cloud cycles analyzing observations of satellite derived cloud top temperatures.</a:t>
            </a:r>
          </a:p>
          <a:p>
            <a:endParaRPr lang="en-US" sz="1000" b="0" i="0" u="none" strike="noStrike" kern="1200" baseline="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Kossin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et al. (2002):</a:t>
            </a:r>
          </a:p>
          <a:p>
            <a:pPr marL="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	- Confirmed the diurnal oscillations</a:t>
            </a:r>
          </a:p>
          <a:p>
            <a:pPr marL="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	- Hypothesized that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radiative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cooling induced subsidence at night in the region of the hurricane canopy reduces the spatial coverage of high cirrus clouds producing the observed reduction in cloud top temperatures</a:t>
            </a:r>
            <a:endParaRPr lang="en-US" sz="1000" baseline="0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55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Hurricane Karl (2010)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Predecessor was a broad cyclonic circulation north of South America (Sept 8</a:t>
            </a:r>
            <a:r>
              <a:rPr lang="en-US" sz="1000" baseline="30000" dirty="0" smtClean="0">
                <a:latin typeface="Arial"/>
                <a:cs typeface="Arial"/>
              </a:rPr>
              <a:t>th</a:t>
            </a:r>
            <a:r>
              <a:rPr lang="en-US" sz="1000" baseline="0" dirty="0" smtClean="0">
                <a:latin typeface="Arial"/>
                <a:cs typeface="Arial"/>
              </a:rPr>
              <a:t>) and moved westward into the Caribbean by 12 September. 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System had periodic convection.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Convection became steadier by September 13</a:t>
            </a:r>
            <a:r>
              <a:rPr lang="en-US" sz="1000" baseline="30000" dirty="0" smtClean="0">
                <a:latin typeface="Arial"/>
                <a:cs typeface="Arial"/>
              </a:rPr>
              <a:t>th</a:t>
            </a:r>
            <a:r>
              <a:rPr lang="en-US" sz="1000" baseline="0" dirty="0" smtClean="0">
                <a:latin typeface="Arial"/>
                <a:cs typeface="Arial"/>
              </a:rPr>
              <a:t>;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TD declared on 1800 UTC 14 September.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PREDICT:</a:t>
            </a:r>
            <a:r>
              <a:rPr lang="en-US" sz="1000" baseline="0" dirty="0" smtClean="0">
                <a:latin typeface="Arial"/>
                <a:cs typeface="Arial"/>
              </a:rPr>
              <a:t> Pre-Depression Investigation of Cloud-systems in the Tropics field experiment</a:t>
            </a:r>
          </a:p>
          <a:p>
            <a:pPr marL="628650" lvl="1" indent="-171450">
              <a:buFontTx/>
              <a:buChar char="-"/>
            </a:pPr>
            <a:r>
              <a:rPr lang="en-US" sz="1000" dirty="0" smtClean="0">
                <a:latin typeface="Arial"/>
                <a:cs typeface="Arial"/>
              </a:rPr>
              <a:t>Obtain extensive pre-genesis environmental measurements of forming tropical</a:t>
            </a:r>
            <a:r>
              <a:rPr lang="en-US" sz="1000" baseline="0" dirty="0" smtClean="0">
                <a:latin typeface="Arial"/>
                <a:cs typeface="Arial"/>
              </a:rPr>
              <a:t> cyclones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9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D01</a:t>
            </a:r>
            <a:r>
              <a:rPr lang="en-US" sz="1000" baseline="0" dirty="0" smtClean="0">
                <a:latin typeface="Arial"/>
                <a:cs typeface="Arial"/>
              </a:rPr>
              <a:t> not shown. Covers the Atlantic Basin (~110</a:t>
            </a:r>
            <a:r>
              <a:rPr lang="en-US" sz="1000" baseline="30000" dirty="0" smtClean="0">
                <a:latin typeface="Arial"/>
                <a:cs typeface="Arial"/>
              </a:rPr>
              <a:t>o</a:t>
            </a:r>
            <a:r>
              <a:rPr lang="en-US" sz="1000" baseline="0" dirty="0" smtClean="0">
                <a:latin typeface="Arial"/>
                <a:cs typeface="Arial"/>
              </a:rPr>
              <a:t>W to 10</a:t>
            </a:r>
            <a:r>
              <a:rPr lang="en-US" sz="1000" baseline="30000" dirty="0" smtClean="0">
                <a:latin typeface="Arial"/>
                <a:cs typeface="Arial"/>
              </a:rPr>
              <a:t>o</a:t>
            </a:r>
            <a:r>
              <a:rPr lang="en-US" sz="1000" baseline="0" dirty="0" smtClean="0">
                <a:latin typeface="Arial"/>
                <a:cs typeface="Arial"/>
              </a:rPr>
              <a:t>W and 5</a:t>
            </a:r>
            <a:r>
              <a:rPr lang="en-US" sz="1000" baseline="30000" dirty="0" smtClean="0">
                <a:latin typeface="Arial"/>
                <a:cs typeface="Arial"/>
              </a:rPr>
              <a:t>o</a:t>
            </a:r>
            <a:r>
              <a:rPr lang="en-US" sz="1000" baseline="0" dirty="0" smtClean="0">
                <a:latin typeface="Arial"/>
                <a:cs typeface="Arial"/>
              </a:rPr>
              <a:t>S to 50</a:t>
            </a:r>
            <a:r>
              <a:rPr lang="en-US" sz="1000" baseline="30000" dirty="0" smtClean="0">
                <a:latin typeface="Arial"/>
                <a:cs typeface="Arial"/>
              </a:rPr>
              <a:t>o</a:t>
            </a:r>
            <a:r>
              <a:rPr lang="en-US" sz="1000" baseline="0" dirty="0" smtClean="0">
                <a:latin typeface="Arial"/>
                <a:cs typeface="Arial"/>
              </a:rPr>
              <a:t>N).  More information: Zhang et al. 2009; Montgomery et al. 2012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Vortex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Center 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  <a:sym typeface="Wingdings"/>
              </a:rPr>
              <a:t> Average of 850- and 500-hPa vorticity centers (filtered &lt; 300 km wavelengths w/ FFT)</a:t>
            </a:r>
            <a:endParaRPr lang="en-US" sz="1000" kern="1200" dirty="0" smtClean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000" baseline="0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50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dirty="0" smtClean="0"/>
              <a:t>All observations used by NCEP, excluding satellite radiances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50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4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How does radiation/deep moist convection effect these layers?</a:t>
            </a:r>
          </a:p>
          <a:p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09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0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94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Focus: first day of integration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Relative humidity (RH) gradients can stabilize layers (</a:t>
            </a:r>
            <a:r>
              <a:rPr lang="en-US" sz="1000" dirty="0" err="1" smtClean="0">
                <a:latin typeface="Arial"/>
                <a:cs typeface="Arial"/>
              </a:rPr>
              <a:t>Mapes</a:t>
            </a:r>
            <a:r>
              <a:rPr lang="en-US" sz="1000" dirty="0" smtClean="0">
                <a:latin typeface="Arial"/>
                <a:cs typeface="Arial"/>
              </a:rPr>
              <a:t> and </a:t>
            </a:r>
            <a:r>
              <a:rPr lang="en-US" sz="1000" dirty="0" err="1" smtClean="0">
                <a:latin typeface="Arial"/>
                <a:cs typeface="Arial"/>
              </a:rPr>
              <a:t>Zuidem</a:t>
            </a:r>
            <a:r>
              <a:rPr lang="en-US" sz="1000" dirty="0" smtClean="0">
                <a:latin typeface="Arial"/>
                <a:cs typeface="Arial"/>
              </a:rPr>
              <a:t> (1996); </a:t>
            </a:r>
            <a:r>
              <a:rPr lang="en-US" sz="1000" dirty="0" err="1" smtClean="0">
                <a:latin typeface="Arial"/>
                <a:cs typeface="Arial"/>
              </a:rPr>
              <a:t>Pakula</a:t>
            </a:r>
            <a:r>
              <a:rPr lang="en-US" sz="1000" dirty="0" smtClean="0">
                <a:latin typeface="Arial"/>
                <a:cs typeface="Arial"/>
              </a:rPr>
              <a:t> and Stephens (2009))</a:t>
            </a:r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01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37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17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59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7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000" baseline="0" dirty="0" err="1" smtClean="0">
                <a:latin typeface="Arial"/>
                <a:cs typeface="Arial"/>
              </a:rPr>
              <a:t>Dudhia</a:t>
            </a:r>
            <a:r>
              <a:rPr lang="en-US" sz="1000" baseline="0" dirty="0" smtClean="0">
                <a:latin typeface="Arial"/>
                <a:cs typeface="Arial"/>
              </a:rPr>
              <a:t> (1989)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Simulate diurnally occurring convection over South China Sea (using MM5; only 2D)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Focused on </a:t>
            </a:r>
            <a:r>
              <a:rPr lang="en-US" sz="1000" baseline="0" dirty="0" err="1" smtClean="0">
                <a:latin typeface="Arial"/>
                <a:cs typeface="Arial"/>
              </a:rPr>
              <a:t>stratiform</a:t>
            </a:r>
            <a:r>
              <a:rPr lang="en-US" sz="1000" baseline="0" dirty="0" smtClean="0">
                <a:latin typeface="Arial"/>
                <a:cs typeface="Arial"/>
              </a:rPr>
              <a:t> cloud deck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Developed and used shortwave/</a:t>
            </a:r>
            <a:r>
              <a:rPr lang="en-US" sz="1000" baseline="0" dirty="0" err="1" smtClean="0">
                <a:latin typeface="Arial"/>
                <a:cs typeface="Arial"/>
              </a:rPr>
              <a:t>longwave</a:t>
            </a:r>
            <a:r>
              <a:rPr lang="en-US" sz="1000" baseline="0" dirty="0" smtClean="0">
                <a:latin typeface="Arial"/>
                <a:cs typeface="Arial"/>
              </a:rPr>
              <a:t> radiation scheme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err="1" smtClean="0">
                <a:latin typeface="Arial"/>
                <a:cs typeface="Arial"/>
              </a:rPr>
              <a:t>Radiative</a:t>
            </a:r>
            <a:r>
              <a:rPr lang="en-US" sz="1000" baseline="0" dirty="0" smtClean="0">
                <a:latin typeface="Arial"/>
                <a:cs typeface="Arial"/>
              </a:rPr>
              <a:t> forcing was the main forcing that enabled high level ascent in cirrus decks/cloud anvils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Previous studies (found convective activity largely controlled by the cooling rate </a:t>
            </a:r>
            <a:r>
              <a:rPr lang="en-US" sz="1000" baseline="0" dirty="0" smtClean="0">
                <a:latin typeface="Arial"/>
                <a:cs typeface="Arial"/>
                <a:sym typeface="Wingdings"/>
              </a:rPr>
              <a:t> stronger </a:t>
            </a:r>
            <a:r>
              <a:rPr lang="en-US" sz="1000" baseline="0" dirty="0" err="1" smtClean="0">
                <a:latin typeface="Arial"/>
                <a:cs typeface="Arial"/>
                <a:sym typeface="Wingdings"/>
              </a:rPr>
              <a:t>radiative</a:t>
            </a:r>
            <a:r>
              <a:rPr lang="en-US" sz="1000" baseline="0" dirty="0" smtClean="0">
                <a:latin typeface="Arial"/>
                <a:cs typeface="Arial"/>
                <a:sym typeface="Wingdings"/>
              </a:rPr>
              <a:t> cooling permits stronger convection.</a:t>
            </a:r>
            <a:endParaRPr lang="en-US" sz="1000" baseline="0" dirty="0" smtClean="0">
              <a:latin typeface="Arial"/>
              <a:cs typeface="Arial"/>
            </a:endParaRP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Shortwave radiation reduces the </a:t>
            </a:r>
            <a:r>
              <a:rPr lang="en-US" sz="1000" baseline="0" dirty="0" err="1" smtClean="0">
                <a:latin typeface="Arial"/>
                <a:cs typeface="Arial"/>
              </a:rPr>
              <a:t>longwave</a:t>
            </a:r>
            <a:r>
              <a:rPr lang="en-US" sz="1000" baseline="0" dirty="0" smtClean="0">
                <a:latin typeface="Arial"/>
                <a:cs typeface="Arial"/>
              </a:rPr>
              <a:t> cooling, modulating the net cooling and convective activity.</a:t>
            </a:r>
          </a:p>
          <a:p>
            <a:pPr marL="628650" lvl="1" indent="-171450">
              <a:buFontTx/>
              <a:buChar char="-"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Miller and Frank (1993)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Peak in precipitation at night; regardless of initialization time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More rainfall produced when radiation included; peak rainfalls at night larger than rainfalls during the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Johnson et al. (1999):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Tropical Ocean Global Atmosphere Coupled Ocean–Atmosphere Response Experiment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Before </a:t>
            </a:r>
            <a:r>
              <a:rPr lang="en-US" sz="1000" baseline="0" dirty="0" smtClean="0">
                <a:latin typeface="Arial"/>
                <a:cs typeface="Arial"/>
                <a:sym typeface="Wingdings"/>
              </a:rPr>
              <a:t> belief bimodal distribution; After  </a:t>
            </a:r>
            <a:r>
              <a:rPr lang="en-US" sz="1000" baseline="0" dirty="0" err="1" smtClean="0">
                <a:latin typeface="Arial"/>
                <a:cs typeface="Arial"/>
                <a:sym typeface="Wingdings"/>
              </a:rPr>
              <a:t>trimodal</a:t>
            </a:r>
            <a:r>
              <a:rPr lang="en-US" sz="1000" baseline="0" dirty="0" smtClean="0">
                <a:latin typeface="Arial"/>
                <a:cs typeface="Arial"/>
                <a:sym typeface="Wingdings"/>
              </a:rPr>
              <a:t> distribution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Shallower clouds precondition the atmosphere for deep moist convection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Mid and deep clouds produce mid-level cloud layers modifying the radiation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58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err="1" smtClean="0">
                <a:latin typeface="Arial"/>
                <a:cs typeface="Arial"/>
              </a:rPr>
              <a:t>Mapes</a:t>
            </a:r>
            <a:r>
              <a:rPr lang="en-US" sz="1000" dirty="0" smtClean="0">
                <a:latin typeface="Arial"/>
                <a:cs typeface="Arial"/>
              </a:rPr>
              <a:t> and </a:t>
            </a:r>
            <a:r>
              <a:rPr lang="en-US" sz="1000" dirty="0" err="1" smtClean="0">
                <a:latin typeface="Arial"/>
                <a:cs typeface="Arial"/>
              </a:rPr>
              <a:t>Zuidema</a:t>
            </a:r>
            <a:r>
              <a:rPr lang="en-US" sz="1000" dirty="0" smtClean="0">
                <a:latin typeface="Arial"/>
                <a:cs typeface="Arial"/>
              </a:rPr>
              <a:t> (1996)</a:t>
            </a:r>
          </a:p>
          <a:p>
            <a:pPr marL="0" indent="0">
              <a:buFont typeface="Arial"/>
              <a:buNone/>
            </a:pPr>
            <a:r>
              <a:rPr lang="en-US" sz="1000" dirty="0" smtClean="0">
                <a:latin typeface="Arial"/>
                <a:cs typeface="Arial"/>
              </a:rPr>
              <a:t>	- Studied dry</a:t>
            </a:r>
            <a:r>
              <a:rPr lang="en-US" sz="1000" baseline="0" dirty="0" smtClean="0">
                <a:latin typeface="Arial"/>
                <a:cs typeface="Arial"/>
              </a:rPr>
              <a:t> layers in the tropics (warm pool in the western Pacific; data from TOGA COARE field experiment) </a:t>
            </a:r>
          </a:p>
          <a:p>
            <a:pPr marL="45720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- Focused</a:t>
            </a:r>
            <a:r>
              <a:rPr lang="en-US" sz="1000" baseline="0" dirty="0" smtClean="0">
                <a:latin typeface="Arial"/>
                <a:cs typeface="Arial"/>
              </a:rPr>
              <a:t> on dry layers</a:t>
            </a:r>
          </a:p>
          <a:p>
            <a:pPr mar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Dry layers at 925mb, 850mb, and 550mb and sit atop sharp stable layers (inversions)</a:t>
            </a:r>
          </a:p>
          <a:p>
            <a:pPr mar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000" baseline="0" dirty="0" err="1" smtClean="0">
                <a:latin typeface="Arial"/>
                <a:cs typeface="Arial"/>
              </a:rPr>
              <a:t>Pakula</a:t>
            </a:r>
            <a:r>
              <a:rPr lang="en-US" sz="1000" baseline="0" dirty="0" smtClean="0">
                <a:latin typeface="Arial"/>
                <a:cs typeface="Arial"/>
              </a:rPr>
              <a:t> and Stephens (2008)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	- </a:t>
            </a:r>
            <a:r>
              <a:rPr lang="en-US" sz="1000" dirty="0" err="1" smtClean="0">
                <a:latin typeface="Arial"/>
                <a:cs typeface="Arial"/>
                <a:sym typeface="Wingdings"/>
              </a:rPr>
              <a:t>Radiative</a:t>
            </a:r>
            <a:r>
              <a:rPr lang="en-US" sz="1000" dirty="0" smtClean="0">
                <a:latin typeface="Arial"/>
                <a:cs typeface="Arial"/>
                <a:sym typeface="Wingdings"/>
              </a:rPr>
              <a:t> convective equilibrium study of cloud distributions in the tropics</a:t>
            </a:r>
          </a:p>
          <a:p>
            <a:pPr marL="0" indent="0">
              <a:buFont typeface="Arial"/>
              <a:buNone/>
            </a:pPr>
            <a:r>
              <a:rPr lang="en-US" sz="1000" dirty="0" smtClean="0">
                <a:latin typeface="Arial"/>
                <a:cs typeface="Arial"/>
              </a:rPr>
              <a:t>	- Corroborated the findings of </a:t>
            </a:r>
            <a:r>
              <a:rPr lang="en-US" sz="1000" dirty="0" err="1" smtClean="0">
                <a:latin typeface="Arial"/>
                <a:cs typeface="Arial"/>
              </a:rPr>
              <a:t>Mapes</a:t>
            </a:r>
            <a:r>
              <a:rPr lang="en-US" sz="1000" dirty="0" smtClean="0">
                <a:latin typeface="Arial"/>
                <a:cs typeface="Arial"/>
              </a:rPr>
              <a:t> and </a:t>
            </a:r>
            <a:r>
              <a:rPr lang="en-US" sz="1000" dirty="0" err="1" smtClean="0">
                <a:latin typeface="Arial"/>
                <a:cs typeface="Arial"/>
              </a:rPr>
              <a:t>Zuidema</a:t>
            </a:r>
            <a:r>
              <a:rPr lang="en-US" sz="1000" dirty="0" smtClean="0">
                <a:latin typeface="Arial"/>
                <a:cs typeface="Arial"/>
              </a:rPr>
              <a:t> (1996); convectively active regions: no RH</a:t>
            </a:r>
            <a:r>
              <a:rPr lang="en-US" sz="1000" baseline="0" dirty="0" smtClean="0">
                <a:latin typeface="Arial"/>
                <a:cs typeface="Arial"/>
              </a:rPr>
              <a:t> gradient; convectively suppressed regions: sharp RH gradients at stable layers.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9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Initial ensemble: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17 developed 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13 non-developed (not shown)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What develops?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Developed Members 16 &amp; 39:</a:t>
            </a:r>
          </a:p>
          <a:p>
            <a:pPr marL="914400" lvl="2" indent="0">
              <a:buFont typeface="Arial"/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Night Only: </a:t>
            </a:r>
            <a:r>
              <a:rPr lang="en-US" dirty="0" smtClean="0"/>
              <a:t>stronger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ii. Day Only: </a:t>
            </a:r>
            <a:r>
              <a:rPr lang="en-US" dirty="0" smtClean="0"/>
              <a:t>no development</a:t>
            </a:r>
          </a:p>
          <a:p>
            <a:pPr lvl="2"/>
            <a:r>
              <a:rPr lang="en-US" dirty="0" smtClean="0">
                <a:solidFill>
                  <a:srgbClr val="E118BE"/>
                </a:solidFill>
              </a:rPr>
              <a:t>iii. No Radiation: </a:t>
            </a:r>
            <a:r>
              <a:rPr lang="en-US" dirty="0" smtClean="0"/>
              <a:t>no development</a:t>
            </a:r>
          </a:p>
          <a:p>
            <a:pPr lvl="2"/>
            <a:r>
              <a:rPr lang="en-US" dirty="0" smtClean="0">
                <a:solidFill>
                  <a:srgbClr val="2BFF51"/>
                </a:solidFill>
              </a:rPr>
              <a:t>iv. Offset:</a:t>
            </a:r>
            <a:r>
              <a:rPr lang="en-US" dirty="0" smtClean="0"/>
              <a:t> similar to Control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Non-developed Members 11 &amp; 37 (not shown):</a:t>
            </a:r>
          </a:p>
          <a:p>
            <a:pPr marL="914400" lvl="2" indent="0">
              <a:buFontTx/>
              <a:buNone/>
            </a:pPr>
            <a:r>
              <a:rPr lang="en-US" dirty="0" err="1" smtClean="0"/>
              <a:t>i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None develop</a:t>
            </a:r>
          </a:p>
          <a:p>
            <a:pPr marL="171450" indent="-171450">
              <a:buFont typeface="Arial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Storm intensity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maximum 10-m wind speed within 225 km of the vortex center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Tropical</a:t>
            </a:r>
            <a:r>
              <a:rPr lang="en-US" sz="1200" baseline="0" dirty="0" smtClean="0">
                <a:latin typeface="Arial"/>
                <a:cs typeface="Arial"/>
              </a:rPr>
              <a:t> storm: </a:t>
            </a:r>
            <a:r>
              <a:rPr lang="en-US" sz="1200" baseline="0" dirty="0" err="1" smtClean="0">
                <a:latin typeface="Arial"/>
                <a:cs typeface="Arial"/>
              </a:rPr>
              <a:t>Saffir</a:t>
            </a:r>
            <a:r>
              <a:rPr lang="en-US" sz="1200" baseline="0" dirty="0" smtClean="0">
                <a:latin typeface="Arial"/>
                <a:cs typeface="Arial"/>
              </a:rPr>
              <a:t>-Simpson scale: (34 knots </a:t>
            </a:r>
            <a:r>
              <a:rPr lang="en-US" sz="1200" baseline="0" dirty="0" smtClean="0">
                <a:latin typeface="Arial"/>
                <a:cs typeface="Arial"/>
                <a:sym typeface="Wingdings"/>
              </a:rPr>
              <a:t> 18 m/s)</a:t>
            </a:r>
            <a:endParaRPr lang="en-US" dirty="0" smtClean="0"/>
          </a:p>
          <a:p>
            <a:pPr marL="171450" lvl="0" indent="-171450">
              <a:buFont typeface="Arial"/>
              <a:buChar char="•"/>
            </a:pPr>
            <a:endParaRPr lang="en-US" dirty="0" smtClean="0"/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4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Focusing on Member</a:t>
            </a:r>
            <a:r>
              <a:rPr lang="en-US" sz="1000" baseline="0" dirty="0" smtClean="0">
                <a:latin typeface="Arial"/>
                <a:cs typeface="Arial"/>
              </a:rPr>
              <a:t> 16</a:t>
            </a:r>
          </a:p>
          <a:p>
            <a:pPr marL="171450" indent="-171450">
              <a:buFont typeface="Arial"/>
              <a:buChar char="•"/>
            </a:pP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05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b="1" u="sng" dirty="0" smtClean="0">
                <a:latin typeface="Arial"/>
                <a:cs typeface="Arial"/>
              </a:rPr>
              <a:t>FULL DIURNAL CYCLE</a:t>
            </a:r>
          </a:p>
          <a:p>
            <a:r>
              <a:rPr lang="en-US" sz="1000" dirty="0" smtClean="0">
                <a:latin typeface="Arial"/>
                <a:cs typeface="Arial"/>
              </a:rPr>
              <a:t>	- Net increase in relative humidity</a:t>
            </a:r>
          </a:p>
          <a:p>
            <a:r>
              <a:rPr lang="en-US" sz="1000" dirty="0" smtClean="0">
                <a:latin typeface="Arial"/>
                <a:cs typeface="Arial"/>
              </a:rPr>
              <a:t>	- Net low-level destabilization</a:t>
            </a:r>
          </a:p>
          <a:p>
            <a:r>
              <a:rPr lang="en-US" sz="1000" dirty="0" smtClean="0">
                <a:latin typeface="Arial"/>
                <a:cs typeface="Arial"/>
              </a:rPr>
              <a:t>	- Neutral mid-level stability</a:t>
            </a:r>
          </a:p>
          <a:p>
            <a:r>
              <a:rPr lang="en-US" sz="1000" dirty="0" smtClean="0">
                <a:latin typeface="Arial"/>
                <a:cs typeface="Arial"/>
              </a:rPr>
              <a:t>	- Melting layer stabilization</a:t>
            </a:r>
          </a:p>
          <a:p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67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9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7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8229600" cy="5213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4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77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52098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75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849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1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1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001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4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3874"/>
            <a:ext cx="4040188" cy="456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4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93875"/>
            <a:ext cx="4041775" cy="45624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904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2915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0198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988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083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21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 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5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0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1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1.e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3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9830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Diurnal radiation cycle impact on the genesis of Hurricane Karl (2010</a:t>
            </a:r>
            <a:r>
              <a:rPr lang="en-US" sz="3600" dirty="0" smtClean="0"/>
              <a:t>)…Revisited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371600" y="3200125"/>
            <a:ext cx="6400800" cy="36578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Christopher </a:t>
            </a:r>
            <a:r>
              <a:rPr lang="en-US" sz="2400" dirty="0" err="1" smtClean="0">
                <a:solidFill>
                  <a:schemeClr val="tx1"/>
                </a:solidFill>
              </a:rPr>
              <a:t>Melhauser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Pennsylvania State University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Department of Meteorology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Group Meeting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July 19, 2013</a:t>
            </a:r>
          </a:p>
        </p:txBody>
      </p:sp>
    </p:spTree>
    <p:extLst>
      <p:ext uri="{BB962C8B-B14F-4D97-AF65-F5344CB8AC3E}">
        <p14:creationId xmlns:p14="http://schemas.microsoft.com/office/powerpoint/2010/main" val="8075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9"/>
    </mc:Choice>
    <mc:Fallback xmlns="">
      <p:transition spd="slow" advTm="1119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0-2 km Vertical Profiles</a:t>
            </a:r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0" y="1894627"/>
            <a:ext cx="9299002" cy="4774350"/>
            <a:chOff x="-47274" y="1967899"/>
            <a:chExt cx="9299002" cy="4774350"/>
          </a:xfrm>
        </p:grpSpPr>
        <p:pic>
          <p:nvPicPr>
            <p:cNvPr id="4" name="Picture 3" descr="mem_16_exp3_v3.1.1_0-2km_gradient_profiles_IN_d03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4" t="25285" r="6987" b="27823"/>
            <a:stretch/>
          </p:blipFill>
          <p:spPr>
            <a:xfrm>
              <a:off x="4862011" y="2458656"/>
              <a:ext cx="4298271" cy="3215807"/>
            </a:xfrm>
            <a:prstGeom prst="rect">
              <a:avLst/>
            </a:prstGeom>
          </p:spPr>
        </p:pic>
        <p:pic>
          <p:nvPicPr>
            <p:cNvPr id="5" name="Picture 4" descr="mem_16_exp3_v3.1.1_0-2km_variable_profiles_IN_d0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0" t="25761" r="28187" b="27823"/>
            <a:stretch/>
          </p:blipFill>
          <p:spPr>
            <a:xfrm>
              <a:off x="618694" y="2491222"/>
              <a:ext cx="3183000" cy="3183241"/>
            </a:xfrm>
            <a:prstGeom prst="rect">
              <a:avLst/>
            </a:prstGeom>
          </p:spPr>
        </p:pic>
        <p:pic>
          <p:nvPicPr>
            <p:cNvPr id="7" name="Picture 6" descr="mem_16_exp3_v3.1.1_offset_0-2km_variable_profiles_IN_d03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92" t="25524" r="7831" b="27941"/>
            <a:stretch/>
          </p:blipFill>
          <p:spPr>
            <a:xfrm>
              <a:off x="3801693" y="2474940"/>
              <a:ext cx="1074567" cy="31913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86230" y="1994606"/>
              <a:ext cx="29143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Clear Sky Environment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4827" y="1967899"/>
              <a:ext cx="3907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Clear Sky Vertical Gradients</a:t>
              </a:r>
              <a:endParaRPr lang="en-US" sz="2000" dirty="0">
                <a:latin typeface="Arial"/>
                <a:cs typeface="Arial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-47274" y="2385381"/>
              <a:ext cx="742828" cy="3351824"/>
              <a:chOff x="-307777" y="2222561"/>
              <a:chExt cx="742828" cy="3351824"/>
            </a:xfrm>
          </p:grpSpPr>
          <p:sp>
            <p:nvSpPr>
              <p:cNvPr id="21" name="TextBox 20"/>
              <p:cNvSpPr txBox="1"/>
              <p:nvPr/>
            </p:nvSpPr>
            <p:spPr>
              <a:xfrm rot="16200000">
                <a:off x="-992376" y="3635283"/>
                <a:ext cx="16769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Height [m]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-92767" y="2222561"/>
                <a:ext cx="527818" cy="3351824"/>
                <a:chOff x="-92767" y="2222561"/>
                <a:chExt cx="527818" cy="3351824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-91818" y="5297386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-85950" y="5026439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200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-88222" y="4706646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400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-88222" y="4397276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600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-90494" y="4077482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800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-92766" y="3765830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1000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-92767" y="3464602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1200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-86898" y="3152950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1400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-89171" y="2825016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1600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-89171" y="2515647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1800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-89171" y="2222561"/>
                  <a:ext cx="521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2000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460960" y="5847413"/>
              <a:ext cx="1343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Potential Temperature [K]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1395" y="5788142"/>
              <a:ext cx="1343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Equivalent Potential Temperature [K]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99682" y="5796282"/>
              <a:ext cx="1343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Relative Humidity 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[%]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63837" y="5818104"/>
              <a:ext cx="1343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Water 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Vapor 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[g kg</a:t>
              </a:r>
              <a:r>
                <a:rPr lang="en-US" sz="1400" baseline="30000" dirty="0" smtClean="0">
                  <a:latin typeface="Arial"/>
                  <a:cs typeface="Arial"/>
                </a:rPr>
                <a:t>-1</a:t>
              </a:r>
              <a:r>
                <a:rPr lang="en-US" sz="1400" dirty="0" smtClean="0">
                  <a:latin typeface="Arial"/>
                  <a:cs typeface="Arial"/>
                </a:rPr>
                <a:t>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75551" y="5804422"/>
              <a:ext cx="1343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Arial"/>
                  <a:cs typeface="Arial"/>
                </a:rPr>
                <a:t>dTheta</a:t>
              </a:r>
              <a:r>
                <a:rPr lang="en-US" sz="1400" dirty="0" smtClean="0">
                  <a:latin typeface="Arial"/>
                  <a:cs typeface="Arial"/>
                </a:rPr>
                <a:t>/</a:t>
              </a:r>
              <a:r>
                <a:rPr lang="en-US" sz="1400" dirty="0" err="1" smtClean="0">
                  <a:latin typeface="Arial"/>
                  <a:cs typeface="Arial"/>
                </a:rPr>
                <a:t>dZ</a:t>
              </a:r>
              <a:endParaRPr lang="en-US" sz="1400" dirty="0" smtClean="0">
                <a:latin typeface="Arial"/>
                <a:cs typeface="Arial"/>
              </a:endParaRP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[K km</a:t>
              </a:r>
              <a:r>
                <a:rPr lang="en-US" sz="1400" baseline="30000" dirty="0" smtClean="0">
                  <a:latin typeface="Arial"/>
                  <a:cs typeface="Arial"/>
                </a:rPr>
                <a:t>-1</a:t>
              </a:r>
              <a:r>
                <a:rPr lang="en-US" sz="1400" dirty="0" smtClean="0">
                  <a:latin typeface="Arial"/>
                  <a:cs typeface="Arial"/>
                </a:rPr>
                <a:t>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64126" y="5802140"/>
              <a:ext cx="1343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Arial"/>
                  <a:cs typeface="Arial"/>
                </a:rPr>
                <a:t>dThetaE</a:t>
              </a:r>
              <a:r>
                <a:rPr lang="en-US" sz="1400" dirty="0" smtClean="0">
                  <a:latin typeface="Arial"/>
                  <a:cs typeface="Arial"/>
                </a:rPr>
                <a:t>/</a:t>
              </a:r>
              <a:r>
                <a:rPr lang="en-US" sz="1400" dirty="0" err="1" smtClean="0">
                  <a:latin typeface="Arial"/>
                  <a:cs typeface="Arial"/>
                </a:rPr>
                <a:t>dZ</a:t>
              </a:r>
              <a:endParaRPr lang="en-US" sz="1400" dirty="0" smtClean="0">
                <a:latin typeface="Arial"/>
                <a:cs typeface="Arial"/>
              </a:endParaRP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[K km</a:t>
              </a:r>
              <a:r>
                <a:rPr lang="en-US" sz="1400" baseline="30000" dirty="0" smtClean="0">
                  <a:latin typeface="Arial"/>
                  <a:cs typeface="Arial"/>
                </a:rPr>
                <a:t>-1</a:t>
              </a:r>
              <a:r>
                <a:rPr lang="en-US" sz="1400" dirty="0" smtClean="0">
                  <a:latin typeface="Arial"/>
                  <a:cs typeface="Arial"/>
                </a:rPr>
                <a:t>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68983" y="5807999"/>
              <a:ext cx="1343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Arial"/>
                  <a:cs typeface="Arial"/>
                </a:rPr>
                <a:t>dT</a:t>
              </a:r>
              <a:r>
                <a:rPr lang="en-US" sz="1400" dirty="0" smtClean="0">
                  <a:latin typeface="Arial"/>
                  <a:cs typeface="Arial"/>
                </a:rPr>
                <a:t>/</a:t>
              </a:r>
              <a:r>
                <a:rPr lang="en-US" sz="1400" dirty="0" err="1" smtClean="0">
                  <a:latin typeface="Arial"/>
                  <a:cs typeface="Arial"/>
                </a:rPr>
                <a:t>dZ</a:t>
              </a:r>
              <a:endParaRPr lang="en-US" sz="1400" dirty="0" smtClean="0">
                <a:latin typeface="Arial"/>
                <a:cs typeface="Arial"/>
              </a:endParaRP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[K km</a:t>
              </a:r>
              <a:r>
                <a:rPr lang="en-US" sz="1400" baseline="30000" dirty="0" smtClean="0">
                  <a:latin typeface="Arial"/>
                  <a:cs typeface="Arial"/>
                </a:rPr>
                <a:t>-1</a:t>
              </a:r>
              <a:r>
                <a:rPr lang="en-US" sz="1400" dirty="0" smtClean="0">
                  <a:latin typeface="Arial"/>
                  <a:cs typeface="Arial"/>
                </a:rPr>
                <a:t>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90342" y="5805715"/>
              <a:ext cx="1343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Arial"/>
                  <a:cs typeface="Arial"/>
                </a:rPr>
                <a:t>dRH</a:t>
              </a:r>
              <a:r>
                <a:rPr lang="en-US" sz="1400" dirty="0" smtClean="0">
                  <a:latin typeface="Arial"/>
                  <a:cs typeface="Arial"/>
                </a:rPr>
                <a:t>/</a:t>
              </a:r>
              <a:r>
                <a:rPr lang="en-US" sz="1400" dirty="0" err="1" smtClean="0">
                  <a:latin typeface="Arial"/>
                  <a:cs typeface="Arial"/>
                </a:rPr>
                <a:t>dZ</a:t>
              </a:r>
              <a:endParaRPr lang="en-US" sz="1400" dirty="0" smtClean="0">
                <a:latin typeface="Arial"/>
                <a:cs typeface="Arial"/>
              </a:endParaRP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[K km</a:t>
              </a:r>
              <a:r>
                <a:rPr lang="en-US" sz="1400" baseline="30000" dirty="0" smtClean="0">
                  <a:latin typeface="Arial"/>
                  <a:cs typeface="Arial"/>
                </a:rPr>
                <a:t>-1</a:t>
              </a:r>
              <a:r>
                <a:rPr lang="en-US" sz="1400" dirty="0" smtClean="0">
                  <a:latin typeface="Arial"/>
                  <a:cs typeface="Arial"/>
                </a:rPr>
                <a:t>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531956" y="5583628"/>
              <a:ext cx="4530184" cy="295858"/>
              <a:chOff x="531956" y="5583628"/>
              <a:chExt cx="4530184" cy="295858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531956" y="5584622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290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36717" y="5590479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305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325197" y="5588195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320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07849" y="5585912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340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988187" y="5583628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350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384808" y="5589485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683734" y="5595342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70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096638" y="5584916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80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25825" y="5590774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90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743350" y="5596631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1</a:t>
                </a:r>
                <a:r>
                  <a:rPr lang="en-US" sz="12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156254" y="5602487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15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577299" y="5592063"/>
                <a:ext cx="4848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20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697130" y="5589781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987921" y="5587498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311276" y="5585214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577647" y="5582930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819592" y="5588787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08071" y="5586504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677961" y="5584221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822218" y="5590079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096728" y="5587795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444504" y="5585511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906248" y="5583227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766887" y="5580944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325018" y="5586802"/>
              <a:ext cx="484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62491" y="752917"/>
            <a:ext cx="79712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Theta-E gradient above top of PBL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Day Only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much more moisture in BL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Entrainment layer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Increased cap for first 24 hours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91956" y="4314872"/>
            <a:ext cx="8452044" cy="6350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6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721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Instability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394825" y="5177847"/>
            <a:ext cx="4038600" cy="140954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Night Only: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Increased </a:t>
            </a:r>
            <a:r>
              <a:rPr lang="en-US" sz="1600" dirty="0" smtClean="0">
                <a:solidFill>
                  <a:srgbClr val="FF0000"/>
                </a:solidFill>
              </a:rPr>
              <a:t>large scale clear</a:t>
            </a:r>
            <a:r>
              <a:rPr lang="en-US" sz="1600" dirty="0">
                <a:solidFill>
                  <a:srgbClr val="FF0000"/>
                </a:solidFill>
              </a:rPr>
              <a:t>-air </a:t>
            </a:r>
            <a:r>
              <a:rPr lang="en-US" sz="1600" dirty="0" err="1">
                <a:solidFill>
                  <a:srgbClr val="FF0000"/>
                </a:solidFill>
              </a:rPr>
              <a:t>radiative</a:t>
            </a:r>
            <a:r>
              <a:rPr lang="en-US" sz="1600" dirty="0">
                <a:solidFill>
                  <a:srgbClr val="FF0000"/>
                </a:solidFill>
              </a:rPr>
              <a:t> cooling 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	 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increased convective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activity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0000"/>
                </a:solidFill>
                <a:sym typeface="Wingdings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 d</a:t>
            </a:r>
            <a:r>
              <a:rPr lang="en-US" sz="1600" dirty="0" smtClean="0">
                <a:solidFill>
                  <a:srgbClr val="FF0000"/>
                </a:solidFill>
              </a:rPr>
              <a:t>epletes instability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 descr="mem_16_exp3_v3.1.1_MCAPE_d0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>
          <a:xfrm>
            <a:off x="-203515" y="-374498"/>
            <a:ext cx="5299364" cy="6162939"/>
          </a:xfrm>
          <a:prstGeom prst="rect">
            <a:avLst/>
          </a:prstGeom>
        </p:spPr>
      </p:pic>
      <p:pic>
        <p:nvPicPr>
          <p:cNvPr id="4" name="Picture 3" descr="mem_16_exp3_v3.1.1_dMCINdT_d0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15" y="-366357"/>
            <a:ext cx="5299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618691" y="2898291"/>
            <a:ext cx="1676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MCAPE [J kg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913387" y="2822736"/>
            <a:ext cx="1676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MCIN [J kg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8422" y="4670805"/>
            <a:ext cx="1676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Forecast Time [h]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6077" y="4692944"/>
            <a:ext cx="1676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Forecast Time [h]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9" y="695582"/>
            <a:ext cx="4623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Maximum Convective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Available Potential Energy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(first 24 h of simulation)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5351" y="807276"/>
            <a:ext cx="39075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Maximum Convective Inhibition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(first 24 h of simulation)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951323" y="5175563"/>
            <a:ext cx="4038600" cy="14095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Day Only: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Additional shortwave heating</a:t>
            </a:r>
            <a:endParaRPr lang="en-US" sz="1600" dirty="0" smtClean="0">
              <a:solidFill>
                <a:srgbClr val="FF0000"/>
              </a:solidFill>
              <a:sym typeface="Wingdings"/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	 Increased environmental 		potential temperature</a:t>
            </a:r>
          </a:p>
          <a:p>
            <a:pPr marL="457200" lvl="1" indent="0">
              <a:buFont typeface="Arial"/>
              <a:buNone/>
            </a:pP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	 Increases convective inhibition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0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2414" y="58440"/>
            <a:ext cx="25725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latin typeface="Arial"/>
                <a:cs typeface="Arial"/>
              </a:rPr>
              <a:t>KEY:</a:t>
            </a:r>
            <a:endParaRPr lang="en-US" sz="1400" dirty="0">
              <a:latin typeface="Arial"/>
              <a:cs typeface="Arial"/>
            </a:endParaRP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LONGWAVE</a:t>
            </a:r>
          </a:p>
          <a:p>
            <a:endParaRPr lang="en-US" sz="1000" dirty="0">
              <a:latin typeface="Arial"/>
              <a:cs typeface="Arial"/>
            </a:endParaRP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SHORTWAVE</a:t>
            </a:r>
          </a:p>
          <a:p>
            <a:endParaRPr lang="en-US" sz="1000" dirty="0">
              <a:latin typeface="Arial"/>
              <a:cs typeface="Arial"/>
            </a:endParaRPr>
          </a:p>
          <a:p>
            <a:endParaRPr lang="en-US" sz="1000" dirty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* </a:t>
            </a:r>
            <a:r>
              <a:rPr lang="en-US" sz="1200" i="1" dirty="0" smtClean="0">
                <a:latin typeface="Arial"/>
                <a:cs typeface="Arial"/>
              </a:rPr>
              <a:t>length of arrow indicates magnitude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800" dirty="0">
              <a:latin typeface="Arial"/>
              <a:cs typeface="Arial"/>
            </a:endParaRPr>
          </a:p>
          <a:p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62853" y="184417"/>
            <a:ext cx="6154350" cy="1323439"/>
            <a:chOff x="2262853" y="184417"/>
            <a:chExt cx="6154350" cy="1323439"/>
          </a:xfrm>
        </p:grpSpPr>
        <p:sp>
          <p:nvSpPr>
            <p:cNvPr id="3" name="Rectangle 2"/>
            <p:cNvSpPr/>
            <p:nvPr/>
          </p:nvSpPr>
          <p:spPr>
            <a:xfrm>
              <a:off x="2262853" y="184417"/>
              <a:ext cx="6154350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TextBox 1178"/>
            <p:cNvSpPr txBox="1"/>
            <p:nvPr/>
          </p:nvSpPr>
          <p:spPr>
            <a:xfrm>
              <a:off x="2262853" y="184417"/>
              <a:ext cx="61543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 err="1" smtClean="0">
                  <a:latin typeface="Arial"/>
                  <a:cs typeface="Arial"/>
                </a:rPr>
                <a:t>DayOnly</a:t>
              </a:r>
              <a:endParaRPr lang="en-US" sz="1600" b="1" u="sng" dirty="0" smtClean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Net environmental warming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Net decrease in relative humidity throughout the troposphere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Net environmental stabilization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Enhanced initial convective inhibition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62853" y="184417"/>
            <a:ext cx="6154350" cy="1323439"/>
            <a:chOff x="6424444" y="3055350"/>
            <a:chExt cx="6154350" cy="1323439"/>
          </a:xfrm>
        </p:grpSpPr>
        <p:sp>
          <p:nvSpPr>
            <p:cNvPr id="13" name="Rectangle 12"/>
            <p:cNvSpPr/>
            <p:nvPr/>
          </p:nvSpPr>
          <p:spPr>
            <a:xfrm>
              <a:off x="6424444" y="3055350"/>
              <a:ext cx="6154350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TextBox 1179"/>
            <p:cNvSpPr txBox="1"/>
            <p:nvPr/>
          </p:nvSpPr>
          <p:spPr>
            <a:xfrm>
              <a:off x="6424444" y="3055350"/>
              <a:ext cx="61543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 err="1" smtClean="0">
                  <a:latin typeface="Arial"/>
                  <a:cs typeface="Arial"/>
                </a:rPr>
                <a:t>NightOnly</a:t>
              </a:r>
              <a:endParaRPr lang="en-US" sz="1600" b="1" u="sng" dirty="0" smtClean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Net environmental cooling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Net increase in relative humidity throughout the troposphere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Net environmental </a:t>
              </a:r>
              <a:r>
                <a:rPr lang="en-US" sz="1600" dirty="0" smtClean="0">
                  <a:latin typeface="Arial"/>
                  <a:cs typeface="Arial"/>
                </a:rPr>
                <a:t>destabilization</a:t>
              </a:r>
              <a:endParaRPr lang="en-US" sz="1600" dirty="0" smtClean="0">
                <a:latin typeface="Arial"/>
                <a:cs typeface="Arial"/>
              </a:endParaRPr>
            </a:p>
          </p:txBody>
        </p:sp>
      </p:grpSp>
      <p:sp>
        <p:nvSpPr>
          <p:cNvPr id="7" name="Up Arrow 6"/>
          <p:cNvSpPr/>
          <p:nvPr/>
        </p:nvSpPr>
        <p:spPr>
          <a:xfrm>
            <a:off x="1254728" y="833448"/>
            <a:ext cx="414286" cy="394441"/>
          </a:xfrm>
          <a:prstGeom prst="upArrow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1254728" y="275438"/>
            <a:ext cx="414286" cy="416811"/>
          </a:xfrm>
          <a:prstGeom prst="upArrow">
            <a:avLst/>
          </a:prstGeom>
          <a:solidFill>
            <a:schemeClr val="tx1"/>
          </a:solidFill>
          <a:ln w="127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83" y="1620337"/>
            <a:ext cx="7593541" cy="511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5711524"/>
          </a:xfrm>
        </p:spPr>
        <p:txBody>
          <a:bodyPr>
            <a:normAutofit/>
          </a:bodyPr>
          <a:lstStyle/>
          <a:p>
            <a:r>
              <a:rPr lang="en-US" sz="2600" dirty="0"/>
              <a:t>How does the diurnal radiation cycle impact the development of Hurricane Karl (2010</a:t>
            </a:r>
            <a:r>
              <a:rPr lang="en-US" sz="2600" dirty="0" smtClean="0"/>
              <a:t>)?</a:t>
            </a:r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56499" y="1040638"/>
            <a:ext cx="8229600" cy="3209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pPr lvl="1"/>
            <a:r>
              <a:rPr lang="en-US" sz="2200" dirty="0" smtClean="0"/>
              <a:t>Radiation modifies the development environment impacting development potential</a:t>
            </a:r>
          </a:p>
          <a:p>
            <a:pPr lvl="1"/>
            <a:r>
              <a:rPr lang="en-US" sz="2200" dirty="0" smtClean="0"/>
              <a:t>The night phase of the diurnal radiation cycle is critical in </a:t>
            </a:r>
            <a:r>
              <a:rPr lang="en-US" sz="2200" dirty="0" smtClean="0"/>
              <a:t>development</a:t>
            </a:r>
          </a:p>
          <a:p>
            <a:pPr lvl="2"/>
            <a:r>
              <a:rPr lang="en-US" sz="1800" dirty="0" smtClean="0"/>
              <a:t>Allows large scale destabilization </a:t>
            </a:r>
            <a:r>
              <a:rPr lang="en-US" sz="1800" dirty="0" smtClean="0">
                <a:sym typeface="Wingdings"/>
              </a:rPr>
              <a:t> enhanced convection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66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17"/>
    </mc:Choice>
    <mc:Fallback xmlns="">
      <p:transition spd="slow" advTm="315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Dr</a:t>
            </a:r>
            <a:r>
              <a:rPr lang="en-US" sz="2000" dirty="0"/>
              <a:t>. </a:t>
            </a:r>
            <a:r>
              <a:rPr lang="en-US" sz="2000" dirty="0" err="1"/>
              <a:t>Yonghui</a:t>
            </a:r>
            <a:r>
              <a:rPr lang="en-US" sz="2000" dirty="0"/>
              <a:t> </a:t>
            </a:r>
            <a:r>
              <a:rPr lang="en-US" sz="2000" dirty="0" err="1" smtClean="0"/>
              <a:t>Weng</a:t>
            </a:r>
            <a:endParaRPr lang="en-US" sz="2000" dirty="0" smtClean="0"/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erforming </a:t>
            </a:r>
            <a:r>
              <a:rPr lang="en-US" sz="1600" dirty="0"/>
              <a:t>the </a:t>
            </a:r>
            <a:r>
              <a:rPr lang="en-US" sz="1600" dirty="0" smtClean="0"/>
              <a:t>real-time </a:t>
            </a:r>
            <a:r>
              <a:rPr lang="en-US" sz="1600" dirty="0"/>
              <a:t>ensemble data assimilation and forecasts </a:t>
            </a:r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Dr</a:t>
            </a:r>
            <a:r>
              <a:rPr lang="en-US" sz="2000" dirty="0"/>
              <a:t>. </a:t>
            </a:r>
            <a:r>
              <a:rPr lang="en-US" sz="2000" dirty="0" err="1"/>
              <a:t>Xiaqiong</a:t>
            </a:r>
            <a:r>
              <a:rPr lang="en-US" sz="2000" dirty="0"/>
              <a:t> </a:t>
            </a:r>
            <a:r>
              <a:rPr lang="en-US" sz="2000" dirty="0" smtClean="0"/>
              <a:t>Zhou: </a:t>
            </a:r>
          </a:p>
          <a:p>
            <a:pPr lvl="1"/>
            <a:r>
              <a:rPr lang="en-US" sz="1600" dirty="0"/>
              <a:t>I</a:t>
            </a:r>
            <a:r>
              <a:rPr lang="en-US" sz="1600" dirty="0" smtClean="0"/>
              <a:t>nitiating preliminary </a:t>
            </a:r>
            <a:r>
              <a:rPr lang="en-US" sz="1600" dirty="0"/>
              <a:t>analysis of the diurnal cycle and </a:t>
            </a:r>
            <a:r>
              <a:rPr lang="en-US" sz="1600" dirty="0" smtClean="0"/>
              <a:t>sensitivity</a:t>
            </a:r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Research Partially Supported by:</a:t>
            </a:r>
          </a:p>
          <a:p>
            <a:pPr lvl="1"/>
            <a:r>
              <a:rPr lang="en-US" sz="1600" dirty="0" smtClean="0"/>
              <a:t>ONR </a:t>
            </a:r>
            <a:r>
              <a:rPr lang="en-US" sz="1600" dirty="0"/>
              <a:t>(Grant N000140910526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NOAA </a:t>
            </a:r>
            <a:r>
              <a:rPr lang="en-US" sz="1600" dirty="0"/>
              <a:t>(HFIP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r>
              <a:rPr lang="en-US" sz="1600" dirty="0" smtClean="0"/>
              <a:t>NASA </a:t>
            </a:r>
            <a:r>
              <a:rPr lang="en-US" sz="1600" dirty="0"/>
              <a:t>(NNX12AJ79G) </a:t>
            </a:r>
            <a:endParaRPr lang="en-US" sz="1600" dirty="0" smtClean="0"/>
          </a:p>
          <a:p>
            <a:pPr lvl="1"/>
            <a:r>
              <a:rPr lang="en-US" sz="1600" dirty="0" smtClean="0"/>
              <a:t>NSF </a:t>
            </a:r>
            <a:r>
              <a:rPr lang="en-US" sz="1600" dirty="0"/>
              <a:t>(Grant 0840651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Texas </a:t>
            </a:r>
            <a:r>
              <a:rPr lang="en-US" sz="2000" dirty="0"/>
              <a:t>Advanced Computing Center (TACC</a:t>
            </a:r>
            <a:r>
              <a:rPr lang="en-US" sz="2000" dirty="0" smtClean="0"/>
              <a:t>): </a:t>
            </a:r>
          </a:p>
          <a:p>
            <a:pPr lvl="1"/>
            <a:r>
              <a:rPr lang="en-US" sz="1600" dirty="0" smtClean="0"/>
              <a:t>Computing resources for sensitivity experiments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"/>
    </mc:Choice>
    <mc:Fallback xmlns="">
      <p:transition spd="slow" advTm="5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06046"/>
            <a:ext cx="8229600" cy="5741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Hack, J.  J., 1980: The role of convective-scale processes in tropical cyclone development. </a:t>
            </a:r>
            <a:r>
              <a:rPr lang="en-US" sz="1100" i="1" dirty="0"/>
              <a:t>PhD thesis, Colorado State University</a:t>
            </a:r>
            <a:r>
              <a:rPr lang="en-US" sz="1100" i="1" dirty="0" smtClean="0"/>
              <a:t>.</a:t>
            </a: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 smtClean="0"/>
              <a:t>Davis</a:t>
            </a:r>
            <a:r>
              <a:rPr lang="en-US" sz="1100" dirty="0"/>
              <a:t>, C. A. and D. A. </a:t>
            </a:r>
            <a:r>
              <a:rPr lang="en-US" sz="1100" dirty="0" err="1"/>
              <a:t>Ahijevych</a:t>
            </a:r>
            <a:r>
              <a:rPr lang="en-US" sz="1100" dirty="0"/>
              <a:t>, 2012: Mesoscale structural evolution of three tropical weather systems observed during PREDICT. </a:t>
            </a:r>
            <a:r>
              <a:rPr lang="en-US" sz="1100" i="1" dirty="0"/>
              <a:t>J. Atmos. Sci</a:t>
            </a:r>
            <a:r>
              <a:rPr lang="en-US" sz="1100" dirty="0"/>
              <a:t>., </a:t>
            </a:r>
            <a:r>
              <a:rPr lang="en-US" sz="1100" b="1" dirty="0"/>
              <a:t>69</a:t>
            </a:r>
            <a:r>
              <a:rPr lang="en-US" sz="1100" dirty="0"/>
              <a:t>, 1284-1305.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 err="1"/>
              <a:t>Dudhia</a:t>
            </a:r>
            <a:r>
              <a:rPr lang="en-US" sz="1100" dirty="0"/>
              <a:t>, J., 1989: Numerical Study of Convection Observed during the Winter Monsoon Experiment Using a Mesoscale Two-Dimensional Model. </a:t>
            </a:r>
            <a:r>
              <a:rPr lang="en-US" sz="1100" i="1" dirty="0"/>
              <a:t>J. Atmos. Sci.,</a:t>
            </a:r>
            <a:r>
              <a:rPr lang="en-US" sz="1100" dirty="0"/>
              <a:t> </a:t>
            </a:r>
            <a:r>
              <a:rPr lang="en-US" sz="1100" b="1" dirty="0"/>
              <a:t>46</a:t>
            </a:r>
            <a:r>
              <a:rPr lang="en-US" sz="1100" dirty="0"/>
              <a:t>, 3077–3107.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/>
              <a:t>Hack, J.  J., 1980: The role of convective-scale processes in tropical cyclone development. </a:t>
            </a:r>
            <a:r>
              <a:rPr lang="en-US" sz="1100" i="1" dirty="0"/>
              <a:t>PhD thesis, Colorado State University.</a:t>
            </a: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/>
              <a:t>Johnson, R., T. </a:t>
            </a:r>
            <a:r>
              <a:rPr lang="en-US" sz="1100" dirty="0" err="1"/>
              <a:t>Rickenbach</a:t>
            </a:r>
            <a:r>
              <a:rPr lang="en-US" sz="1100" dirty="0"/>
              <a:t>, S. </a:t>
            </a:r>
            <a:r>
              <a:rPr lang="en-US" sz="1100" dirty="0" err="1"/>
              <a:t>Rudledge</a:t>
            </a:r>
            <a:r>
              <a:rPr lang="en-US" sz="1100" dirty="0"/>
              <a:t>, P. </a:t>
            </a:r>
            <a:r>
              <a:rPr lang="en-US" sz="1100" dirty="0" err="1"/>
              <a:t>Ciesielske</a:t>
            </a:r>
            <a:r>
              <a:rPr lang="en-US" sz="1100" dirty="0"/>
              <a:t>, and W. Schubert, 1999: </a:t>
            </a:r>
            <a:r>
              <a:rPr lang="en-US" sz="1100" dirty="0" err="1"/>
              <a:t>Trimodal</a:t>
            </a:r>
            <a:r>
              <a:rPr lang="en-US" sz="1100" dirty="0"/>
              <a:t> characteristics of tropical convection.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12</a:t>
            </a:r>
            <a:r>
              <a:rPr lang="en-US" sz="1100" dirty="0"/>
              <a:t>, 2397-2418</a:t>
            </a:r>
            <a:r>
              <a:rPr lang="en-US" sz="1100" dirty="0" smtClean="0"/>
              <a:t>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 err="1"/>
              <a:t>Mapes</a:t>
            </a:r>
            <a:r>
              <a:rPr lang="en-US" sz="1100" dirty="0"/>
              <a:t>, B., and P. </a:t>
            </a:r>
            <a:r>
              <a:rPr lang="en-US" sz="1100" dirty="0" err="1"/>
              <a:t>Zuidema</a:t>
            </a:r>
            <a:r>
              <a:rPr lang="en-US" sz="1100" dirty="0"/>
              <a:t>, 1996: Radiative-dynamical consequences of dry tongues in the tropical atmosphere. </a:t>
            </a:r>
            <a:r>
              <a:rPr lang="en-US" sz="1100" i="1" dirty="0"/>
              <a:t>J. Atmos. Sci.,</a:t>
            </a:r>
            <a:r>
              <a:rPr lang="en-US" sz="1100" dirty="0"/>
              <a:t> </a:t>
            </a:r>
            <a:r>
              <a:rPr lang="en-US" sz="1100" b="1" dirty="0"/>
              <a:t>53</a:t>
            </a:r>
            <a:r>
              <a:rPr lang="en-US" sz="1100" dirty="0"/>
              <a:t>, 620-638.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/>
              <a:t>Miller, R. A., and W. M. Frank, 1993: Radiative Forcing of Simulated Tropical Cloud Clusters.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Rev.,</a:t>
            </a:r>
            <a:r>
              <a:rPr lang="en-US" sz="1100" dirty="0"/>
              <a:t> </a:t>
            </a:r>
            <a:r>
              <a:rPr lang="en-US" sz="1100" b="1" dirty="0"/>
              <a:t>121</a:t>
            </a:r>
            <a:r>
              <a:rPr lang="en-US" sz="1100" dirty="0"/>
              <a:t>, 482–498.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 err="1"/>
              <a:t>Pakula</a:t>
            </a:r>
            <a:r>
              <a:rPr lang="en-US" sz="1100" dirty="0"/>
              <a:t>, L., and G. L. Stephens, 2009: The Role of Radiation in Influencing Tropical Cloud Distributions in a Radiative-Convective Equilibrium Cloud-Resolving Model. </a:t>
            </a:r>
            <a:r>
              <a:rPr lang="en-US" sz="1100" i="1" dirty="0"/>
              <a:t>J. Atmos. Sci.,</a:t>
            </a:r>
            <a:r>
              <a:rPr lang="en-US" sz="1100" dirty="0"/>
              <a:t> </a:t>
            </a:r>
            <a:r>
              <a:rPr lang="en-US" sz="1100" b="1" dirty="0"/>
              <a:t>66,</a:t>
            </a:r>
            <a:r>
              <a:rPr lang="en-US" sz="1100" dirty="0"/>
              <a:t> 62-76.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 err="1"/>
              <a:t>Sundqvist</a:t>
            </a:r>
            <a:r>
              <a:rPr lang="en-US" sz="1100" dirty="0"/>
              <a:t>, H. 1970: Numerical simulation of the development of tropical cyclones with a ten-level model. Part II., </a:t>
            </a:r>
            <a:r>
              <a:rPr lang="en-US" sz="1100" i="1" dirty="0" err="1"/>
              <a:t>Tellus</a:t>
            </a:r>
            <a:r>
              <a:rPr lang="en-US" sz="1100" i="1" dirty="0"/>
              <a:t>, </a:t>
            </a:r>
            <a:r>
              <a:rPr lang="en-US" sz="1100" b="1" dirty="0"/>
              <a:t>22, </a:t>
            </a:r>
            <a:r>
              <a:rPr lang="en-US" sz="1100" dirty="0"/>
              <a:t>504-510</a:t>
            </a:r>
            <a:r>
              <a:rPr lang="en-US" sz="1100" dirty="0" smtClean="0"/>
              <a:t>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/>
              <a:t>Tao W.-K, S. Lang, J. Simpson, C.-H. Sui, B. Ferrier and M.-D. Chou, 1996: Mechanisms of Cloud-Radiation Interaction in the Tropics and </a:t>
            </a:r>
            <a:r>
              <a:rPr lang="en-US" sz="1100" dirty="0" err="1"/>
              <a:t>Midlatitudes</a:t>
            </a:r>
            <a:r>
              <a:rPr lang="en-US" sz="1100" i="1" dirty="0"/>
              <a:t>. J. Atmos. Sci.,</a:t>
            </a:r>
            <a:r>
              <a:rPr lang="en-US" sz="1100" dirty="0"/>
              <a:t> </a:t>
            </a:r>
            <a:r>
              <a:rPr lang="en-US" sz="1100" b="1" dirty="0"/>
              <a:t>53</a:t>
            </a:r>
            <a:r>
              <a:rPr lang="en-US" sz="1100" dirty="0"/>
              <a:t>, 2624-2651.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4"/>
    </mc:Choice>
    <mc:Fallback xmlns="">
      <p:transition spd="slow" advTm="103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Diurnal radiation cycle impact on the genesis of </a:t>
            </a:r>
            <a:endParaRPr lang="en-US" dirty="0" smtClean="0"/>
          </a:p>
          <a:p>
            <a:r>
              <a:rPr lang="en-US" dirty="0" smtClean="0"/>
              <a:t>Hurricane </a:t>
            </a:r>
            <a:r>
              <a:rPr lang="en-US" dirty="0"/>
              <a:t>Karl (2010)</a:t>
            </a:r>
          </a:p>
        </p:txBody>
      </p:sp>
    </p:spTree>
    <p:extLst>
      <p:ext uri="{BB962C8B-B14F-4D97-AF65-F5344CB8AC3E}">
        <p14:creationId xmlns:p14="http://schemas.microsoft.com/office/powerpoint/2010/main" val="27738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"/>
    </mc:Choice>
    <mc:Fallback xmlns="">
      <p:transition spd="slow" advTm="26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561445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Radiation impacts on idealized tropical cyclone development: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Sundqvist</a:t>
            </a:r>
            <a:r>
              <a:rPr lang="en-US" dirty="0"/>
              <a:t> </a:t>
            </a:r>
            <a:r>
              <a:rPr lang="en-US" dirty="0" smtClean="0"/>
              <a:t>(1970)</a:t>
            </a:r>
          </a:p>
          <a:p>
            <a:pPr lvl="2"/>
            <a:r>
              <a:rPr lang="en-US" dirty="0" smtClean="0"/>
              <a:t>Rate of intensification increased with inclusion of longwave radiative cooling outside core (&gt; 200 km from center); final intensity unaffected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Hack (1980)</a:t>
            </a:r>
          </a:p>
          <a:p>
            <a:pPr lvl="2"/>
            <a:r>
              <a:rPr lang="en-US" dirty="0" smtClean="0"/>
              <a:t>Earlier intensification and increased intensity with inclusion of shortwave and longwave radiation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Craig (1996)</a:t>
            </a:r>
          </a:p>
          <a:p>
            <a:pPr lvl="2"/>
            <a:r>
              <a:rPr lang="en-US" dirty="0" smtClean="0"/>
              <a:t>Increased intensification rate and intensity with the inclusion of radiative heating and cooling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830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Strong diurnal oscillations found in Karl’s deep moist convection (Davis and </a:t>
            </a:r>
            <a:r>
              <a:rPr lang="en-US" sz="2600" dirty="0" err="1" smtClean="0"/>
              <a:t>Ahijevych</a:t>
            </a:r>
            <a:r>
              <a:rPr lang="en-US" sz="2600" dirty="0" smtClean="0"/>
              <a:t> 2012)</a:t>
            </a:r>
            <a:endParaRPr lang="en-US" sz="2600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893626" y="2058988"/>
            <a:ext cx="7730462" cy="4846052"/>
            <a:chOff x="1922014" y="3343999"/>
            <a:chExt cx="5317191" cy="3333227"/>
          </a:xfrm>
        </p:grpSpPr>
        <p:sp>
          <p:nvSpPr>
            <p:cNvPr id="12" name="TextBox 11"/>
            <p:cNvSpPr txBox="1"/>
            <p:nvPr/>
          </p:nvSpPr>
          <p:spPr>
            <a:xfrm>
              <a:off x="2445847" y="6431005"/>
              <a:ext cx="47933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 smtClean="0">
                  <a:latin typeface="Arial"/>
                  <a:cs typeface="Arial"/>
                </a:rPr>
                <a:t>Adapted from: Davis and </a:t>
              </a:r>
              <a:r>
                <a:rPr lang="en-US" sz="1000" i="1" dirty="0" err="1" smtClean="0">
                  <a:latin typeface="Arial"/>
                  <a:cs typeface="Arial"/>
                </a:rPr>
                <a:t>Ahijevych</a:t>
              </a:r>
              <a:r>
                <a:rPr lang="en-US" sz="1000" i="1" dirty="0">
                  <a:latin typeface="Arial"/>
                  <a:cs typeface="Arial"/>
                </a:rPr>
                <a:t> </a:t>
              </a:r>
              <a:r>
                <a:rPr lang="en-US" sz="1000" i="1" dirty="0" smtClean="0">
                  <a:latin typeface="Arial"/>
                  <a:cs typeface="Arial"/>
                </a:rPr>
                <a:t>(2012) Figure 3b </a:t>
              </a:r>
              <a:endParaRPr lang="en-US" sz="1000" i="1" dirty="0">
                <a:latin typeface="Arial"/>
                <a:cs typeface="Arial"/>
              </a:endParaRPr>
            </a:p>
          </p:txBody>
        </p:sp>
        <p:pic>
          <p:nvPicPr>
            <p:cNvPr id="10" name="Picture 9" descr="Figure_2_draf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014" y="3343999"/>
              <a:ext cx="5199037" cy="3173286"/>
            </a:xfrm>
            <a:prstGeom prst="rect">
              <a:avLst/>
            </a:prstGeom>
          </p:spPr>
        </p:pic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6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46477"/>
            <a:ext cx="8229600" cy="11898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Hurricane Karl (2010)</a:t>
            </a:r>
          </a:p>
          <a:p>
            <a:pPr lvl="1"/>
            <a:r>
              <a:rPr lang="en-US" dirty="0"/>
              <a:t>September 14-18, </a:t>
            </a:r>
            <a:r>
              <a:rPr lang="en-US" dirty="0" smtClean="0"/>
              <a:t>2010</a:t>
            </a:r>
            <a:endParaRPr lang="en-US" dirty="0"/>
          </a:p>
          <a:p>
            <a:pPr lvl="1"/>
            <a:r>
              <a:rPr lang="en-US" dirty="0"/>
              <a:t>Observed during PREDICT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2183"/>
          <a:stretch/>
        </p:blipFill>
        <p:spPr>
          <a:xfrm>
            <a:off x="1468742" y="2336307"/>
            <a:ext cx="6655310" cy="38842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56745" y="3439593"/>
            <a:ext cx="3303726" cy="990845"/>
            <a:chOff x="4656745" y="3439593"/>
            <a:chExt cx="3303726" cy="990845"/>
          </a:xfrm>
        </p:grpSpPr>
        <p:sp>
          <p:nvSpPr>
            <p:cNvPr id="6" name="TextBox 5"/>
            <p:cNvSpPr txBox="1"/>
            <p:nvPr/>
          </p:nvSpPr>
          <p:spPr>
            <a:xfrm>
              <a:off x="4656745" y="3439593"/>
              <a:ext cx="3303726" cy="406235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atin typeface="Arial"/>
                  <a:cs typeface="Arial"/>
                </a:rPr>
                <a:t>Formed 09/14</a:t>
              </a:r>
              <a:r>
                <a:rPr lang="en-US" sz="2200" dirty="0">
                  <a:latin typeface="Arial"/>
                  <a:cs typeface="Arial"/>
                </a:rPr>
                <a:t> </a:t>
              </a:r>
              <a:r>
                <a:rPr lang="en-US" sz="2200" dirty="0" smtClean="0">
                  <a:latin typeface="Arial"/>
                  <a:cs typeface="Arial"/>
                </a:rPr>
                <a:t>1800 UTC</a:t>
              </a:r>
              <a:endParaRPr lang="en-US" sz="2200" dirty="0"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5855876" y="3845828"/>
              <a:ext cx="452732" cy="58461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466169" y="6220548"/>
            <a:ext cx="3657883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latin typeface="Arial"/>
                <a:cs typeface="Arial"/>
              </a:rPr>
              <a:t>Source: Weather Underground</a:t>
            </a:r>
            <a:endParaRPr lang="en-US" sz="2000" i="1" dirty="0"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8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34"/>
    </mc:Choice>
    <mc:Fallback xmlns="">
      <p:transition xmlns:p14="http://schemas.microsoft.com/office/powerpoint/2010/main" spd="slow" advTm="3913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 algn="ctr">
              <a:buNone/>
            </a:pPr>
            <a:r>
              <a:rPr lang="en-US" sz="3000" dirty="0" smtClean="0"/>
              <a:t>How does the diurnal radiation cycle impact the </a:t>
            </a:r>
          </a:p>
          <a:p>
            <a:pPr marL="0" indent="0" algn="ctr">
              <a:buNone/>
            </a:pPr>
            <a:r>
              <a:rPr lang="en-US" sz="3000" dirty="0" smtClean="0"/>
              <a:t>development of Hurricane Karl (2010)?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8479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2"/>
    </mc:Choice>
    <mc:Fallback xmlns="">
      <p:transition spd="slow" advTm="91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Setup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553" y="841274"/>
            <a:ext cx="8671693" cy="2803759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WRF-ARW </a:t>
            </a:r>
            <a:r>
              <a:rPr lang="en-US" sz="2600" dirty="0" smtClean="0"/>
              <a:t>v3.1.1</a:t>
            </a:r>
          </a:p>
          <a:p>
            <a:pPr lvl="1"/>
            <a:r>
              <a:rPr lang="en-US" sz="2400" dirty="0" smtClean="0"/>
              <a:t>Domains</a:t>
            </a:r>
          </a:p>
          <a:p>
            <a:pPr lvl="2"/>
            <a:r>
              <a:rPr lang="en-US" sz="2200" dirty="0"/>
              <a:t>D01: </a:t>
            </a:r>
            <a:r>
              <a:rPr lang="en-US" sz="2200" dirty="0" smtClean="0"/>
              <a:t>40.5 km</a:t>
            </a:r>
            <a:r>
              <a:rPr lang="en-US" sz="2200" dirty="0"/>
              <a:t>, D02: </a:t>
            </a:r>
            <a:r>
              <a:rPr lang="en-US" sz="2200" dirty="0" smtClean="0"/>
              <a:t>13.5 km</a:t>
            </a:r>
            <a:r>
              <a:rPr lang="en-US" sz="2200" dirty="0"/>
              <a:t>, D03: </a:t>
            </a:r>
            <a:r>
              <a:rPr lang="en-US" sz="2200" dirty="0" smtClean="0"/>
              <a:t>4.5 km</a:t>
            </a:r>
          </a:p>
          <a:p>
            <a:pPr lvl="1"/>
            <a:r>
              <a:rPr lang="en-US" sz="2400" dirty="0" smtClean="0"/>
              <a:t>Radiation</a:t>
            </a:r>
            <a:endParaRPr lang="en-US" sz="2400" dirty="0"/>
          </a:p>
          <a:p>
            <a:pPr lvl="2"/>
            <a:r>
              <a:rPr lang="en-US" sz="2200" dirty="0" smtClean="0"/>
              <a:t>Shortwave: </a:t>
            </a:r>
            <a:r>
              <a:rPr lang="en-US" sz="2200" dirty="0" err="1" smtClean="0"/>
              <a:t>Dudhia</a:t>
            </a:r>
            <a:r>
              <a:rPr lang="en-US" sz="2200" dirty="0" smtClean="0"/>
              <a:t> </a:t>
            </a:r>
            <a:r>
              <a:rPr lang="en-US" sz="2200" dirty="0"/>
              <a:t>shortwave radiation </a:t>
            </a:r>
            <a:r>
              <a:rPr lang="en-US" sz="2200" dirty="0" smtClean="0"/>
              <a:t>scheme (</a:t>
            </a:r>
            <a:r>
              <a:rPr lang="en-US" sz="2200" dirty="0" err="1" smtClean="0"/>
              <a:t>Dudhia</a:t>
            </a:r>
            <a:r>
              <a:rPr lang="en-US" sz="2200" dirty="0" smtClean="0"/>
              <a:t> (1989))</a:t>
            </a:r>
            <a:endParaRPr lang="en-US" sz="2200" dirty="0"/>
          </a:p>
          <a:p>
            <a:pPr lvl="2"/>
            <a:r>
              <a:rPr lang="en-US" sz="2200" dirty="0" smtClean="0"/>
              <a:t>Longwave: </a:t>
            </a:r>
            <a:r>
              <a:rPr lang="en-US" sz="2200" dirty="0"/>
              <a:t>Rapid radiation transfer model (RRTM</a:t>
            </a:r>
            <a:r>
              <a:rPr lang="en-US" sz="2200" dirty="0" smtClean="0"/>
              <a:t>)</a:t>
            </a:r>
          </a:p>
          <a:p>
            <a:r>
              <a:rPr lang="en-US" sz="2600" dirty="0"/>
              <a:t>Model initialization </a:t>
            </a:r>
          </a:p>
          <a:p>
            <a:pPr lvl="1"/>
            <a:r>
              <a:rPr lang="en-US" sz="2200" dirty="0"/>
              <a:t>September 12</a:t>
            </a:r>
            <a:r>
              <a:rPr lang="en-US" sz="2200" baseline="30000" dirty="0"/>
              <a:t>th</a:t>
            </a:r>
            <a:r>
              <a:rPr lang="en-US" sz="2200" dirty="0"/>
              <a:t>, 2010 </a:t>
            </a:r>
            <a:r>
              <a:rPr lang="en-US" sz="2200" dirty="0" smtClean="0"/>
              <a:t>at </a:t>
            </a:r>
            <a:r>
              <a:rPr lang="en-US" sz="2200" dirty="0"/>
              <a:t>0000 UTC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330507" y="3645034"/>
            <a:ext cx="7010706" cy="3017235"/>
            <a:chOff x="1330507" y="3645034"/>
            <a:chExt cx="7010706" cy="3017235"/>
          </a:xfrm>
        </p:grpSpPr>
        <p:pic>
          <p:nvPicPr>
            <p:cNvPr id="2" name="Picture 1" descr="Figure1a_draft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07" y="3645034"/>
              <a:ext cx="4709333" cy="30172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15520" y="5215719"/>
              <a:ext cx="222569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 smtClean="0">
                  <a:solidFill>
                    <a:srgbClr val="FF0000"/>
                  </a:solidFill>
                  <a:latin typeface="Arial"/>
                  <a:cs typeface="Arial"/>
                </a:rPr>
                <a:t>Member 16</a:t>
              </a:r>
              <a:endParaRPr lang="en-US" sz="2200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r"/>
              <a:r>
                <a:rPr lang="en-US" sz="2200" dirty="0" smtClean="0">
                  <a:solidFill>
                    <a:srgbClr val="0000FF"/>
                  </a:solidFill>
                  <a:latin typeface="Arial"/>
                  <a:cs typeface="Arial"/>
                </a:rPr>
                <a:t>Member 39</a:t>
              </a:r>
              <a:endParaRPr lang="en-US" sz="2200" dirty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pPr algn="r"/>
              <a:r>
                <a:rPr lang="en-US" sz="2200" dirty="0" smtClean="0">
                  <a:latin typeface="Arial"/>
                  <a:cs typeface="Arial"/>
                </a:rPr>
                <a:t>NHC Best Track</a:t>
              </a:r>
            </a:p>
            <a:p>
              <a:pPr algn="r"/>
              <a:r>
                <a:rPr lang="en-US" sz="2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Dev. Members</a:t>
              </a:r>
              <a:endPara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98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8"/>
    </mc:Choice>
    <mc:Fallback xmlns="">
      <p:transition xmlns:p14="http://schemas.microsoft.com/office/powerpoint/2010/main" spd="slow" advTm="4534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Setup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553" y="841274"/>
            <a:ext cx="8490259" cy="250240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Initial </a:t>
            </a:r>
            <a:r>
              <a:rPr lang="en-US" sz="2600" dirty="0"/>
              <a:t>Conditions</a:t>
            </a:r>
          </a:p>
          <a:p>
            <a:pPr lvl="1"/>
            <a:r>
              <a:rPr lang="en-US" sz="2400" dirty="0" smtClean="0"/>
              <a:t>PSU-WRF</a:t>
            </a:r>
            <a:r>
              <a:rPr lang="en-US" sz="2400" dirty="0"/>
              <a:t>-</a:t>
            </a:r>
            <a:r>
              <a:rPr lang="en-US" sz="2400" dirty="0" err="1"/>
              <a:t>EnKF</a:t>
            </a:r>
            <a:r>
              <a:rPr lang="en-US" sz="2400" dirty="0"/>
              <a:t> </a:t>
            </a:r>
            <a:r>
              <a:rPr lang="en-US" sz="2400" dirty="0" smtClean="0"/>
              <a:t>cycling Ensemble </a:t>
            </a:r>
            <a:r>
              <a:rPr lang="en-US" sz="2400" dirty="0" err="1" smtClean="0"/>
              <a:t>Kalman</a:t>
            </a:r>
            <a:r>
              <a:rPr lang="en-US" sz="2400" dirty="0" smtClean="0"/>
              <a:t> Filter (</a:t>
            </a:r>
            <a:r>
              <a:rPr lang="en-US" sz="2400" dirty="0" err="1" smtClean="0"/>
              <a:t>EnKF</a:t>
            </a:r>
            <a:r>
              <a:rPr lang="en-US" sz="2400" dirty="0" smtClean="0"/>
              <a:t>) data assimilation system</a:t>
            </a:r>
            <a:endParaRPr lang="en-US" sz="2400" dirty="0"/>
          </a:p>
          <a:p>
            <a:pPr lvl="1"/>
            <a:r>
              <a:rPr lang="en-US" sz="2400" dirty="0"/>
              <a:t>30 member ensemble</a:t>
            </a:r>
          </a:p>
          <a:p>
            <a:pPr lvl="1"/>
            <a:endParaRPr lang="en-US" dirty="0"/>
          </a:p>
          <a:p>
            <a:r>
              <a:rPr lang="en-US" sz="2600" dirty="0" smtClean="0"/>
              <a:t>Boundary Conditions </a:t>
            </a:r>
          </a:p>
          <a:p>
            <a:pPr lvl="1"/>
            <a:r>
              <a:rPr lang="en-US" sz="2400" dirty="0" smtClean="0"/>
              <a:t>GFS deterministic forecast 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330507" y="3645034"/>
            <a:ext cx="7010706" cy="3017235"/>
            <a:chOff x="1330507" y="3645034"/>
            <a:chExt cx="7010706" cy="3017235"/>
          </a:xfrm>
        </p:grpSpPr>
        <p:pic>
          <p:nvPicPr>
            <p:cNvPr id="2" name="Picture 1" descr="Figure1a_draft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07" y="3645034"/>
              <a:ext cx="4709333" cy="30172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15520" y="5215719"/>
              <a:ext cx="222569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 smtClean="0">
                  <a:solidFill>
                    <a:srgbClr val="FF0000"/>
                  </a:solidFill>
                  <a:latin typeface="Arial"/>
                  <a:cs typeface="Arial"/>
                </a:rPr>
                <a:t>Member 16</a:t>
              </a:r>
              <a:endParaRPr lang="en-US" sz="2200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r"/>
              <a:r>
                <a:rPr lang="en-US" sz="2200" dirty="0" smtClean="0">
                  <a:solidFill>
                    <a:srgbClr val="0000FF"/>
                  </a:solidFill>
                  <a:latin typeface="Arial"/>
                  <a:cs typeface="Arial"/>
                </a:rPr>
                <a:t>Member 39</a:t>
              </a:r>
              <a:endParaRPr lang="en-US" sz="2200" dirty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pPr algn="r"/>
              <a:r>
                <a:rPr lang="en-US" sz="2200" dirty="0" smtClean="0">
                  <a:latin typeface="Arial"/>
                  <a:cs typeface="Arial"/>
                </a:rPr>
                <a:t>NHC Best Track</a:t>
              </a:r>
            </a:p>
            <a:p>
              <a:pPr algn="r"/>
              <a:r>
                <a:rPr lang="en-US" sz="2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Dev. Members</a:t>
              </a:r>
              <a:endPara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060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9"/>
    </mc:Choice>
    <mc:Fallback xmlns="">
      <p:transition xmlns:p14="http://schemas.microsoft.com/office/powerpoint/2010/main" spd="slow" advTm="519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Performed for 4 members of ensemble (2 developing, 2 non-developing)</a:t>
            </a:r>
          </a:p>
          <a:p>
            <a:endParaRPr lang="en-US" dirty="0" smtClean="0"/>
          </a:p>
          <a:p>
            <a:pPr lvl="1"/>
            <a:r>
              <a:rPr lang="en-US" b="1" dirty="0" smtClean="0"/>
              <a:t>Control (C)</a:t>
            </a:r>
          </a:p>
          <a:p>
            <a:pPr lvl="2"/>
            <a:r>
              <a:rPr lang="en-US" dirty="0" smtClean="0"/>
              <a:t>No modification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Day Only (D)</a:t>
            </a:r>
          </a:p>
          <a:p>
            <a:pPr lvl="2"/>
            <a:r>
              <a:rPr lang="en-US" dirty="0" smtClean="0"/>
              <a:t>SW set @ local noon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Night Only (N)</a:t>
            </a:r>
          </a:p>
          <a:p>
            <a:pPr lvl="2"/>
            <a:r>
              <a:rPr lang="en-US" dirty="0" smtClean="0"/>
              <a:t>No SW</a:t>
            </a:r>
          </a:p>
          <a:p>
            <a:pPr lvl="1"/>
            <a:r>
              <a:rPr lang="en-US" b="1" dirty="0" smtClean="0">
                <a:solidFill>
                  <a:srgbClr val="E118BE"/>
                </a:solidFill>
              </a:rPr>
              <a:t>No Radiation (NR)</a:t>
            </a:r>
          </a:p>
          <a:p>
            <a:pPr lvl="2"/>
            <a:r>
              <a:rPr lang="en-US" dirty="0" smtClean="0"/>
              <a:t>No SW or LW</a:t>
            </a:r>
          </a:p>
          <a:p>
            <a:pPr lvl="1"/>
            <a:r>
              <a:rPr lang="en-US" b="1" dirty="0" smtClean="0">
                <a:solidFill>
                  <a:srgbClr val="2BFF51"/>
                </a:solidFill>
              </a:rPr>
              <a:t>Offset (O)</a:t>
            </a:r>
          </a:p>
          <a:p>
            <a:pPr lvl="2"/>
            <a:r>
              <a:rPr lang="en-US" dirty="0" smtClean="0"/>
              <a:t>SW offset 12 hours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871699" y="2715182"/>
            <a:ext cx="1337123" cy="2330615"/>
            <a:chOff x="4916265" y="1360865"/>
            <a:chExt cx="1337123" cy="2330615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5262716" y="3477953"/>
              <a:ext cx="0" cy="213527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4916265" y="1360865"/>
              <a:ext cx="1337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Night Only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Initial SI</a:t>
              </a:r>
              <a:endParaRPr lang="en-US" sz="1200" i="1" dirty="0" smtClean="0">
                <a:latin typeface="Arial"/>
                <a:cs typeface="Arial"/>
              </a:endParaRPr>
            </a:p>
          </p:txBody>
        </p:sp>
        <p:cxnSp>
          <p:nvCxnSpPr>
            <p:cNvPr id="68" name="Straight Arrow Connector 67"/>
            <p:cNvCxnSpPr>
              <a:stCxn id="67" idx="2"/>
            </p:cNvCxnSpPr>
            <p:nvPr/>
          </p:nvCxnSpPr>
          <p:spPr>
            <a:xfrm flipH="1">
              <a:off x="5262716" y="1822530"/>
              <a:ext cx="322111" cy="15581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800872" y="2410383"/>
            <a:ext cx="3333771" cy="2640171"/>
            <a:chOff x="4845438" y="1056066"/>
            <a:chExt cx="3333771" cy="2640171"/>
          </a:xfrm>
        </p:grpSpPr>
        <p:sp>
          <p:nvSpPr>
            <p:cNvPr id="64" name="TextBox 63"/>
            <p:cNvSpPr txBox="1"/>
            <p:nvPr/>
          </p:nvSpPr>
          <p:spPr>
            <a:xfrm>
              <a:off x="6842086" y="1056066"/>
              <a:ext cx="1337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Day Only</a:t>
              </a:r>
              <a:endParaRPr lang="en-US" sz="1200" dirty="0" smtClean="0">
                <a:solidFill>
                  <a:srgbClr val="2BFF5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Initial SI</a:t>
              </a:r>
              <a:endParaRPr lang="en-US" sz="1200" i="1" dirty="0" smtClean="0">
                <a:latin typeface="Arial"/>
                <a:cs typeface="Arial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678345" y="1877944"/>
              <a:ext cx="0" cy="1759009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8345" y="3482710"/>
              <a:ext cx="0" cy="213527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6710676" y="1360864"/>
              <a:ext cx="466716" cy="4589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4845438" y="1877944"/>
              <a:ext cx="1832907" cy="0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800872" y="3196248"/>
            <a:ext cx="4004507" cy="1854306"/>
            <a:chOff x="4845438" y="1841931"/>
            <a:chExt cx="4004507" cy="1854306"/>
          </a:xfrm>
        </p:grpSpPr>
        <p:sp>
          <p:nvSpPr>
            <p:cNvPr id="46" name="Right Arrow 45"/>
            <p:cNvSpPr/>
            <p:nvPr/>
          </p:nvSpPr>
          <p:spPr>
            <a:xfrm>
              <a:off x="7512822" y="2845605"/>
              <a:ext cx="606154" cy="535093"/>
            </a:xfrm>
            <a:prstGeom prst="rightArrow">
              <a:avLst/>
            </a:prstGeom>
            <a:solidFill>
              <a:schemeClr val="bg1">
                <a:lumMod val="95000"/>
                <a:alpha val="4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7510648" y="2543538"/>
              <a:ext cx="0" cy="1093415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12822" y="3482710"/>
              <a:ext cx="0" cy="213527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7512822" y="1841931"/>
              <a:ext cx="1337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Control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Initial SI</a:t>
              </a:r>
              <a:endParaRPr lang="en-US" sz="1200" i="1" dirty="0" smtClea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>
              <a:off x="7547052" y="2102073"/>
              <a:ext cx="295913" cy="4414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4845438" y="2539214"/>
              <a:ext cx="2665210" cy="10777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794082" y="2569844"/>
            <a:ext cx="2338744" cy="2484542"/>
            <a:chOff x="4838648" y="1215527"/>
            <a:chExt cx="2338744" cy="248454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008131" y="2303596"/>
              <a:ext cx="0" cy="1306058"/>
            </a:xfrm>
            <a:prstGeom prst="line">
              <a:avLst/>
            </a:prstGeom>
            <a:ln w="38100" cmpd="sng">
              <a:solidFill>
                <a:srgbClr val="2BFF5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840269" y="1215527"/>
              <a:ext cx="1337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2BFF51"/>
                  </a:solidFill>
                  <a:latin typeface="Arial"/>
                  <a:cs typeface="Arial"/>
                </a:rPr>
                <a:t>Offset</a:t>
              </a:r>
              <a:endParaRPr lang="en-US" sz="1200" dirty="0" smtClean="0">
                <a:solidFill>
                  <a:srgbClr val="2BFF5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Initial SI</a:t>
              </a:r>
              <a:endParaRPr lang="en-US" sz="1200" i="1" dirty="0" smtClean="0">
                <a:latin typeface="Arial"/>
                <a:cs typeface="Arial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6008131" y="1677192"/>
              <a:ext cx="313096" cy="5399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015761" y="3486542"/>
              <a:ext cx="0" cy="213527"/>
            </a:xfrm>
            <a:prstGeom prst="line">
              <a:avLst/>
            </a:prstGeom>
            <a:ln w="76200" cmpd="sng">
              <a:solidFill>
                <a:srgbClr val="2BFF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838648" y="2303596"/>
              <a:ext cx="1169483" cy="0"/>
            </a:xfrm>
            <a:prstGeom prst="line">
              <a:avLst/>
            </a:prstGeom>
            <a:ln w="38100" cmpd="sng">
              <a:solidFill>
                <a:srgbClr val="2BFF5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ight Arrow 1"/>
            <p:cNvSpPr/>
            <p:nvPr/>
          </p:nvSpPr>
          <p:spPr>
            <a:xfrm>
              <a:off x="6015761" y="2286317"/>
              <a:ext cx="562985" cy="535093"/>
            </a:xfrm>
            <a:prstGeom prst="rightArrow">
              <a:avLst/>
            </a:prstGeom>
            <a:solidFill>
              <a:schemeClr val="bg1">
                <a:lumMod val="95000"/>
                <a:alpha val="4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70337" y="2629773"/>
            <a:ext cx="4369271" cy="3444907"/>
            <a:chOff x="4514903" y="1275456"/>
            <a:chExt cx="4369271" cy="3444907"/>
          </a:xfrm>
        </p:grpSpPr>
        <p:pic>
          <p:nvPicPr>
            <p:cNvPr id="8" name="Picture 7" descr="SOLAR_SCHEMATIC.eps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6" t="9260" r="10289" b="15274"/>
            <a:stretch/>
          </p:blipFill>
          <p:spPr>
            <a:xfrm>
              <a:off x="5225767" y="1446360"/>
              <a:ext cx="2893209" cy="215656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594154" y="3704700"/>
              <a:ext cx="13371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0500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UTC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(Local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Midnight)</a:t>
              </a:r>
            </a:p>
            <a:p>
              <a:pPr algn="ctr"/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845438" y="3596201"/>
              <a:ext cx="3545199" cy="13453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015761" y="3700069"/>
              <a:ext cx="13251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1700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UTC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(Local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Noon)</a:t>
              </a:r>
              <a:endParaRPr lang="en-US" sz="1200" i="1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35238" y="3704700"/>
              <a:ext cx="9508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0000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UTC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(Local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1900)</a:t>
              </a:r>
              <a:endParaRPr lang="en-US" sz="1200" i="1" dirty="0">
                <a:latin typeface="Arial"/>
                <a:cs typeface="Arial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4845438" y="1275456"/>
              <a:ext cx="0" cy="2327537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3605953" y="2269814"/>
              <a:ext cx="2125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Solar Insolation (SI)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547051" y="3596201"/>
              <a:ext cx="13371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Time</a:t>
              </a:r>
            </a:p>
            <a:p>
              <a:pPr algn="ctr"/>
              <a:r>
                <a:rPr lang="en-US" sz="1200" b="1" i="1" dirty="0" smtClean="0">
                  <a:latin typeface="Arial"/>
                  <a:cs typeface="Arial"/>
                </a:rPr>
                <a:t> (</a:t>
              </a:r>
              <a:r>
                <a:rPr lang="en-US" sz="1200" i="1" dirty="0" smtClean="0">
                  <a:latin typeface="Arial"/>
                  <a:cs typeface="Arial"/>
                </a:rPr>
                <a:t>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Time)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53178" y="3706404"/>
              <a:ext cx="13251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1200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UTC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(Local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0700)</a:t>
              </a:r>
              <a:endParaRPr lang="en-US" sz="1200" i="1" dirty="0">
                <a:latin typeface="Arial"/>
                <a:cs typeface="Arial"/>
              </a:endParaRPr>
            </a:p>
          </p:txBody>
        </p:sp>
      </p:grpSp>
      <p:sp>
        <p:nvSpPr>
          <p:cNvPr id="52" name="Title 4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Sensitivity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21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1427600"/>
            <a:ext cx="5281082" cy="5259487"/>
            <a:chOff x="3827729" y="1897270"/>
            <a:chExt cx="5281082" cy="525948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192" y="1897270"/>
              <a:ext cx="5050058" cy="410813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943192" y="6756647"/>
              <a:ext cx="40872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i="1" dirty="0" smtClean="0">
                  <a:latin typeface="Arial"/>
                  <a:cs typeface="Arial"/>
                </a:rPr>
                <a:t>Johnson et al. (1999); Figure 13b</a:t>
              </a:r>
              <a:endParaRPr lang="en-US" sz="2000" i="1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71239" y="5866840"/>
              <a:ext cx="12137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Arial"/>
                  <a:cs typeface="Arial"/>
                </a:rPr>
                <a:t>Latitude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2915023" y="3921962"/>
              <a:ext cx="222552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Pressure [</a:t>
              </a:r>
              <a:r>
                <a:rPr lang="en-US" sz="2000" dirty="0" err="1" smtClean="0">
                  <a:latin typeface="Arial"/>
                  <a:cs typeface="Arial"/>
                </a:rPr>
                <a:t>mb</a:t>
              </a:r>
              <a:r>
                <a:rPr lang="en-US" sz="2000" dirty="0" smtClean="0">
                  <a:latin typeface="Arial"/>
                  <a:cs typeface="Arial"/>
                </a:rPr>
                <a:t>]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7795995" y="4108920"/>
              <a:ext cx="222552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Height [km]</a:t>
              </a:r>
              <a:endParaRPr lang="en-US" sz="2000" dirty="0">
                <a:latin typeface="Arial"/>
                <a:cs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47932" y="4841698"/>
            <a:ext cx="4034764" cy="366755"/>
          </a:xfrm>
          <a:prstGeom prst="rect">
            <a:avLst/>
          </a:prstGeom>
          <a:noFill/>
          <a:ln w="762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932" y="4269825"/>
            <a:ext cx="4034764" cy="366755"/>
          </a:xfrm>
          <a:prstGeom prst="rect">
            <a:avLst/>
          </a:prstGeom>
          <a:noFill/>
          <a:ln w="762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84807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051" y="1799422"/>
            <a:ext cx="3994645" cy="366755"/>
          </a:xfrm>
          <a:prstGeom prst="rect">
            <a:avLst/>
          </a:prstGeom>
          <a:noFill/>
          <a:ln w="76200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3"/>
          <p:cNvSpPr>
            <a:spLocks noGrp="1"/>
          </p:cNvSpPr>
          <p:nvPr>
            <p:ph sz="half" idx="2"/>
          </p:nvPr>
        </p:nvSpPr>
        <p:spPr>
          <a:xfrm>
            <a:off x="5208495" y="1138824"/>
            <a:ext cx="3633871" cy="21884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Common stable layers </a:t>
            </a:r>
            <a:r>
              <a:rPr lang="en-US" dirty="0" smtClean="0"/>
              <a:t>in tropical atmosphere </a:t>
            </a:r>
            <a:r>
              <a:rPr lang="en-US" dirty="0"/>
              <a:t>(Johnson et al. (1999))</a:t>
            </a:r>
          </a:p>
          <a:p>
            <a:pPr lvl="1"/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Trade inversion</a:t>
            </a:r>
          </a:p>
          <a:p>
            <a:pPr lvl="1"/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Melting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layer</a:t>
            </a:r>
          </a:p>
          <a:p>
            <a:pPr lvl="1"/>
            <a:r>
              <a:rPr lang="en-US" sz="2200" b="1" dirty="0" smtClean="0">
                <a:solidFill>
                  <a:srgbClr val="660066"/>
                </a:solidFill>
              </a:rPr>
              <a:t>Tropopause</a:t>
            </a:r>
            <a:endParaRPr lang="en-US" sz="2200" dirty="0" smtClean="0"/>
          </a:p>
        </p:txBody>
      </p:sp>
      <p:sp>
        <p:nvSpPr>
          <p:cNvPr id="36" name="Content Placeholder 3"/>
          <p:cNvSpPr>
            <a:spLocks noGrp="1"/>
          </p:cNvSpPr>
          <p:nvPr>
            <p:ph sz="half" idx="2"/>
          </p:nvPr>
        </p:nvSpPr>
        <p:spPr>
          <a:xfrm>
            <a:off x="5208495" y="3443218"/>
            <a:ext cx="3633871" cy="329637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Stable layers can prevent deep moist convection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Focus on first day of simulation</a:t>
            </a:r>
          </a:p>
          <a:p>
            <a:pPr lvl="1"/>
            <a:r>
              <a:rPr lang="en-US" sz="2000" dirty="0" smtClean="0"/>
              <a:t>September 12 0000 UTC </a:t>
            </a:r>
            <a:r>
              <a:rPr lang="en-US" sz="2000" dirty="0" smtClean="0">
                <a:sym typeface="Wingdings"/>
              </a:rPr>
              <a:t> September 13 0000 UTC</a:t>
            </a:r>
            <a:endParaRPr lang="en-US" sz="2000" dirty="0"/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57200" y="-146944"/>
            <a:ext cx="8229600" cy="1143000"/>
          </a:xfrm>
        </p:spPr>
        <p:txBody>
          <a:bodyPr/>
          <a:lstStyle/>
          <a:p>
            <a:r>
              <a:rPr lang="en-US" dirty="0" smtClean="0"/>
              <a:t>Clouds and Stable Layers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4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6"/>
    </mc:Choice>
    <mc:Fallback xmlns="">
      <p:transition spd="slow" advTm="503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4" grpId="0" build="p" bldLvl="2"/>
      <p:bldP spid="3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57200" y="-146944"/>
            <a:ext cx="8229600" cy="1143000"/>
          </a:xfrm>
        </p:spPr>
        <p:txBody>
          <a:bodyPr/>
          <a:lstStyle/>
          <a:p>
            <a:r>
              <a:rPr lang="en-US" dirty="0" smtClean="0"/>
              <a:t>Mass Flux</a:t>
            </a:r>
            <a:endParaRPr lang="en-US" dirty="0"/>
          </a:p>
        </p:txBody>
      </p:sp>
      <p:pic>
        <p:nvPicPr>
          <p:cNvPr id="4" name="Picture 3" descr="mem_16_exp3_v3.1.1_hovmoller_vertical_profile_dMdt_d0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8" y="1196766"/>
            <a:ext cx="6375400" cy="492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7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6"/>
    </mc:Choice>
    <mc:Fallback xmlns="">
      <p:transition spd="slow" advTm="503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954" y="382786"/>
            <a:ext cx="4438723" cy="621936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tropospheric relative humidity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 more conducive for convective development (Tao et al. 1996)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Day Only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2BFF51"/>
                </a:solidFill>
              </a:rPr>
              <a:t>Offset</a:t>
            </a:r>
            <a:r>
              <a:rPr lang="en-US" dirty="0" smtClean="0"/>
              <a:t> </a:t>
            </a: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Enhanced RH gradient 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Increased stability at trade inversion</a:t>
            </a:r>
          </a:p>
          <a:p>
            <a:pPr lvl="1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 Control</a:t>
            </a:r>
            <a:r>
              <a:rPr lang="en-US" dirty="0" smtClean="0">
                <a:sym typeface="Wingdings"/>
              </a:rPr>
              <a:t> and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Night Only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Detrainment at melting layer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Enhanced RH gradient and stability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27428" y="127337"/>
            <a:ext cx="4200055" cy="6630505"/>
            <a:chOff x="1514899" y="276450"/>
            <a:chExt cx="4200055" cy="6630505"/>
          </a:xfrm>
        </p:grpSpPr>
        <p:pic>
          <p:nvPicPr>
            <p:cNvPr id="9" name="Picture 8" descr="Vertical_Profiles_RH_PERIOD1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7" t="6386" r="5244" b="3305"/>
            <a:stretch/>
          </p:blipFill>
          <p:spPr>
            <a:xfrm>
              <a:off x="2145948" y="510907"/>
              <a:ext cx="1671503" cy="2890267"/>
            </a:xfrm>
            <a:prstGeom prst="rect">
              <a:avLst/>
            </a:prstGeom>
          </p:spPr>
        </p:pic>
        <p:pic>
          <p:nvPicPr>
            <p:cNvPr id="10" name="Picture 9" descr="Vertical_Profiles_DTDZ_PERIOD1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6386" b="3304"/>
            <a:stretch/>
          </p:blipFill>
          <p:spPr>
            <a:xfrm>
              <a:off x="3802853" y="510906"/>
              <a:ext cx="1741156" cy="2890268"/>
            </a:xfrm>
            <a:prstGeom prst="rect">
              <a:avLst/>
            </a:prstGeom>
          </p:spPr>
        </p:pic>
        <p:pic>
          <p:nvPicPr>
            <p:cNvPr id="11" name="Picture 10" descr="Vertical_Profiles_RH_PERIOD3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5" t="6386"/>
            <a:stretch/>
          </p:blipFill>
          <p:spPr>
            <a:xfrm>
              <a:off x="2153247" y="3393874"/>
              <a:ext cx="1763146" cy="2996035"/>
            </a:xfrm>
            <a:prstGeom prst="rect">
              <a:avLst/>
            </a:prstGeom>
          </p:spPr>
        </p:pic>
        <p:pic>
          <p:nvPicPr>
            <p:cNvPr id="12" name="Picture 11" descr="Vertical_Profiles_DTDZ_PERIOD3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6157" r="1217" b="-801"/>
            <a:stretch/>
          </p:blipFill>
          <p:spPr>
            <a:xfrm>
              <a:off x="3810151" y="3386577"/>
              <a:ext cx="1715299" cy="302894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686068" y="6291443"/>
              <a:ext cx="189777" cy="160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667068" y="1780506"/>
              <a:ext cx="201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12/1500 to 12/2100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398541" y="1807493"/>
              <a:ext cx="979766" cy="22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Height [km]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228978" y="4672497"/>
              <a:ext cx="2879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12/0000 to 13/0000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1397082" y="4727812"/>
              <a:ext cx="979766" cy="22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Height [km]</a:t>
              </a:r>
            </a:p>
          </p:txBody>
        </p:sp>
        <p:pic>
          <p:nvPicPr>
            <p:cNvPr id="22" name="Picture 21" descr="mem_16_exp3_v3.1.1_day_RH_d03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9" r="88550" b="10265"/>
            <a:stretch/>
          </p:blipFill>
          <p:spPr>
            <a:xfrm>
              <a:off x="1810188" y="3335485"/>
              <a:ext cx="332465" cy="2930711"/>
            </a:xfrm>
            <a:prstGeom prst="rect">
              <a:avLst/>
            </a:prstGeom>
          </p:spPr>
        </p:pic>
        <p:pic>
          <p:nvPicPr>
            <p:cNvPr id="23" name="Picture 22" descr="mem_16_exp3_v3.1.1_day_RH_d03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9" r="88550" b="10265"/>
            <a:stretch/>
          </p:blipFill>
          <p:spPr>
            <a:xfrm>
              <a:off x="1816605" y="451644"/>
              <a:ext cx="332465" cy="2930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153247" y="6383735"/>
              <a:ext cx="1649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Relative Humidity [%]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86068" y="6382863"/>
              <a:ext cx="2028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Environmental Lapse Rate [</a:t>
              </a:r>
              <a:r>
                <a:rPr lang="en-US" sz="1400" b="1" baseline="30000" dirty="0" err="1" smtClean="0">
                  <a:latin typeface="Arial"/>
                  <a:cs typeface="Arial"/>
                </a:rPr>
                <a:t>o</a:t>
              </a:r>
              <a:r>
                <a:rPr lang="en-US" sz="1400" b="1" dirty="0" err="1" smtClean="0">
                  <a:latin typeface="Arial"/>
                  <a:cs typeface="Arial"/>
                </a:rPr>
                <a:t>C</a:t>
              </a:r>
              <a:r>
                <a:rPr lang="en-US" sz="1400" b="1" dirty="0" smtClean="0">
                  <a:latin typeface="Arial"/>
                  <a:cs typeface="Arial"/>
                </a:rPr>
                <a:t> km</a:t>
              </a:r>
              <a:r>
                <a:rPr lang="en-US" sz="1400" b="1" baseline="30000" dirty="0" smtClean="0">
                  <a:latin typeface="Arial"/>
                  <a:cs typeface="Arial"/>
                </a:rPr>
                <a:t>-1</a:t>
              </a:r>
              <a:r>
                <a:rPr lang="en-US" sz="1400" b="1" dirty="0" smtClean="0">
                  <a:latin typeface="Arial"/>
                  <a:cs typeface="Arial"/>
                </a:rPr>
                <a:t>]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85886" y="6275974"/>
              <a:ext cx="189777" cy="160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21605" y="276450"/>
              <a:ext cx="15959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Arial"/>
                  <a:cs typeface="Arial"/>
                </a:rPr>
                <a:t>CNTL</a:t>
              </a:r>
            </a:p>
            <a:p>
              <a:pPr algn="r"/>
              <a:r>
                <a:rPr lang="en-US" sz="12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NightOnly</a:t>
              </a:r>
              <a: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  <a:t/>
              </a:r>
              <a:b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sz="1200" b="1" dirty="0" err="1" smtClean="0">
                  <a:solidFill>
                    <a:srgbClr val="3EF6FF"/>
                  </a:solidFill>
                  <a:latin typeface="Arial"/>
                  <a:cs typeface="Arial"/>
                </a:rPr>
                <a:t>DayOnly</a:t>
              </a:r>
              <a:endParaRPr lang="en-US" sz="1200" b="1" dirty="0" smtClean="0">
                <a:solidFill>
                  <a:srgbClr val="3EF6FF"/>
                </a:solidFill>
                <a:latin typeface="Arial"/>
                <a:cs typeface="Arial"/>
              </a:endParaRPr>
            </a:p>
            <a:p>
              <a:pPr algn="r"/>
              <a:r>
                <a:rPr lang="en-US" sz="1200" b="1" dirty="0" smtClean="0">
                  <a:solidFill>
                    <a:srgbClr val="16F742"/>
                  </a:solidFill>
                  <a:latin typeface="Arial"/>
                  <a:cs typeface="Arial"/>
                </a:rPr>
                <a:t>Offset</a:t>
              </a:r>
              <a:endParaRPr lang="en-US" sz="1200" dirty="0" smtClean="0">
                <a:latin typeface="Arial"/>
                <a:cs typeface="Arial"/>
              </a:endParaRPr>
            </a:p>
            <a:p>
              <a:pPr algn="r"/>
              <a:r>
                <a:rPr lang="en-US" sz="1200" b="1" dirty="0" err="1" smtClean="0">
                  <a:solidFill>
                    <a:srgbClr val="F739C8"/>
                  </a:solidFill>
                  <a:latin typeface="Arial"/>
                  <a:cs typeface="Arial"/>
                </a:rPr>
                <a:t>NoRad</a:t>
              </a:r>
              <a:endParaRPr lang="en-US" sz="1200" b="1" dirty="0" smtClean="0">
                <a:solidFill>
                  <a:srgbClr val="F739C8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371088" y="2794348"/>
            <a:ext cx="2238086" cy="42847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71088" y="2359783"/>
            <a:ext cx="2238086" cy="43456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410937" y="5688609"/>
            <a:ext cx="2238086" cy="42847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10937" y="5254044"/>
            <a:ext cx="2238086" cy="43456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5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 animBg="1"/>
      <p:bldP spid="26" grpId="1" animBg="1"/>
      <p:bldP spid="27" grpId="0" animBg="1"/>
      <p:bldP spid="30" grpId="0" animBg="1"/>
      <p:bldP spid="30" grpId="1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067" y="369903"/>
            <a:ext cx="5743418" cy="6353225"/>
            <a:chOff x="820910" y="400553"/>
            <a:chExt cx="5743418" cy="6353225"/>
          </a:xfrm>
        </p:grpSpPr>
        <p:grpSp>
          <p:nvGrpSpPr>
            <p:cNvPr id="8" name="Group 7"/>
            <p:cNvGrpSpPr/>
            <p:nvPr/>
          </p:nvGrpSpPr>
          <p:grpSpPr>
            <a:xfrm>
              <a:off x="820910" y="400553"/>
              <a:ext cx="5628354" cy="6353225"/>
              <a:chOff x="820910" y="400553"/>
              <a:chExt cx="5628354" cy="6353225"/>
            </a:xfrm>
          </p:grpSpPr>
          <p:sp>
            <p:nvSpPr>
              <p:cNvPr id="11" name="TextBox 10"/>
              <p:cNvSpPr txBox="1"/>
              <p:nvPr/>
            </p:nvSpPr>
            <p:spPr>
              <a:xfrm rot="16200000">
                <a:off x="-49656" y="1744804"/>
                <a:ext cx="20181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/>
                    <a:cs typeface="Arial"/>
                  </a:rPr>
                  <a:t>12/</a:t>
                </a:r>
                <a:r>
                  <a:rPr lang="en-US" sz="1200" b="1" dirty="0" smtClean="0">
                    <a:latin typeface="Arial"/>
                    <a:cs typeface="Arial"/>
                  </a:rPr>
                  <a:t>1500 </a:t>
                </a:r>
                <a:r>
                  <a:rPr lang="en-US" sz="1200" b="1" dirty="0">
                    <a:latin typeface="Arial"/>
                    <a:cs typeface="Arial"/>
                  </a:rPr>
                  <a:t>to 12/</a:t>
                </a:r>
                <a:r>
                  <a:rPr lang="en-US" sz="1200" b="1" dirty="0" smtClean="0">
                    <a:latin typeface="Arial"/>
                    <a:cs typeface="Arial"/>
                  </a:rPr>
                  <a:t>2100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632131" y="1756402"/>
                <a:ext cx="979766" cy="228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Height [km]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-49445" y="4664914"/>
                <a:ext cx="20181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/>
                    <a:cs typeface="Arial"/>
                  </a:rPr>
                  <a:t>12/</a:t>
                </a:r>
                <a:r>
                  <a:rPr lang="en-US" sz="1200" b="1" dirty="0" smtClean="0">
                    <a:latin typeface="Arial"/>
                    <a:cs typeface="Arial"/>
                  </a:rPr>
                  <a:t>0000 </a:t>
                </a:r>
                <a:r>
                  <a:rPr lang="en-US" sz="1200" b="1" dirty="0">
                    <a:latin typeface="Arial"/>
                    <a:cs typeface="Arial"/>
                  </a:rPr>
                  <a:t>to 13/</a:t>
                </a:r>
                <a:r>
                  <a:rPr lang="en-US" sz="1200" b="1" dirty="0" smtClean="0">
                    <a:latin typeface="Arial"/>
                    <a:cs typeface="Arial"/>
                  </a:rPr>
                  <a:t>0000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6200000">
                <a:off x="630672" y="4676721"/>
                <a:ext cx="979766" cy="228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Height [km]</a:t>
                </a:r>
              </a:p>
            </p:txBody>
          </p:sp>
          <p:pic>
            <p:nvPicPr>
              <p:cNvPr id="16" name="Picture 15" descr="mem_16_exp3_v3.1.1_day_RH_d03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19" r="88550" b="10265"/>
              <a:stretch/>
            </p:blipFill>
            <p:spPr>
              <a:xfrm>
                <a:off x="1043778" y="3284394"/>
                <a:ext cx="332465" cy="2930711"/>
              </a:xfrm>
              <a:prstGeom prst="rect">
                <a:avLst/>
              </a:prstGeom>
            </p:spPr>
          </p:pic>
          <p:pic>
            <p:nvPicPr>
              <p:cNvPr id="17" name="Picture 16" descr="mem_16_exp3_v3.1.1_day_RH_d03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19" r="88550" b="10265"/>
              <a:stretch/>
            </p:blipFill>
            <p:spPr>
              <a:xfrm>
                <a:off x="1050195" y="400553"/>
                <a:ext cx="332465" cy="2930711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259487" y="6240351"/>
                <a:ext cx="189777" cy="1605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13558" y="6353668"/>
                <a:ext cx="1607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Net Radiative Heating [K day</a:t>
                </a:r>
                <a:r>
                  <a:rPr lang="en-US" sz="1000" b="1" baseline="30000" dirty="0" smtClean="0">
                    <a:latin typeface="Arial"/>
                    <a:cs typeface="Arial"/>
                  </a:rPr>
                  <a:t>-1</a:t>
                </a:r>
                <a:r>
                  <a:rPr lang="en-US" sz="1000" b="1" dirty="0" smtClean="0">
                    <a:latin typeface="Arial"/>
                    <a:cs typeface="Arial"/>
                  </a:rPr>
                  <a:t>]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4483" y="6352797"/>
                <a:ext cx="15640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LW Radiative Heating [K day</a:t>
                </a:r>
                <a:r>
                  <a:rPr lang="en-US" sz="1000" b="1" baseline="30000" dirty="0" smtClean="0">
                    <a:latin typeface="Arial"/>
                    <a:cs typeface="Arial"/>
                  </a:rPr>
                  <a:t>-1</a:t>
                </a:r>
                <a:r>
                  <a:rPr lang="en-US" sz="1000" b="1" dirty="0" smtClean="0">
                    <a:latin typeface="Arial"/>
                    <a:cs typeface="Arial"/>
                  </a:rPr>
                  <a:t>]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713021" y="6351925"/>
                <a:ext cx="15606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SW Radiative Heating [K day</a:t>
                </a:r>
                <a:r>
                  <a:rPr lang="en-US" sz="1000" b="1" baseline="30000" dirty="0" smtClean="0">
                    <a:latin typeface="Arial"/>
                    <a:cs typeface="Arial"/>
                  </a:rPr>
                  <a:t>-1</a:t>
                </a:r>
                <a:r>
                  <a:rPr lang="en-US" sz="1000" b="1" dirty="0" smtClean="0">
                    <a:latin typeface="Arial"/>
                    <a:cs typeface="Arial"/>
                  </a:rPr>
                  <a:t>]</a:t>
                </a:r>
              </a:p>
            </p:txBody>
          </p:sp>
          <p:pic>
            <p:nvPicPr>
              <p:cNvPr id="23" name="Picture 22" descr="Vertical_Profiles_R_RTHRATNET_PERIOD1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1" t="6162" b="3378"/>
              <a:stretch/>
            </p:blipFill>
            <p:spPr>
              <a:xfrm>
                <a:off x="1380375" y="457528"/>
                <a:ext cx="1691973" cy="2895052"/>
              </a:xfrm>
              <a:prstGeom prst="rect">
                <a:avLst/>
              </a:prstGeom>
            </p:spPr>
          </p:pic>
          <p:pic>
            <p:nvPicPr>
              <p:cNvPr id="24" name="Picture 23" descr="Vertical_Profiles_R_RTHRATNET_PERIOD3.eps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13" t="6236"/>
              <a:stretch/>
            </p:blipFill>
            <p:spPr>
              <a:xfrm>
                <a:off x="1388263" y="3352580"/>
                <a:ext cx="1684086" cy="3000825"/>
              </a:xfrm>
              <a:prstGeom prst="rect">
                <a:avLst/>
              </a:prstGeom>
            </p:spPr>
          </p:pic>
          <p:pic>
            <p:nvPicPr>
              <p:cNvPr id="25" name="Picture 24" descr="Vertical_Profiles_R_RTHRATLW_PERIOD1.eps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1" t="6409" b="3626"/>
              <a:stretch/>
            </p:blipFill>
            <p:spPr>
              <a:xfrm>
                <a:off x="3021048" y="465416"/>
                <a:ext cx="1691973" cy="2879276"/>
              </a:xfrm>
              <a:prstGeom prst="rect">
                <a:avLst/>
              </a:prstGeom>
            </p:spPr>
          </p:pic>
          <p:pic>
            <p:nvPicPr>
              <p:cNvPr id="26" name="Picture 25" descr="Vertical_Profiles_R_RTHRATLW_PERIOD3.eps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13" t="6615"/>
              <a:stretch/>
            </p:blipFill>
            <p:spPr>
              <a:xfrm>
                <a:off x="3028938" y="3360469"/>
                <a:ext cx="1684084" cy="2988695"/>
              </a:xfrm>
              <a:prstGeom prst="rect">
                <a:avLst/>
              </a:prstGeom>
            </p:spPr>
          </p:pic>
          <p:pic>
            <p:nvPicPr>
              <p:cNvPr id="27" name="Picture 26" descr="Vertical_Profiles_R_RTHRATSW_PERIOD1.eps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13" t="6655" b="3133"/>
              <a:stretch/>
            </p:blipFill>
            <p:spPr>
              <a:xfrm>
                <a:off x="4685388" y="473305"/>
                <a:ext cx="1684085" cy="2887164"/>
              </a:xfrm>
              <a:prstGeom prst="rect">
                <a:avLst/>
              </a:prstGeom>
            </p:spPr>
          </p:pic>
          <p:pic>
            <p:nvPicPr>
              <p:cNvPr id="28" name="Picture 27" descr="Vertical_Profiles_R_RTHRATSW_PERIOD3.eps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12" t="6368" r="1943" b="-2004"/>
              <a:stretch/>
            </p:blipFill>
            <p:spPr>
              <a:xfrm>
                <a:off x="4685389" y="3352579"/>
                <a:ext cx="1648562" cy="3060709"/>
              </a:xfrm>
              <a:prstGeom prst="rect">
                <a:avLst/>
              </a:prstGeom>
            </p:spPr>
          </p:pic>
          <p:sp>
            <p:nvSpPr>
              <p:cNvPr id="30" name="Subtitle 2"/>
              <p:cNvSpPr txBox="1">
                <a:spLocks/>
              </p:cNvSpPr>
              <p:nvPr/>
            </p:nvSpPr>
            <p:spPr>
              <a:xfrm>
                <a:off x="1412798" y="3366878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(e)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1" name="Subtitle 2"/>
              <p:cNvSpPr txBox="1">
                <a:spLocks/>
              </p:cNvSpPr>
              <p:nvPr/>
            </p:nvSpPr>
            <p:spPr>
              <a:xfrm>
                <a:off x="3072666" y="3373240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(f)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2" name="Subtitle 2"/>
              <p:cNvSpPr txBox="1">
                <a:spLocks/>
              </p:cNvSpPr>
              <p:nvPr/>
            </p:nvSpPr>
            <p:spPr>
              <a:xfrm>
                <a:off x="4648399" y="3372368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(g)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4" name="Subtitle 2"/>
              <p:cNvSpPr txBox="1">
                <a:spLocks/>
              </p:cNvSpPr>
              <p:nvPr/>
            </p:nvSpPr>
            <p:spPr>
              <a:xfrm>
                <a:off x="1413559" y="486076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</a:t>
                </a:r>
                <a:r>
                  <a:rPr lang="en-US" sz="1000" dirty="0">
                    <a:latin typeface="Arial"/>
                    <a:cs typeface="Arial"/>
                  </a:rPr>
                  <a:t>a</a:t>
                </a:r>
                <a:r>
                  <a:rPr lang="en-US" sz="1000" dirty="0" smtClean="0">
                    <a:latin typeface="Arial"/>
                    <a:cs typeface="Arial"/>
                  </a:rPr>
                  <a:t>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5" name="Subtitle 2"/>
              <p:cNvSpPr txBox="1">
                <a:spLocks/>
              </p:cNvSpPr>
              <p:nvPr/>
            </p:nvSpPr>
            <p:spPr>
              <a:xfrm>
                <a:off x="3071337" y="491741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(b)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6" name="Subtitle 2"/>
              <p:cNvSpPr txBox="1">
                <a:spLocks/>
              </p:cNvSpPr>
              <p:nvPr/>
            </p:nvSpPr>
            <p:spPr>
              <a:xfrm>
                <a:off x="4650217" y="490107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(c)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489344" y="3401370"/>
              <a:ext cx="1074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Arial"/>
                  <a:cs typeface="Arial"/>
                </a:rPr>
                <a:t>CNTL</a:t>
              </a:r>
            </a:p>
            <a:p>
              <a:pPr algn="r"/>
              <a:r>
                <a:rPr lang="en-US" sz="12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NightOnly</a:t>
              </a:r>
              <a: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  <a:t/>
              </a:r>
              <a:b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sz="1200" b="1" dirty="0" err="1" smtClean="0">
                  <a:solidFill>
                    <a:srgbClr val="3EF6FF"/>
                  </a:solidFill>
                  <a:latin typeface="Arial"/>
                  <a:cs typeface="Arial"/>
                </a:rPr>
                <a:t>DayOnly</a:t>
              </a:r>
              <a:endParaRPr lang="en-US" sz="1200" b="1" dirty="0" smtClean="0">
                <a:solidFill>
                  <a:srgbClr val="3EF6FF"/>
                </a:solidFill>
                <a:latin typeface="Arial"/>
                <a:cs typeface="Arial"/>
              </a:endParaRPr>
            </a:p>
            <a:p>
              <a:pPr algn="r"/>
              <a:r>
                <a:rPr lang="en-US" sz="1200" b="1" dirty="0" smtClean="0">
                  <a:solidFill>
                    <a:srgbClr val="16F742"/>
                  </a:solidFill>
                  <a:latin typeface="Arial"/>
                  <a:cs typeface="Arial"/>
                </a:rPr>
                <a:t>Offset</a:t>
              </a:r>
              <a:endParaRPr lang="en-US" sz="1200" dirty="0" smtClean="0">
                <a:latin typeface="Arial"/>
                <a:cs typeface="Arial"/>
              </a:endParaRPr>
            </a:p>
            <a:p>
              <a:pPr algn="r"/>
              <a:r>
                <a:rPr lang="en-US" sz="1200" b="1" dirty="0" err="1" smtClean="0">
                  <a:solidFill>
                    <a:srgbClr val="F739C8"/>
                  </a:solidFill>
                  <a:latin typeface="Arial"/>
                  <a:cs typeface="Arial"/>
                </a:rPr>
                <a:t>NoRad</a:t>
              </a:r>
              <a:endParaRPr lang="en-US" sz="1200" b="1" dirty="0" smtClean="0">
                <a:solidFill>
                  <a:srgbClr val="F739C8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5108" y="188932"/>
            <a:ext cx="3350326" cy="66690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Trade inversion</a:t>
            </a:r>
          </a:p>
          <a:p>
            <a:pPr lvl="1"/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Day Only</a:t>
            </a:r>
            <a:r>
              <a:rPr lang="en-US" dirty="0" smtClean="0"/>
              <a:t>: shortwave warming</a:t>
            </a:r>
          </a:p>
          <a:p>
            <a:pPr lvl="1"/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Day Only</a:t>
            </a:r>
            <a:r>
              <a:rPr lang="en-US" dirty="0" smtClean="0"/>
              <a:t>/</a:t>
            </a:r>
            <a:r>
              <a:rPr lang="en-US" b="1" dirty="0" smtClean="0">
                <a:solidFill>
                  <a:srgbClr val="2BFF51"/>
                </a:solidFill>
              </a:rPr>
              <a:t>Offset</a:t>
            </a:r>
            <a:r>
              <a:rPr lang="en-US" dirty="0" smtClean="0"/>
              <a:t>: enhanced longwave warming</a:t>
            </a:r>
          </a:p>
          <a:p>
            <a:pPr lvl="1"/>
            <a:endParaRPr lang="en-US" dirty="0"/>
          </a:p>
          <a:p>
            <a:r>
              <a:rPr lang="en-US" dirty="0" smtClean="0"/>
              <a:t>Melting Layer: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Control:</a:t>
            </a:r>
            <a:r>
              <a:rPr lang="en-US" dirty="0" smtClean="0"/>
              <a:t> minimal shortwave warming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Control</a:t>
            </a:r>
            <a:r>
              <a:rPr lang="en-US" dirty="0" smtClean="0"/>
              <a:t>/</a:t>
            </a:r>
            <a:r>
              <a:rPr lang="en-US" b="1" dirty="0" smtClean="0">
                <a:solidFill>
                  <a:srgbClr val="FF0000"/>
                </a:solidFill>
              </a:rPr>
              <a:t>Night Only</a:t>
            </a:r>
            <a:r>
              <a:rPr lang="en-US" dirty="0" smtClean="0"/>
              <a:t>: enhanced longwave warming</a:t>
            </a:r>
          </a:p>
          <a:p>
            <a:pPr lvl="1"/>
            <a:endParaRPr lang="en-US" dirty="0"/>
          </a:p>
          <a:p>
            <a:r>
              <a:rPr lang="en-US" dirty="0" smtClean="0"/>
              <a:t>Overall: 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Night Only</a:t>
            </a:r>
            <a:r>
              <a:rPr lang="en-US" dirty="0" smtClean="0"/>
              <a:t>: environmental cooling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Day Only</a:t>
            </a:r>
            <a:r>
              <a:rPr lang="en-US" dirty="0" smtClean="0"/>
              <a:t>: net environmental warming</a:t>
            </a:r>
            <a:endParaRPr lang="en-US" dirty="0"/>
          </a:p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43956" y="461091"/>
            <a:ext cx="1608250" cy="5748609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403823" y="2329927"/>
            <a:ext cx="1575733" cy="42926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405641" y="5250246"/>
            <a:ext cx="1575733" cy="42926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393913" y="5938651"/>
            <a:ext cx="1575733" cy="272441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05641" y="3057378"/>
            <a:ext cx="1575733" cy="272441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44178" y="3055906"/>
            <a:ext cx="1575733" cy="272441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9145" y="5938651"/>
            <a:ext cx="1575733" cy="272441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 animBg="1"/>
      <p:bldP spid="33" grpId="0" animBg="1"/>
      <p:bldP spid="33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0240" y="108080"/>
            <a:ext cx="9773236" cy="6603333"/>
            <a:chOff x="-101656" y="2039138"/>
            <a:chExt cx="9773236" cy="6603333"/>
          </a:xfrm>
        </p:grpSpPr>
        <p:grpSp>
          <p:nvGrpSpPr>
            <p:cNvPr id="6" name="Group 5"/>
            <p:cNvGrpSpPr/>
            <p:nvPr/>
          </p:nvGrpSpPr>
          <p:grpSpPr>
            <a:xfrm>
              <a:off x="-101656" y="2039138"/>
              <a:ext cx="9773236" cy="6603333"/>
              <a:chOff x="92118" y="175495"/>
              <a:chExt cx="9773236" cy="660333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896081" y="185408"/>
                <a:ext cx="2555315" cy="6561563"/>
              </a:xfrm>
              <a:prstGeom prst="rect">
                <a:avLst/>
              </a:prstGeom>
              <a:solidFill>
                <a:srgbClr val="FF0000">
                  <a:alpha val="4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flipV="1">
                <a:off x="815661" y="310888"/>
                <a:ext cx="0" cy="64008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 rot="16200000">
                <a:off x="-634531" y="5418119"/>
                <a:ext cx="19369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/>
                    <a:cs typeface="Arial"/>
                  </a:rPr>
                  <a:t>NET RADIATION TENDENCY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23882" y="316468"/>
                <a:ext cx="970769" cy="6406372"/>
              </a:xfrm>
              <a:custGeom>
                <a:avLst/>
                <a:gdLst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339357 w 656845"/>
                  <a:gd name="connsiteY7" fmla="*/ 4049841 h 6401988"/>
                  <a:gd name="connsiteX8" fmla="*/ 332877 w 656845"/>
                  <a:gd name="connsiteY8" fmla="*/ 3842489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339357 w 656845"/>
                  <a:gd name="connsiteY7" fmla="*/ 4049841 h 6401988"/>
                  <a:gd name="connsiteX8" fmla="*/ 332877 w 656845"/>
                  <a:gd name="connsiteY8" fmla="*/ 3709860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339357 w 656845"/>
                  <a:gd name="connsiteY7" fmla="*/ 4049841 h 6401988"/>
                  <a:gd name="connsiteX8" fmla="*/ 332877 w 656845"/>
                  <a:gd name="connsiteY8" fmla="*/ 3709860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339357 w 656845"/>
                  <a:gd name="connsiteY7" fmla="*/ 4049841 h 6401988"/>
                  <a:gd name="connsiteX8" fmla="*/ 332877 w 656845"/>
                  <a:gd name="connsiteY8" fmla="*/ 3709860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339357 w 656845"/>
                  <a:gd name="connsiteY7" fmla="*/ 4049841 h 6401988"/>
                  <a:gd name="connsiteX8" fmla="*/ 332877 w 656845"/>
                  <a:gd name="connsiteY8" fmla="*/ 3709860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339357 w 656845"/>
                  <a:gd name="connsiteY7" fmla="*/ 4049841 h 6401988"/>
                  <a:gd name="connsiteX8" fmla="*/ 332877 w 656845"/>
                  <a:gd name="connsiteY8" fmla="*/ 3709860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339357 w 656845"/>
                  <a:gd name="connsiteY7" fmla="*/ 4049841 h 6401988"/>
                  <a:gd name="connsiteX8" fmla="*/ 332877 w 656845"/>
                  <a:gd name="connsiteY8" fmla="*/ 3709860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339357 w 656845"/>
                  <a:gd name="connsiteY7" fmla="*/ 4049841 h 6401988"/>
                  <a:gd name="connsiteX8" fmla="*/ 332877 w 656845"/>
                  <a:gd name="connsiteY8" fmla="*/ 3709860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339357 w 656845"/>
                  <a:gd name="connsiteY7" fmla="*/ 4049841 h 6401988"/>
                  <a:gd name="connsiteX8" fmla="*/ 332877 w 656845"/>
                  <a:gd name="connsiteY8" fmla="*/ 3709860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32877 w 656845"/>
                  <a:gd name="connsiteY8" fmla="*/ 3709860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04745 w 656845"/>
                  <a:gd name="connsiteY8" fmla="*/ 3701822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04745 w 656845"/>
                  <a:gd name="connsiteY8" fmla="*/ 3701822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352315 w 656845"/>
                  <a:gd name="connsiteY4" fmla="*/ 6142798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04745 w 656845"/>
                  <a:gd name="connsiteY8" fmla="*/ 3701822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220930 w 656845"/>
                  <a:gd name="connsiteY4" fmla="*/ 6113603 h 6401988"/>
                  <a:gd name="connsiteX5" fmla="*/ 352315 w 656845"/>
                  <a:gd name="connsiteY5" fmla="*/ 5896568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04745 w 656845"/>
                  <a:gd name="connsiteY8" fmla="*/ 3701822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220930 w 656845"/>
                  <a:gd name="connsiteY4" fmla="*/ 6113603 h 6401988"/>
                  <a:gd name="connsiteX5" fmla="*/ 279323 w 656845"/>
                  <a:gd name="connsiteY5" fmla="*/ 5670310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04745 w 656845"/>
                  <a:gd name="connsiteY8" fmla="*/ 3701822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220930 w 656845"/>
                  <a:gd name="connsiteY4" fmla="*/ 6113603 h 6401988"/>
                  <a:gd name="connsiteX5" fmla="*/ 279323 w 656845"/>
                  <a:gd name="connsiteY5" fmla="*/ 5670310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04745 w 656845"/>
                  <a:gd name="connsiteY8" fmla="*/ 3701822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220930 w 656845"/>
                  <a:gd name="connsiteY4" fmla="*/ 6113603 h 6401988"/>
                  <a:gd name="connsiteX5" fmla="*/ 301220 w 656845"/>
                  <a:gd name="connsiteY5" fmla="*/ 5414857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04745 w 656845"/>
                  <a:gd name="connsiteY8" fmla="*/ 3701822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91192 w 656845"/>
                  <a:gd name="connsiteY3" fmla="*/ 6252954 h 6401988"/>
                  <a:gd name="connsiteX4" fmla="*/ 220930 w 656845"/>
                  <a:gd name="connsiteY4" fmla="*/ 5960331 h 6401988"/>
                  <a:gd name="connsiteX5" fmla="*/ 301220 w 656845"/>
                  <a:gd name="connsiteY5" fmla="*/ 5414857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04745 w 656845"/>
                  <a:gd name="connsiteY8" fmla="*/ 3701822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1988"/>
                  <a:gd name="connsiteX1" fmla="*/ 514299 w 656845"/>
                  <a:gd name="connsiteY1" fmla="*/ 6395508 h 6401988"/>
                  <a:gd name="connsiteX2" fmla="*/ 371753 w 656845"/>
                  <a:gd name="connsiteY2" fmla="*/ 6369589 h 6401988"/>
                  <a:gd name="connsiteX3" fmla="*/ 369294 w 656845"/>
                  <a:gd name="connsiteY3" fmla="*/ 6201863 h 6401988"/>
                  <a:gd name="connsiteX4" fmla="*/ 220930 w 656845"/>
                  <a:gd name="connsiteY4" fmla="*/ 5960331 h 6401988"/>
                  <a:gd name="connsiteX5" fmla="*/ 301220 w 656845"/>
                  <a:gd name="connsiteY5" fmla="*/ 5414857 h 6401988"/>
                  <a:gd name="connsiteX6" fmla="*/ 384712 w 656845"/>
                  <a:gd name="connsiteY6" fmla="*/ 4425666 h 6401988"/>
                  <a:gd name="connsiteX7" fmla="*/ 299168 w 656845"/>
                  <a:gd name="connsiteY7" fmla="*/ 4049841 h 6401988"/>
                  <a:gd name="connsiteX8" fmla="*/ 304745 w 656845"/>
                  <a:gd name="connsiteY8" fmla="*/ 3701822 h 6401988"/>
                  <a:gd name="connsiteX9" fmla="*/ 332877 w 656845"/>
                  <a:gd name="connsiteY9" fmla="*/ 3408346 h 6401988"/>
                  <a:gd name="connsiteX10" fmla="*/ 352315 w 656845"/>
                  <a:gd name="connsiteY10" fmla="*/ 2527101 h 6401988"/>
                  <a:gd name="connsiteX11" fmla="*/ 339357 w 656845"/>
                  <a:gd name="connsiteY11" fmla="*/ 2099438 h 6401988"/>
                  <a:gd name="connsiteX12" fmla="*/ 274563 w 656845"/>
                  <a:gd name="connsiteY12" fmla="*/ 1814329 h 6401988"/>
                  <a:gd name="connsiteX13" fmla="*/ 28347 w 656845"/>
                  <a:gd name="connsiteY13" fmla="*/ 1224672 h 6401988"/>
                  <a:gd name="connsiteX14" fmla="*/ 8909 w 656845"/>
                  <a:gd name="connsiteY14" fmla="*/ 959003 h 6401988"/>
                  <a:gd name="connsiteX15" fmla="*/ 60744 w 656845"/>
                  <a:gd name="connsiteY15" fmla="*/ 751651 h 6401988"/>
                  <a:gd name="connsiteX16" fmla="*/ 196811 w 656845"/>
                  <a:gd name="connsiteY16" fmla="*/ 447103 h 6401988"/>
                  <a:gd name="connsiteX17" fmla="*/ 404150 w 656845"/>
                  <a:gd name="connsiteY17" fmla="*/ 0 h 6401988"/>
                  <a:gd name="connsiteX0" fmla="*/ 656845 w 656845"/>
                  <a:gd name="connsiteY0" fmla="*/ 6401988 h 6406287"/>
                  <a:gd name="connsiteX1" fmla="*/ 514299 w 656845"/>
                  <a:gd name="connsiteY1" fmla="*/ 6395508 h 6406287"/>
                  <a:gd name="connsiteX2" fmla="*/ 276864 w 656845"/>
                  <a:gd name="connsiteY2" fmla="*/ 6282005 h 6406287"/>
                  <a:gd name="connsiteX3" fmla="*/ 369294 w 656845"/>
                  <a:gd name="connsiteY3" fmla="*/ 6201863 h 6406287"/>
                  <a:gd name="connsiteX4" fmla="*/ 220930 w 656845"/>
                  <a:gd name="connsiteY4" fmla="*/ 5960331 h 6406287"/>
                  <a:gd name="connsiteX5" fmla="*/ 301220 w 656845"/>
                  <a:gd name="connsiteY5" fmla="*/ 5414857 h 6406287"/>
                  <a:gd name="connsiteX6" fmla="*/ 384712 w 656845"/>
                  <a:gd name="connsiteY6" fmla="*/ 4425666 h 6406287"/>
                  <a:gd name="connsiteX7" fmla="*/ 299168 w 656845"/>
                  <a:gd name="connsiteY7" fmla="*/ 4049841 h 6406287"/>
                  <a:gd name="connsiteX8" fmla="*/ 304745 w 656845"/>
                  <a:gd name="connsiteY8" fmla="*/ 3701822 h 6406287"/>
                  <a:gd name="connsiteX9" fmla="*/ 332877 w 656845"/>
                  <a:gd name="connsiteY9" fmla="*/ 3408346 h 6406287"/>
                  <a:gd name="connsiteX10" fmla="*/ 352315 w 656845"/>
                  <a:gd name="connsiteY10" fmla="*/ 2527101 h 6406287"/>
                  <a:gd name="connsiteX11" fmla="*/ 339357 w 656845"/>
                  <a:gd name="connsiteY11" fmla="*/ 2099438 h 6406287"/>
                  <a:gd name="connsiteX12" fmla="*/ 274563 w 656845"/>
                  <a:gd name="connsiteY12" fmla="*/ 1814329 h 6406287"/>
                  <a:gd name="connsiteX13" fmla="*/ 28347 w 656845"/>
                  <a:gd name="connsiteY13" fmla="*/ 1224672 h 6406287"/>
                  <a:gd name="connsiteX14" fmla="*/ 8909 w 656845"/>
                  <a:gd name="connsiteY14" fmla="*/ 959003 h 6406287"/>
                  <a:gd name="connsiteX15" fmla="*/ 60744 w 656845"/>
                  <a:gd name="connsiteY15" fmla="*/ 751651 h 6406287"/>
                  <a:gd name="connsiteX16" fmla="*/ 196811 w 656845"/>
                  <a:gd name="connsiteY16" fmla="*/ 447103 h 6406287"/>
                  <a:gd name="connsiteX17" fmla="*/ 404150 w 656845"/>
                  <a:gd name="connsiteY17" fmla="*/ 0 h 6406287"/>
                  <a:gd name="connsiteX0" fmla="*/ 656845 w 656845"/>
                  <a:gd name="connsiteY0" fmla="*/ 6401988 h 6406287"/>
                  <a:gd name="connsiteX1" fmla="*/ 514299 w 656845"/>
                  <a:gd name="connsiteY1" fmla="*/ 6395508 h 6406287"/>
                  <a:gd name="connsiteX2" fmla="*/ 276864 w 656845"/>
                  <a:gd name="connsiteY2" fmla="*/ 6282005 h 6406287"/>
                  <a:gd name="connsiteX3" fmla="*/ 296302 w 656845"/>
                  <a:gd name="connsiteY3" fmla="*/ 6128876 h 6406287"/>
                  <a:gd name="connsiteX4" fmla="*/ 220930 w 656845"/>
                  <a:gd name="connsiteY4" fmla="*/ 5960331 h 6406287"/>
                  <a:gd name="connsiteX5" fmla="*/ 301220 w 656845"/>
                  <a:gd name="connsiteY5" fmla="*/ 5414857 h 6406287"/>
                  <a:gd name="connsiteX6" fmla="*/ 384712 w 656845"/>
                  <a:gd name="connsiteY6" fmla="*/ 4425666 h 6406287"/>
                  <a:gd name="connsiteX7" fmla="*/ 299168 w 656845"/>
                  <a:gd name="connsiteY7" fmla="*/ 4049841 h 6406287"/>
                  <a:gd name="connsiteX8" fmla="*/ 304745 w 656845"/>
                  <a:gd name="connsiteY8" fmla="*/ 3701822 h 6406287"/>
                  <a:gd name="connsiteX9" fmla="*/ 332877 w 656845"/>
                  <a:gd name="connsiteY9" fmla="*/ 3408346 h 6406287"/>
                  <a:gd name="connsiteX10" fmla="*/ 352315 w 656845"/>
                  <a:gd name="connsiteY10" fmla="*/ 2527101 h 6406287"/>
                  <a:gd name="connsiteX11" fmla="*/ 339357 w 656845"/>
                  <a:gd name="connsiteY11" fmla="*/ 2099438 h 6406287"/>
                  <a:gd name="connsiteX12" fmla="*/ 274563 w 656845"/>
                  <a:gd name="connsiteY12" fmla="*/ 1814329 h 6406287"/>
                  <a:gd name="connsiteX13" fmla="*/ 28347 w 656845"/>
                  <a:gd name="connsiteY13" fmla="*/ 1224672 h 6406287"/>
                  <a:gd name="connsiteX14" fmla="*/ 8909 w 656845"/>
                  <a:gd name="connsiteY14" fmla="*/ 959003 h 6406287"/>
                  <a:gd name="connsiteX15" fmla="*/ 60744 w 656845"/>
                  <a:gd name="connsiteY15" fmla="*/ 751651 h 6406287"/>
                  <a:gd name="connsiteX16" fmla="*/ 196811 w 656845"/>
                  <a:gd name="connsiteY16" fmla="*/ 447103 h 6406287"/>
                  <a:gd name="connsiteX17" fmla="*/ 404150 w 656845"/>
                  <a:gd name="connsiteY17" fmla="*/ 0 h 6406287"/>
                  <a:gd name="connsiteX0" fmla="*/ 656845 w 656845"/>
                  <a:gd name="connsiteY0" fmla="*/ 6401988 h 6405263"/>
                  <a:gd name="connsiteX1" fmla="*/ 514299 w 656845"/>
                  <a:gd name="connsiteY1" fmla="*/ 6395508 h 6405263"/>
                  <a:gd name="connsiteX2" fmla="*/ 189274 w 656845"/>
                  <a:gd name="connsiteY2" fmla="*/ 6296602 h 6405263"/>
                  <a:gd name="connsiteX3" fmla="*/ 296302 w 656845"/>
                  <a:gd name="connsiteY3" fmla="*/ 6128876 h 6405263"/>
                  <a:gd name="connsiteX4" fmla="*/ 220930 w 656845"/>
                  <a:gd name="connsiteY4" fmla="*/ 5960331 h 6405263"/>
                  <a:gd name="connsiteX5" fmla="*/ 301220 w 656845"/>
                  <a:gd name="connsiteY5" fmla="*/ 5414857 h 6405263"/>
                  <a:gd name="connsiteX6" fmla="*/ 384712 w 656845"/>
                  <a:gd name="connsiteY6" fmla="*/ 4425666 h 6405263"/>
                  <a:gd name="connsiteX7" fmla="*/ 299168 w 656845"/>
                  <a:gd name="connsiteY7" fmla="*/ 4049841 h 6405263"/>
                  <a:gd name="connsiteX8" fmla="*/ 304745 w 656845"/>
                  <a:gd name="connsiteY8" fmla="*/ 3701822 h 6405263"/>
                  <a:gd name="connsiteX9" fmla="*/ 332877 w 656845"/>
                  <a:gd name="connsiteY9" fmla="*/ 3408346 h 6405263"/>
                  <a:gd name="connsiteX10" fmla="*/ 352315 w 656845"/>
                  <a:gd name="connsiteY10" fmla="*/ 2527101 h 6405263"/>
                  <a:gd name="connsiteX11" fmla="*/ 339357 w 656845"/>
                  <a:gd name="connsiteY11" fmla="*/ 2099438 h 6405263"/>
                  <a:gd name="connsiteX12" fmla="*/ 274563 w 656845"/>
                  <a:gd name="connsiteY12" fmla="*/ 1814329 h 6405263"/>
                  <a:gd name="connsiteX13" fmla="*/ 28347 w 656845"/>
                  <a:gd name="connsiteY13" fmla="*/ 1224672 h 6405263"/>
                  <a:gd name="connsiteX14" fmla="*/ 8909 w 656845"/>
                  <a:gd name="connsiteY14" fmla="*/ 959003 h 6405263"/>
                  <a:gd name="connsiteX15" fmla="*/ 60744 w 656845"/>
                  <a:gd name="connsiteY15" fmla="*/ 751651 h 6405263"/>
                  <a:gd name="connsiteX16" fmla="*/ 196811 w 656845"/>
                  <a:gd name="connsiteY16" fmla="*/ 447103 h 6405263"/>
                  <a:gd name="connsiteX17" fmla="*/ 404150 w 656845"/>
                  <a:gd name="connsiteY17" fmla="*/ 0 h 6405263"/>
                  <a:gd name="connsiteX0" fmla="*/ 656845 w 656845"/>
                  <a:gd name="connsiteY0" fmla="*/ 6401988 h 6409429"/>
                  <a:gd name="connsiteX1" fmla="*/ 514299 w 656845"/>
                  <a:gd name="connsiteY1" fmla="*/ 6395508 h 6409429"/>
                  <a:gd name="connsiteX2" fmla="*/ 203872 w 656845"/>
                  <a:gd name="connsiteY2" fmla="*/ 6238212 h 6409429"/>
                  <a:gd name="connsiteX3" fmla="*/ 296302 w 656845"/>
                  <a:gd name="connsiteY3" fmla="*/ 6128876 h 6409429"/>
                  <a:gd name="connsiteX4" fmla="*/ 220930 w 656845"/>
                  <a:gd name="connsiteY4" fmla="*/ 5960331 h 6409429"/>
                  <a:gd name="connsiteX5" fmla="*/ 301220 w 656845"/>
                  <a:gd name="connsiteY5" fmla="*/ 5414857 h 6409429"/>
                  <a:gd name="connsiteX6" fmla="*/ 384712 w 656845"/>
                  <a:gd name="connsiteY6" fmla="*/ 4425666 h 6409429"/>
                  <a:gd name="connsiteX7" fmla="*/ 299168 w 656845"/>
                  <a:gd name="connsiteY7" fmla="*/ 4049841 h 6409429"/>
                  <a:gd name="connsiteX8" fmla="*/ 304745 w 656845"/>
                  <a:gd name="connsiteY8" fmla="*/ 3701822 h 6409429"/>
                  <a:gd name="connsiteX9" fmla="*/ 332877 w 656845"/>
                  <a:gd name="connsiteY9" fmla="*/ 3408346 h 6409429"/>
                  <a:gd name="connsiteX10" fmla="*/ 352315 w 656845"/>
                  <a:gd name="connsiteY10" fmla="*/ 2527101 h 6409429"/>
                  <a:gd name="connsiteX11" fmla="*/ 339357 w 656845"/>
                  <a:gd name="connsiteY11" fmla="*/ 2099438 h 6409429"/>
                  <a:gd name="connsiteX12" fmla="*/ 274563 w 656845"/>
                  <a:gd name="connsiteY12" fmla="*/ 1814329 h 6409429"/>
                  <a:gd name="connsiteX13" fmla="*/ 28347 w 656845"/>
                  <a:gd name="connsiteY13" fmla="*/ 1224672 h 6409429"/>
                  <a:gd name="connsiteX14" fmla="*/ 8909 w 656845"/>
                  <a:gd name="connsiteY14" fmla="*/ 959003 h 6409429"/>
                  <a:gd name="connsiteX15" fmla="*/ 60744 w 656845"/>
                  <a:gd name="connsiteY15" fmla="*/ 751651 h 6409429"/>
                  <a:gd name="connsiteX16" fmla="*/ 196811 w 656845"/>
                  <a:gd name="connsiteY16" fmla="*/ 447103 h 6409429"/>
                  <a:gd name="connsiteX17" fmla="*/ 404150 w 656845"/>
                  <a:gd name="connsiteY17" fmla="*/ 0 h 6409429"/>
                  <a:gd name="connsiteX0" fmla="*/ 656845 w 656845"/>
                  <a:gd name="connsiteY0" fmla="*/ 6401988 h 6409429"/>
                  <a:gd name="connsiteX1" fmla="*/ 514299 w 656845"/>
                  <a:gd name="connsiteY1" fmla="*/ 6395508 h 6409429"/>
                  <a:gd name="connsiteX2" fmla="*/ 203872 w 656845"/>
                  <a:gd name="connsiteY2" fmla="*/ 6238212 h 6409429"/>
                  <a:gd name="connsiteX3" fmla="*/ 296302 w 656845"/>
                  <a:gd name="connsiteY3" fmla="*/ 6128876 h 6409429"/>
                  <a:gd name="connsiteX4" fmla="*/ 169836 w 656845"/>
                  <a:gd name="connsiteY4" fmla="*/ 5945734 h 6409429"/>
                  <a:gd name="connsiteX5" fmla="*/ 301220 w 656845"/>
                  <a:gd name="connsiteY5" fmla="*/ 5414857 h 6409429"/>
                  <a:gd name="connsiteX6" fmla="*/ 384712 w 656845"/>
                  <a:gd name="connsiteY6" fmla="*/ 4425666 h 6409429"/>
                  <a:gd name="connsiteX7" fmla="*/ 299168 w 656845"/>
                  <a:gd name="connsiteY7" fmla="*/ 4049841 h 6409429"/>
                  <a:gd name="connsiteX8" fmla="*/ 304745 w 656845"/>
                  <a:gd name="connsiteY8" fmla="*/ 3701822 h 6409429"/>
                  <a:gd name="connsiteX9" fmla="*/ 332877 w 656845"/>
                  <a:gd name="connsiteY9" fmla="*/ 3408346 h 6409429"/>
                  <a:gd name="connsiteX10" fmla="*/ 352315 w 656845"/>
                  <a:gd name="connsiteY10" fmla="*/ 2527101 h 6409429"/>
                  <a:gd name="connsiteX11" fmla="*/ 339357 w 656845"/>
                  <a:gd name="connsiteY11" fmla="*/ 2099438 h 6409429"/>
                  <a:gd name="connsiteX12" fmla="*/ 274563 w 656845"/>
                  <a:gd name="connsiteY12" fmla="*/ 1814329 h 6409429"/>
                  <a:gd name="connsiteX13" fmla="*/ 28347 w 656845"/>
                  <a:gd name="connsiteY13" fmla="*/ 1224672 h 6409429"/>
                  <a:gd name="connsiteX14" fmla="*/ 8909 w 656845"/>
                  <a:gd name="connsiteY14" fmla="*/ 959003 h 6409429"/>
                  <a:gd name="connsiteX15" fmla="*/ 60744 w 656845"/>
                  <a:gd name="connsiteY15" fmla="*/ 751651 h 6409429"/>
                  <a:gd name="connsiteX16" fmla="*/ 196811 w 656845"/>
                  <a:gd name="connsiteY16" fmla="*/ 447103 h 6409429"/>
                  <a:gd name="connsiteX17" fmla="*/ 404150 w 656845"/>
                  <a:gd name="connsiteY17" fmla="*/ 0 h 6409429"/>
                  <a:gd name="connsiteX0" fmla="*/ 656845 w 656845"/>
                  <a:gd name="connsiteY0" fmla="*/ 6401988 h 6403778"/>
                  <a:gd name="connsiteX1" fmla="*/ 514299 w 656845"/>
                  <a:gd name="connsiteY1" fmla="*/ 6395508 h 6403778"/>
                  <a:gd name="connsiteX2" fmla="*/ 211171 w 656845"/>
                  <a:gd name="connsiteY2" fmla="*/ 6318497 h 6403778"/>
                  <a:gd name="connsiteX3" fmla="*/ 296302 w 656845"/>
                  <a:gd name="connsiteY3" fmla="*/ 6128876 h 6403778"/>
                  <a:gd name="connsiteX4" fmla="*/ 169836 w 656845"/>
                  <a:gd name="connsiteY4" fmla="*/ 5945734 h 6403778"/>
                  <a:gd name="connsiteX5" fmla="*/ 301220 w 656845"/>
                  <a:gd name="connsiteY5" fmla="*/ 5414857 h 6403778"/>
                  <a:gd name="connsiteX6" fmla="*/ 384712 w 656845"/>
                  <a:gd name="connsiteY6" fmla="*/ 4425666 h 6403778"/>
                  <a:gd name="connsiteX7" fmla="*/ 299168 w 656845"/>
                  <a:gd name="connsiteY7" fmla="*/ 4049841 h 6403778"/>
                  <a:gd name="connsiteX8" fmla="*/ 304745 w 656845"/>
                  <a:gd name="connsiteY8" fmla="*/ 3701822 h 6403778"/>
                  <a:gd name="connsiteX9" fmla="*/ 332877 w 656845"/>
                  <a:gd name="connsiteY9" fmla="*/ 3408346 h 6403778"/>
                  <a:gd name="connsiteX10" fmla="*/ 352315 w 656845"/>
                  <a:gd name="connsiteY10" fmla="*/ 2527101 h 6403778"/>
                  <a:gd name="connsiteX11" fmla="*/ 339357 w 656845"/>
                  <a:gd name="connsiteY11" fmla="*/ 2099438 h 6403778"/>
                  <a:gd name="connsiteX12" fmla="*/ 274563 w 656845"/>
                  <a:gd name="connsiteY12" fmla="*/ 1814329 h 6403778"/>
                  <a:gd name="connsiteX13" fmla="*/ 28347 w 656845"/>
                  <a:gd name="connsiteY13" fmla="*/ 1224672 h 6403778"/>
                  <a:gd name="connsiteX14" fmla="*/ 8909 w 656845"/>
                  <a:gd name="connsiteY14" fmla="*/ 959003 h 6403778"/>
                  <a:gd name="connsiteX15" fmla="*/ 60744 w 656845"/>
                  <a:gd name="connsiteY15" fmla="*/ 751651 h 6403778"/>
                  <a:gd name="connsiteX16" fmla="*/ 196811 w 656845"/>
                  <a:gd name="connsiteY16" fmla="*/ 447103 h 6403778"/>
                  <a:gd name="connsiteX17" fmla="*/ 404150 w 656845"/>
                  <a:gd name="connsiteY17" fmla="*/ 0 h 6403778"/>
                  <a:gd name="connsiteX0" fmla="*/ 656845 w 656845"/>
                  <a:gd name="connsiteY0" fmla="*/ 6401988 h 6403778"/>
                  <a:gd name="connsiteX1" fmla="*/ 514299 w 656845"/>
                  <a:gd name="connsiteY1" fmla="*/ 6395508 h 6403778"/>
                  <a:gd name="connsiteX2" fmla="*/ 211171 w 656845"/>
                  <a:gd name="connsiteY2" fmla="*/ 6318497 h 6403778"/>
                  <a:gd name="connsiteX3" fmla="*/ 252507 w 656845"/>
                  <a:gd name="connsiteY3" fmla="*/ 6128876 h 6403778"/>
                  <a:gd name="connsiteX4" fmla="*/ 169836 w 656845"/>
                  <a:gd name="connsiteY4" fmla="*/ 5945734 h 6403778"/>
                  <a:gd name="connsiteX5" fmla="*/ 301220 w 656845"/>
                  <a:gd name="connsiteY5" fmla="*/ 5414857 h 6403778"/>
                  <a:gd name="connsiteX6" fmla="*/ 384712 w 656845"/>
                  <a:gd name="connsiteY6" fmla="*/ 4425666 h 6403778"/>
                  <a:gd name="connsiteX7" fmla="*/ 299168 w 656845"/>
                  <a:gd name="connsiteY7" fmla="*/ 4049841 h 6403778"/>
                  <a:gd name="connsiteX8" fmla="*/ 304745 w 656845"/>
                  <a:gd name="connsiteY8" fmla="*/ 3701822 h 6403778"/>
                  <a:gd name="connsiteX9" fmla="*/ 332877 w 656845"/>
                  <a:gd name="connsiteY9" fmla="*/ 3408346 h 6403778"/>
                  <a:gd name="connsiteX10" fmla="*/ 352315 w 656845"/>
                  <a:gd name="connsiteY10" fmla="*/ 2527101 h 6403778"/>
                  <a:gd name="connsiteX11" fmla="*/ 339357 w 656845"/>
                  <a:gd name="connsiteY11" fmla="*/ 2099438 h 6403778"/>
                  <a:gd name="connsiteX12" fmla="*/ 274563 w 656845"/>
                  <a:gd name="connsiteY12" fmla="*/ 1814329 h 6403778"/>
                  <a:gd name="connsiteX13" fmla="*/ 28347 w 656845"/>
                  <a:gd name="connsiteY13" fmla="*/ 1224672 h 6403778"/>
                  <a:gd name="connsiteX14" fmla="*/ 8909 w 656845"/>
                  <a:gd name="connsiteY14" fmla="*/ 959003 h 6403778"/>
                  <a:gd name="connsiteX15" fmla="*/ 60744 w 656845"/>
                  <a:gd name="connsiteY15" fmla="*/ 751651 h 6403778"/>
                  <a:gd name="connsiteX16" fmla="*/ 196811 w 656845"/>
                  <a:gd name="connsiteY16" fmla="*/ 447103 h 6403778"/>
                  <a:gd name="connsiteX17" fmla="*/ 404150 w 656845"/>
                  <a:gd name="connsiteY17" fmla="*/ 0 h 6403778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301220 w 824725"/>
                  <a:gd name="connsiteY5" fmla="*/ 5414857 h 6409286"/>
                  <a:gd name="connsiteX6" fmla="*/ 384712 w 824725"/>
                  <a:gd name="connsiteY6" fmla="*/ 4425666 h 6409286"/>
                  <a:gd name="connsiteX7" fmla="*/ 299168 w 824725"/>
                  <a:gd name="connsiteY7" fmla="*/ 4049841 h 6409286"/>
                  <a:gd name="connsiteX8" fmla="*/ 304745 w 824725"/>
                  <a:gd name="connsiteY8" fmla="*/ 3701822 h 6409286"/>
                  <a:gd name="connsiteX9" fmla="*/ 332877 w 824725"/>
                  <a:gd name="connsiteY9" fmla="*/ 3408346 h 6409286"/>
                  <a:gd name="connsiteX10" fmla="*/ 352315 w 824725"/>
                  <a:gd name="connsiteY10" fmla="*/ 2527101 h 6409286"/>
                  <a:gd name="connsiteX11" fmla="*/ 339357 w 824725"/>
                  <a:gd name="connsiteY11" fmla="*/ 2099438 h 6409286"/>
                  <a:gd name="connsiteX12" fmla="*/ 274563 w 824725"/>
                  <a:gd name="connsiteY12" fmla="*/ 1814329 h 6409286"/>
                  <a:gd name="connsiteX13" fmla="*/ 28347 w 824725"/>
                  <a:gd name="connsiteY13" fmla="*/ 1224672 h 6409286"/>
                  <a:gd name="connsiteX14" fmla="*/ 8909 w 824725"/>
                  <a:gd name="connsiteY14" fmla="*/ 959003 h 6409286"/>
                  <a:gd name="connsiteX15" fmla="*/ 60744 w 824725"/>
                  <a:gd name="connsiteY15" fmla="*/ 751651 h 6409286"/>
                  <a:gd name="connsiteX16" fmla="*/ 196811 w 824725"/>
                  <a:gd name="connsiteY16" fmla="*/ 447103 h 6409286"/>
                  <a:gd name="connsiteX17" fmla="*/ 404150 w 824725"/>
                  <a:gd name="connsiteY17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301220 w 824725"/>
                  <a:gd name="connsiteY5" fmla="*/ 5414857 h 6409286"/>
                  <a:gd name="connsiteX6" fmla="*/ 384712 w 824725"/>
                  <a:gd name="connsiteY6" fmla="*/ 4425666 h 6409286"/>
                  <a:gd name="connsiteX7" fmla="*/ 248074 w 824725"/>
                  <a:gd name="connsiteY7" fmla="*/ 4144724 h 6409286"/>
                  <a:gd name="connsiteX8" fmla="*/ 304745 w 824725"/>
                  <a:gd name="connsiteY8" fmla="*/ 3701822 h 6409286"/>
                  <a:gd name="connsiteX9" fmla="*/ 332877 w 824725"/>
                  <a:gd name="connsiteY9" fmla="*/ 3408346 h 6409286"/>
                  <a:gd name="connsiteX10" fmla="*/ 352315 w 824725"/>
                  <a:gd name="connsiteY10" fmla="*/ 2527101 h 6409286"/>
                  <a:gd name="connsiteX11" fmla="*/ 339357 w 824725"/>
                  <a:gd name="connsiteY11" fmla="*/ 2099438 h 6409286"/>
                  <a:gd name="connsiteX12" fmla="*/ 274563 w 824725"/>
                  <a:gd name="connsiteY12" fmla="*/ 1814329 h 6409286"/>
                  <a:gd name="connsiteX13" fmla="*/ 28347 w 824725"/>
                  <a:gd name="connsiteY13" fmla="*/ 1224672 h 6409286"/>
                  <a:gd name="connsiteX14" fmla="*/ 8909 w 824725"/>
                  <a:gd name="connsiteY14" fmla="*/ 959003 h 6409286"/>
                  <a:gd name="connsiteX15" fmla="*/ 60744 w 824725"/>
                  <a:gd name="connsiteY15" fmla="*/ 751651 h 6409286"/>
                  <a:gd name="connsiteX16" fmla="*/ 196811 w 824725"/>
                  <a:gd name="connsiteY16" fmla="*/ 447103 h 6409286"/>
                  <a:gd name="connsiteX17" fmla="*/ 404150 w 824725"/>
                  <a:gd name="connsiteY17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301220 w 824725"/>
                  <a:gd name="connsiteY5" fmla="*/ 5414857 h 6409286"/>
                  <a:gd name="connsiteX6" fmla="*/ 362814 w 824725"/>
                  <a:gd name="connsiteY6" fmla="*/ 4637327 h 6409286"/>
                  <a:gd name="connsiteX7" fmla="*/ 248074 w 824725"/>
                  <a:gd name="connsiteY7" fmla="*/ 4144724 h 6409286"/>
                  <a:gd name="connsiteX8" fmla="*/ 304745 w 824725"/>
                  <a:gd name="connsiteY8" fmla="*/ 3701822 h 6409286"/>
                  <a:gd name="connsiteX9" fmla="*/ 332877 w 824725"/>
                  <a:gd name="connsiteY9" fmla="*/ 3408346 h 6409286"/>
                  <a:gd name="connsiteX10" fmla="*/ 352315 w 824725"/>
                  <a:gd name="connsiteY10" fmla="*/ 2527101 h 6409286"/>
                  <a:gd name="connsiteX11" fmla="*/ 339357 w 824725"/>
                  <a:gd name="connsiteY11" fmla="*/ 2099438 h 6409286"/>
                  <a:gd name="connsiteX12" fmla="*/ 274563 w 824725"/>
                  <a:gd name="connsiteY12" fmla="*/ 1814329 h 6409286"/>
                  <a:gd name="connsiteX13" fmla="*/ 28347 w 824725"/>
                  <a:gd name="connsiteY13" fmla="*/ 1224672 h 6409286"/>
                  <a:gd name="connsiteX14" fmla="*/ 8909 w 824725"/>
                  <a:gd name="connsiteY14" fmla="*/ 959003 h 6409286"/>
                  <a:gd name="connsiteX15" fmla="*/ 60744 w 824725"/>
                  <a:gd name="connsiteY15" fmla="*/ 751651 h 6409286"/>
                  <a:gd name="connsiteX16" fmla="*/ 196811 w 824725"/>
                  <a:gd name="connsiteY16" fmla="*/ 447103 h 6409286"/>
                  <a:gd name="connsiteX17" fmla="*/ 404150 w 824725"/>
                  <a:gd name="connsiteY17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301220 w 824725"/>
                  <a:gd name="connsiteY5" fmla="*/ 5414857 h 6409286"/>
                  <a:gd name="connsiteX6" fmla="*/ 384712 w 824725"/>
                  <a:gd name="connsiteY6" fmla="*/ 4367276 h 6409286"/>
                  <a:gd name="connsiteX7" fmla="*/ 248074 w 824725"/>
                  <a:gd name="connsiteY7" fmla="*/ 4144724 h 6409286"/>
                  <a:gd name="connsiteX8" fmla="*/ 304745 w 824725"/>
                  <a:gd name="connsiteY8" fmla="*/ 3701822 h 6409286"/>
                  <a:gd name="connsiteX9" fmla="*/ 332877 w 824725"/>
                  <a:gd name="connsiteY9" fmla="*/ 3408346 h 6409286"/>
                  <a:gd name="connsiteX10" fmla="*/ 352315 w 824725"/>
                  <a:gd name="connsiteY10" fmla="*/ 2527101 h 6409286"/>
                  <a:gd name="connsiteX11" fmla="*/ 339357 w 824725"/>
                  <a:gd name="connsiteY11" fmla="*/ 2099438 h 6409286"/>
                  <a:gd name="connsiteX12" fmla="*/ 274563 w 824725"/>
                  <a:gd name="connsiteY12" fmla="*/ 1814329 h 6409286"/>
                  <a:gd name="connsiteX13" fmla="*/ 28347 w 824725"/>
                  <a:gd name="connsiteY13" fmla="*/ 1224672 h 6409286"/>
                  <a:gd name="connsiteX14" fmla="*/ 8909 w 824725"/>
                  <a:gd name="connsiteY14" fmla="*/ 959003 h 6409286"/>
                  <a:gd name="connsiteX15" fmla="*/ 60744 w 824725"/>
                  <a:gd name="connsiteY15" fmla="*/ 751651 h 6409286"/>
                  <a:gd name="connsiteX16" fmla="*/ 196811 w 824725"/>
                  <a:gd name="connsiteY16" fmla="*/ 447103 h 6409286"/>
                  <a:gd name="connsiteX17" fmla="*/ 404150 w 824725"/>
                  <a:gd name="connsiteY17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301220 w 824725"/>
                  <a:gd name="connsiteY5" fmla="*/ 5414857 h 6409286"/>
                  <a:gd name="connsiteX6" fmla="*/ 384712 w 824725"/>
                  <a:gd name="connsiteY6" fmla="*/ 4367276 h 6409286"/>
                  <a:gd name="connsiteX7" fmla="*/ 306467 w 824725"/>
                  <a:gd name="connsiteY7" fmla="*/ 3976855 h 6409286"/>
                  <a:gd name="connsiteX8" fmla="*/ 304745 w 824725"/>
                  <a:gd name="connsiteY8" fmla="*/ 3701822 h 6409286"/>
                  <a:gd name="connsiteX9" fmla="*/ 332877 w 824725"/>
                  <a:gd name="connsiteY9" fmla="*/ 3408346 h 6409286"/>
                  <a:gd name="connsiteX10" fmla="*/ 352315 w 824725"/>
                  <a:gd name="connsiteY10" fmla="*/ 2527101 h 6409286"/>
                  <a:gd name="connsiteX11" fmla="*/ 339357 w 824725"/>
                  <a:gd name="connsiteY11" fmla="*/ 2099438 h 6409286"/>
                  <a:gd name="connsiteX12" fmla="*/ 274563 w 824725"/>
                  <a:gd name="connsiteY12" fmla="*/ 1814329 h 6409286"/>
                  <a:gd name="connsiteX13" fmla="*/ 28347 w 824725"/>
                  <a:gd name="connsiteY13" fmla="*/ 1224672 h 6409286"/>
                  <a:gd name="connsiteX14" fmla="*/ 8909 w 824725"/>
                  <a:gd name="connsiteY14" fmla="*/ 959003 h 6409286"/>
                  <a:gd name="connsiteX15" fmla="*/ 60744 w 824725"/>
                  <a:gd name="connsiteY15" fmla="*/ 751651 h 6409286"/>
                  <a:gd name="connsiteX16" fmla="*/ 196811 w 824725"/>
                  <a:gd name="connsiteY16" fmla="*/ 447103 h 6409286"/>
                  <a:gd name="connsiteX17" fmla="*/ 404150 w 824725"/>
                  <a:gd name="connsiteY17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301220 w 824725"/>
                  <a:gd name="connsiteY5" fmla="*/ 5414857 h 6409286"/>
                  <a:gd name="connsiteX6" fmla="*/ 384712 w 824725"/>
                  <a:gd name="connsiteY6" fmla="*/ 4367276 h 6409286"/>
                  <a:gd name="connsiteX7" fmla="*/ 306467 w 824725"/>
                  <a:gd name="connsiteY7" fmla="*/ 3976855 h 6409286"/>
                  <a:gd name="connsiteX8" fmla="*/ 304745 w 824725"/>
                  <a:gd name="connsiteY8" fmla="*/ 3701822 h 6409286"/>
                  <a:gd name="connsiteX9" fmla="*/ 259886 w 824725"/>
                  <a:gd name="connsiteY9" fmla="*/ 3298866 h 6409286"/>
                  <a:gd name="connsiteX10" fmla="*/ 352315 w 824725"/>
                  <a:gd name="connsiteY10" fmla="*/ 2527101 h 6409286"/>
                  <a:gd name="connsiteX11" fmla="*/ 339357 w 824725"/>
                  <a:gd name="connsiteY11" fmla="*/ 2099438 h 6409286"/>
                  <a:gd name="connsiteX12" fmla="*/ 274563 w 824725"/>
                  <a:gd name="connsiteY12" fmla="*/ 1814329 h 6409286"/>
                  <a:gd name="connsiteX13" fmla="*/ 28347 w 824725"/>
                  <a:gd name="connsiteY13" fmla="*/ 1224672 h 6409286"/>
                  <a:gd name="connsiteX14" fmla="*/ 8909 w 824725"/>
                  <a:gd name="connsiteY14" fmla="*/ 959003 h 6409286"/>
                  <a:gd name="connsiteX15" fmla="*/ 60744 w 824725"/>
                  <a:gd name="connsiteY15" fmla="*/ 751651 h 6409286"/>
                  <a:gd name="connsiteX16" fmla="*/ 196811 w 824725"/>
                  <a:gd name="connsiteY16" fmla="*/ 447103 h 6409286"/>
                  <a:gd name="connsiteX17" fmla="*/ 404150 w 824725"/>
                  <a:gd name="connsiteY17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301220 w 824725"/>
                  <a:gd name="connsiteY5" fmla="*/ 5414857 h 6409286"/>
                  <a:gd name="connsiteX6" fmla="*/ 384712 w 824725"/>
                  <a:gd name="connsiteY6" fmla="*/ 4367276 h 6409286"/>
                  <a:gd name="connsiteX7" fmla="*/ 306467 w 824725"/>
                  <a:gd name="connsiteY7" fmla="*/ 3976855 h 6409286"/>
                  <a:gd name="connsiteX8" fmla="*/ 246352 w 824725"/>
                  <a:gd name="connsiteY8" fmla="*/ 3701822 h 6409286"/>
                  <a:gd name="connsiteX9" fmla="*/ 259886 w 824725"/>
                  <a:gd name="connsiteY9" fmla="*/ 3298866 h 6409286"/>
                  <a:gd name="connsiteX10" fmla="*/ 352315 w 824725"/>
                  <a:gd name="connsiteY10" fmla="*/ 2527101 h 6409286"/>
                  <a:gd name="connsiteX11" fmla="*/ 339357 w 824725"/>
                  <a:gd name="connsiteY11" fmla="*/ 2099438 h 6409286"/>
                  <a:gd name="connsiteX12" fmla="*/ 274563 w 824725"/>
                  <a:gd name="connsiteY12" fmla="*/ 1814329 h 6409286"/>
                  <a:gd name="connsiteX13" fmla="*/ 28347 w 824725"/>
                  <a:gd name="connsiteY13" fmla="*/ 1224672 h 6409286"/>
                  <a:gd name="connsiteX14" fmla="*/ 8909 w 824725"/>
                  <a:gd name="connsiteY14" fmla="*/ 959003 h 6409286"/>
                  <a:gd name="connsiteX15" fmla="*/ 60744 w 824725"/>
                  <a:gd name="connsiteY15" fmla="*/ 751651 h 6409286"/>
                  <a:gd name="connsiteX16" fmla="*/ 196811 w 824725"/>
                  <a:gd name="connsiteY16" fmla="*/ 447103 h 6409286"/>
                  <a:gd name="connsiteX17" fmla="*/ 404150 w 824725"/>
                  <a:gd name="connsiteY17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220930 w 824725"/>
                  <a:gd name="connsiteY5" fmla="*/ 5407558 h 6409286"/>
                  <a:gd name="connsiteX6" fmla="*/ 384712 w 824725"/>
                  <a:gd name="connsiteY6" fmla="*/ 4367276 h 6409286"/>
                  <a:gd name="connsiteX7" fmla="*/ 306467 w 824725"/>
                  <a:gd name="connsiteY7" fmla="*/ 3976855 h 6409286"/>
                  <a:gd name="connsiteX8" fmla="*/ 246352 w 824725"/>
                  <a:gd name="connsiteY8" fmla="*/ 3701822 h 6409286"/>
                  <a:gd name="connsiteX9" fmla="*/ 259886 w 824725"/>
                  <a:gd name="connsiteY9" fmla="*/ 3298866 h 6409286"/>
                  <a:gd name="connsiteX10" fmla="*/ 352315 w 824725"/>
                  <a:gd name="connsiteY10" fmla="*/ 2527101 h 6409286"/>
                  <a:gd name="connsiteX11" fmla="*/ 339357 w 824725"/>
                  <a:gd name="connsiteY11" fmla="*/ 2099438 h 6409286"/>
                  <a:gd name="connsiteX12" fmla="*/ 274563 w 824725"/>
                  <a:gd name="connsiteY12" fmla="*/ 1814329 h 6409286"/>
                  <a:gd name="connsiteX13" fmla="*/ 28347 w 824725"/>
                  <a:gd name="connsiteY13" fmla="*/ 1224672 h 6409286"/>
                  <a:gd name="connsiteX14" fmla="*/ 8909 w 824725"/>
                  <a:gd name="connsiteY14" fmla="*/ 959003 h 6409286"/>
                  <a:gd name="connsiteX15" fmla="*/ 60744 w 824725"/>
                  <a:gd name="connsiteY15" fmla="*/ 751651 h 6409286"/>
                  <a:gd name="connsiteX16" fmla="*/ 196811 w 824725"/>
                  <a:gd name="connsiteY16" fmla="*/ 447103 h 6409286"/>
                  <a:gd name="connsiteX17" fmla="*/ 404150 w 824725"/>
                  <a:gd name="connsiteY17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220930 w 824725"/>
                  <a:gd name="connsiteY5" fmla="*/ 5407558 h 6409286"/>
                  <a:gd name="connsiteX6" fmla="*/ 325240 w 824725"/>
                  <a:gd name="connsiteY6" fmla="*/ 4780381 h 6409286"/>
                  <a:gd name="connsiteX7" fmla="*/ 384712 w 824725"/>
                  <a:gd name="connsiteY7" fmla="*/ 4367276 h 6409286"/>
                  <a:gd name="connsiteX8" fmla="*/ 306467 w 824725"/>
                  <a:gd name="connsiteY8" fmla="*/ 3976855 h 6409286"/>
                  <a:gd name="connsiteX9" fmla="*/ 246352 w 824725"/>
                  <a:gd name="connsiteY9" fmla="*/ 3701822 h 6409286"/>
                  <a:gd name="connsiteX10" fmla="*/ 259886 w 824725"/>
                  <a:gd name="connsiteY10" fmla="*/ 3298866 h 6409286"/>
                  <a:gd name="connsiteX11" fmla="*/ 352315 w 824725"/>
                  <a:gd name="connsiteY11" fmla="*/ 2527101 h 6409286"/>
                  <a:gd name="connsiteX12" fmla="*/ 339357 w 824725"/>
                  <a:gd name="connsiteY12" fmla="*/ 2099438 h 6409286"/>
                  <a:gd name="connsiteX13" fmla="*/ 274563 w 824725"/>
                  <a:gd name="connsiteY13" fmla="*/ 1814329 h 6409286"/>
                  <a:gd name="connsiteX14" fmla="*/ 28347 w 824725"/>
                  <a:gd name="connsiteY14" fmla="*/ 1224672 h 6409286"/>
                  <a:gd name="connsiteX15" fmla="*/ 8909 w 824725"/>
                  <a:gd name="connsiteY15" fmla="*/ 959003 h 6409286"/>
                  <a:gd name="connsiteX16" fmla="*/ 60744 w 824725"/>
                  <a:gd name="connsiteY16" fmla="*/ 751651 h 6409286"/>
                  <a:gd name="connsiteX17" fmla="*/ 196811 w 824725"/>
                  <a:gd name="connsiteY17" fmla="*/ 447103 h 6409286"/>
                  <a:gd name="connsiteX18" fmla="*/ 404150 w 824725"/>
                  <a:gd name="connsiteY18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220930 w 824725"/>
                  <a:gd name="connsiteY5" fmla="*/ 5407558 h 6409286"/>
                  <a:gd name="connsiteX6" fmla="*/ 325240 w 824725"/>
                  <a:gd name="connsiteY6" fmla="*/ 4780381 h 6409286"/>
                  <a:gd name="connsiteX7" fmla="*/ 406609 w 824725"/>
                  <a:gd name="connsiteY7" fmla="*/ 4403769 h 6409286"/>
                  <a:gd name="connsiteX8" fmla="*/ 306467 w 824725"/>
                  <a:gd name="connsiteY8" fmla="*/ 3976855 h 6409286"/>
                  <a:gd name="connsiteX9" fmla="*/ 246352 w 824725"/>
                  <a:gd name="connsiteY9" fmla="*/ 3701822 h 6409286"/>
                  <a:gd name="connsiteX10" fmla="*/ 259886 w 824725"/>
                  <a:gd name="connsiteY10" fmla="*/ 3298866 h 6409286"/>
                  <a:gd name="connsiteX11" fmla="*/ 352315 w 824725"/>
                  <a:gd name="connsiteY11" fmla="*/ 2527101 h 6409286"/>
                  <a:gd name="connsiteX12" fmla="*/ 339357 w 824725"/>
                  <a:gd name="connsiteY12" fmla="*/ 2099438 h 6409286"/>
                  <a:gd name="connsiteX13" fmla="*/ 274563 w 824725"/>
                  <a:gd name="connsiteY13" fmla="*/ 1814329 h 6409286"/>
                  <a:gd name="connsiteX14" fmla="*/ 28347 w 824725"/>
                  <a:gd name="connsiteY14" fmla="*/ 1224672 h 6409286"/>
                  <a:gd name="connsiteX15" fmla="*/ 8909 w 824725"/>
                  <a:gd name="connsiteY15" fmla="*/ 959003 h 6409286"/>
                  <a:gd name="connsiteX16" fmla="*/ 60744 w 824725"/>
                  <a:gd name="connsiteY16" fmla="*/ 751651 h 6409286"/>
                  <a:gd name="connsiteX17" fmla="*/ 196811 w 824725"/>
                  <a:gd name="connsiteY17" fmla="*/ 447103 h 6409286"/>
                  <a:gd name="connsiteX18" fmla="*/ 404150 w 824725"/>
                  <a:gd name="connsiteY18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220930 w 824725"/>
                  <a:gd name="connsiteY5" fmla="*/ 5407558 h 6409286"/>
                  <a:gd name="connsiteX6" fmla="*/ 325240 w 824725"/>
                  <a:gd name="connsiteY6" fmla="*/ 4780381 h 6409286"/>
                  <a:gd name="connsiteX7" fmla="*/ 370113 w 824725"/>
                  <a:gd name="connsiteY7" fmla="*/ 4396470 h 6409286"/>
                  <a:gd name="connsiteX8" fmla="*/ 306467 w 824725"/>
                  <a:gd name="connsiteY8" fmla="*/ 3976855 h 6409286"/>
                  <a:gd name="connsiteX9" fmla="*/ 246352 w 824725"/>
                  <a:gd name="connsiteY9" fmla="*/ 3701822 h 6409286"/>
                  <a:gd name="connsiteX10" fmla="*/ 259886 w 824725"/>
                  <a:gd name="connsiteY10" fmla="*/ 3298866 h 6409286"/>
                  <a:gd name="connsiteX11" fmla="*/ 352315 w 824725"/>
                  <a:gd name="connsiteY11" fmla="*/ 2527101 h 6409286"/>
                  <a:gd name="connsiteX12" fmla="*/ 339357 w 824725"/>
                  <a:gd name="connsiteY12" fmla="*/ 2099438 h 6409286"/>
                  <a:gd name="connsiteX13" fmla="*/ 274563 w 824725"/>
                  <a:gd name="connsiteY13" fmla="*/ 1814329 h 6409286"/>
                  <a:gd name="connsiteX14" fmla="*/ 28347 w 824725"/>
                  <a:gd name="connsiteY14" fmla="*/ 1224672 h 6409286"/>
                  <a:gd name="connsiteX15" fmla="*/ 8909 w 824725"/>
                  <a:gd name="connsiteY15" fmla="*/ 959003 h 6409286"/>
                  <a:gd name="connsiteX16" fmla="*/ 60744 w 824725"/>
                  <a:gd name="connsiteY16" fmla="*/ 751651 h 6409286"/>
                  <a:gd name="connsiteX17" fmla="*/ 196811 w 824725"/>
                  <a:gd name="connsiteY17" fmla="*/ 447103 h 6409286"/>
                  <a:gd name="connsiteX18" fmla="*/ 404150 w 824725"/>
                  <a:gd name="connsiteY18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220930 w 824725"/>
                  <a:gd name="connsiteY5" fmla="*/ 5407558 h 6409286"/>
                  <a:gd name="connsiteX6" fmla="*/ 274146 w 824725"/>
                  <a:gd name="connsiteY6" fmla="*/ 4780381 h 6409286"/>
                  <a:gd name="connsiteX7" fmla="*/ 370113 w 824725"/>
                  <a:gd name="connsiteY7" fmla="*/ 4396470 h 6409286"/>
                  <a:gd name="connsiteX8" fmla="*/ 306467 w 824725"/>
                  <a:gd name="connsiteY8" fmla="*/ 3976855 h 6409286"/>
                  <a:gd name="connsiteX9" fmla="*/ 246352 w 824725"/>
                  <a:gd name="connsiteY9" fmla="*/ 3701822 h 6409286"/>
                  <a:gd name="connsiteX10" fmla="*/ 259886 w 824725"/>
                  <a:gd name="connsiteY10" fmla="*/ 3298866 h 6409286"/>
                  <a:gd name="connsiteX11" fmla="*/ 352315 w 824725"/>
                  <a:gd name="connsiteY11" fmla="*/ 2527101 h 6409286"/>
                  <a:gd name="connsiteX12" fmla="*/ 339357 w 824725"/>
                  <a:gd name="connsiteY12" fmla="*/ 2099438 h 6409286"/>
                  <a:gd name="connsiteX13" fmla="*/ 274563 w 824725"/>
                  <a:gd name="connsiteY13" fmla="*/ 1814329 h 6409286"/>
                  <a:gd name="connsiteX14" fmla="*/ 28347 w 824725"/>
                  <a:gd name="connsiteY14" fmla="*/ 1224672 h 6409286"/>
                  <a:gd name="connsiteX15" fmla="*/ 8909 w 824725"/>
                  <a:gd name="connsiteY15" fmla="*/ 959003 h 6409286"/>
                  <a:gd name="connsiteX16" fmla="*/ 60744 w 824725"/>
                  <a:gd name="connsiteY16" fmla="*/ 751651 h 6409286"/>
                  <a:gd name="connsiteX17" fmla="*/ 196811 w 824725"/>
                  <a:gd name="connsiteY17" fmla="*/ 447103 h 6409286"/>
                  <a:gd name="connsiteX18" fmla="*/ 404150 w 824725"/>
                  <a:gd name="connsiteY18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220930 w 824725"/>
                  <a:gd name="connsiteY5" fmla="*/ 5407558 h 6409286"/>
                  <a:gd name="connsiteX6" fmla="*/ 274146 w 824725"/>
                  <a:gd name="connsiteY6" fmla="*/ 4780381 h 6409286"/>
                  <a:gd name="connsiteX7" fmla="*/ 370113 w 824725"/>
                  <a:gd name="connsiteY7" fmla="*/ 4396470 h 6409286"/>
                  <a:gd name="connsiteX8" fmla="*/ 306467 w 824725"/>
                  <a:gd name="connsiteY8" fmla="*/ 4049841 h 6409286"/>
                  <a:gd name="connsiteX9" fmla="*/ 246352 w 824725"/>
                  <a:gd name="connsiteY9" fmla="*/ 3701822 h 6409286"/>
                  <a:gd name="connsiteX10" fmla="*/ 259886 w 824725"/>
                  <a:gd name="connsiteY10" fmla="*/ 3298866 h 6409286"/>
                  <a:gd name="connsiteX11" fmla="*/ 352315 w 824725"/>
                  <a:gd name="connsiteY11" fmla="*/ 2527101 h 6409286"/>
                  <a:gd name="connsiteX12" fmla="*/ 339357 w 824725"/>
                  <a:gd name="connsiteY12" fmla="*/ 2099438 h 6409286"/>
                  <a:gd name="connsiteX13" fmla="*/ 274563 w 824725"/>
                  <a:gd name="connsiteY13" fmla="*/ 1814329 h 6409286"/>
                  <a:gd name="connsiteX14" fmla="*/ 28347 w 824725"/>
                  <a:gd name="connsiteY14" fmla="*/ 1224672 h 6409286"/>
                  <a:gd name="connsiteX15" fmla="*/ 8909 w 824725"/>
                  <a:gd name="connsiteY15" fmla="*/ 959003 h 6409286"/>
                  <a:gd name="connsiteX16" fmla="*/ 60744 w 824725"/>
                  <a:gd name="connsiteY16" fmla="*/ 751651 h 6409286"/>
                  <a:gd name="connsiteX17" fmla="*/ 196811 w 824725"/>
                  <a:gd name="connsiteY17" fmla="*/ 447103 h 6409286"/>
                  <a:gd name="connsiteX18" fmla="*/ 404150 w 824725"/>
                  <a:gd name="connsiteY18" fmla="*/ 0 h 6409286"/>
                  <a:gd name="connsiteX0" fmla="*/ 824725 w 824725"/>
                  <a:gd name="connsiteY0" fmla="*/ 6409286 h 6409286"/>
                  <a:gd name="connsiteX1" fmla="*/ 514299 w 824725"/>
                  <a:gd name="connsiteY1" fmla="*/ 6395508 h 6409286"/>
                  <a:gd name="connsiteX2" fmla="*/ 211171 w 824725"/>
                  <a:gd name="connsiteY2" fmla="*/ 6318497 h 6409286"/>
                  <a:gd name="connsiteX3" fmla="*/ 252507 w 824725"/>
                  <a:gd name="connsiteY3" fmla="*/ 6128876 h 6409286"/>
                  <a:gd name="connsiteX4" fmla="*/ 169836 w 824725"/>
                  <a:gd name="connsiteY4" fmla="*/ 5945734 h 6409286"/>
                  <a:gd name="connsiteX5" fmla="*/ 220930 w 824725"/>
                  <a:gd name="connsiteY5" fmla="*/ 5407558 h 6409286"/>
                  <a:gd name="connsiteX6" fmla="*/ 274146 w 824725"/>
                  <a:gd name="connsiteY6" fmla="*/ 4780381 h 6409286"/>
                  <a:gd name="connsiteX7" fmla="*/ 370113 w 824725"/>
                  <a:gd name="connsiteY7" fmla="*/ 4396470 h 6409286"/>
                  <a:gd name="connsiteX8" fmla="*/ 306467 w 824725"/>
                  <a:gd name="connsiteY8" fmla="*/ 4049841 h 6409286"/>
                  <a:gd name="connsiteX9" fmla="*/ 246352 w 824725"/>
                  <a:gd name="connsiteY9" fmla="*/ 3701822 h 6409286"/>
                  <a:gd name="connsiteX10" fmla="*/ 259886 w 824725"/>
                  <a:gd name="connsiteY10" fmla="*/ 3298866 h 6409286"/>
                  <a:gd name="connsiteX11" fmla="*/ 352315 w 824725"/>
                  <a:gd name="connsiteY11" fmla="*/ 2527101 h 6409286"/>
                  <a:gd name="connsiteX12" fmla="*/ 339357 w 824725"/>
                  <a:gd name="connsiteY12" fmla="*/ 2099438 h 6409286"/>
                  <a:gd name="connsiteX13" fmla="*/ 274563 w 824725"/>
                  <a:gd name="connsiteY13" fmla="*/ 1814329 h 6409286"/>
                  <a:gd name="connsiteX14" fmla="*/ 28347 w 824725"/>
                  <a:gd name="connsiteY14" fmla="*/ 1224672 h 6409286"/>
                  <a:gd name="connsiteX15" fmla="*/ 8909 w 824725"/>
                  <a:gd name="connsiteY15" fmla="*/ 959003 h 6409286"/>
                  <a:gd name="connsiteX16" fmla="*/ 60744 w 824725"/>
                  <a:gd name="connsiteY16" fmla="*/ 751651 h 6409286"/>
                  <a:gd name="connsiteX17" fmla="*/ 196811 w 824725"/>
                  <a:gd name="connsiteY17" fmla="*/ 447103 h 6409286"/>
                  <a:gd name="connsiteX18" fmla="*/ 404150 w 824725"/>
                  <a:gd name="connsiteY18" fmla="*/ 0 h 6409286"/>
                  <a:gd name="connsiteX0" fmla="*/ 991162 w 991162"/>
                  <a:gd name="connsiteY0" fmla="*/ 6409286 h 6409286"/>
                  <a:gd name="connsiteX1" fmla="*/ 680736 w 991162"/>
                  <a:gd name="connsiteY1" fmla="*/ 6395508 h 6409286"/>
                  <a:gd name="connsiteX2" fmla="*/ 377608 w 991162"/>
                  <a:gd name="connsiteY2" fmla="*/ 6318497 h 6409286"/>
                  <a:gd name="connsiteX3" fmla="*/ 418944 w 991162"/>
                  <a:gd name="connsiteY3" fmla="*/ 6128876 h 6409286"/>
                  <a:gd name="connsiteX4" fmla="*/ 336273 w 991162"/>
                  <a:gd name="connsiteY4" fmla="*/ 5945734 h 6409286"/>
                  <a:gd name="connsiteX5" fmla="*/ 387367 w 991162"/>
                  <a:gd name="connsiteY5" fmla="*/ 5407558 h 6409286"/>
                  <a:gd name="connsiteX6" fmla="*/ 440583 w 991162"/>
                  <a:gd name="connsiteY6" fmla="*/ 4780381 h 6409286"/>
                  <a:gd name="connsiteX7" fmla="*/ 536550 w 991162"/>
                  <a:gd name="connsiteY7" fmla="*/ 4396470 h 6409286"/>
                  <a:gd name="connsiteX8" fmla="*/ 472904 w 991162"/>
                  <a:gd name="connsiteY8" fmla="*/ 4049841 h 6409286"/>
                  <a:gd name="connsiteX9" fmla="*/ 412789 w 991162"/>
                  <a:gd name="connsiteY9" fmla="*/ 3701822 h 6409286"/>
                  <a:gd name="connsiteX10" fmla="*/ 426323 w 991162"/>
                  <a:gd name="connsiteY10" fmla="*/ 3298866 h 6409286"/>
                  <a:gd name="connsiteX11" fmla="*/ 518752 w 991162"/>
                  <a:gd name="connsiteY11" fmla="*/ 2527101 h 6409286"/>
                  <a:gd name="connsiteX12" fmla="*/ 505794 w 991162"/>
                  <a:gd name="connsiteY12" fmla="*/ 2099438 h 6409286"/>
                  <a:gd name="connsiteX13" fmla="*/ 441000 w 991162"/>
                  <a:gd name="connsiteY13" fmla="*/ 1814329 h 6409286"/>
                  <a:gd name="connsiteX14" fmla="*/ 194784 w 991162"/>
                  <a:gd name="connsiteY14" fmla="*/ 1224672 h 6409286"/>
                  <a:gd name="connsiteX15" fmla="*/ 167 w 991162"/>
                  <a:gd name="connsiteY15" fmla="*/ 959003 h 6409286"/>
                  <a:gd name="connsiteX16" fmla="*/ 227181 w 991162"/>
                  <a:gd name="connsiteY16" fmla="*/ 751651 h 6409286"/>
                  <a:gd name="connsiteX17" fmla="*/ 363248 w 991162"/>
                  <a:gd name="connsiteY17" fmla="*/ 447103 h 6409286"/>
                  <a:gd name="connsiteX18" fmla="*/ 570587 w 991162"/>
                  <a:gd name="connsiteY18" fmla="*/ 0 h 6409286"/>
                  <a:gd name="connsiteX0" fmla="*/ 997092 w 997092"/>
                  <a:gd name="connsiteY0" fmla="*/ 6409286 h 6409286"/>
                  <a:gd name="connsiteX1" fmla="*/ 686666 w 997092"/>
                  <a:gd name="connsiteY1" fmla="*/ 6395508 h 6409286"/>
                  <a:gd name="connsiteX2" fmla="*/ 383538 w 997092"/>
                  <a:gd name="connsiteY2" fmla="*/ 6318497 h 6409286"/>
                  <a:gd name="connsiteX3" fmla="*/ 424874 w 997092"/>
                  <a:gd name="connsiteY3" fmla="*/ 6128876 h 6409286"/>
                  <a:gd name="connsiteX4" fmla="*/ 342203 w 997092"/>
                  <a:gd name="connsiteY4" fmla="*/ 5945734 h 6409286"/>
                  <a:gd name="connsiteX5" fmla="*/ 393297 w 997092"/>
                  <a:gd name="connsiteY5" fmla="*/ 5407558 h 6409286"/>
                  <a:gd name="connsiteX6" fmla="*/ 446513 w 997092"/>
                  <a:gd name="connsiteY6" fmla="*/ 4780381 h 6409286"/>
                  <a:gd name="connsiteX7" fmla="*/ 542480 w 997092"/>
                  <a:gd name="connsiteY7" fmla="*/ 4396470 h 6409286"/>
                  <a:gd name="connsiteX8" fmla="*/ 478834 w 997092"/>
                  <a:gd name="connsiteY8" fmla="*/ 4049841 h 6409286"/>
                  <a:gd name="connsiteX9" fmla="*/ 418719 w 997092"/>
                  <a:gd name="connsiteY9" fmla="*/ 3701822 h 6409286"/>
                  <a:gd name="connsiteX10" fmla="*/ 432253 w 997092"/>
                  <a:gd name="connsiteY10" fmla="*/ 3298866 h 6409286"/>
                  <a:gd name="connsiteX11" fmla="*/ 524682 w 997092"/>
                  <a:gd name="connsiteY11" fmla="*/ 2527101 h 6409286"/>
                  <a:gd name="connsiteX12" fmla="*/ 511724 w 997092"/>
                  <a:gd name="connsiteY12" fmla="*/ 2099438 h 6409286"/>
                  <a:gd name="connsiteX13" fmla="*/ 446930 w 997092"/>
                  <a:gd name="connsiteY13" fmla="*/ 1814329 h 6409286"/>
                  <a:gd name="connsiteX14" fmla="*/ 98526 w 997092"/>
                  <a:gd name="connsiteY14" fmla="*/ 1319554 h 6409286"/>
                  <a:gd name="connsiteX15" fmla="*/ 6097 w 997092"/>
                  <a:gd name="connsiteY15" fmla="*/ 959003 h 6409286"/>
                  <a:gd name="connsiteX16" fmla="*/ 233111 w 997092"/>
                  <a:gd name="connsiteY16" fmla="*/ 751651 h 6409286"/>
                  <a:gd name="connsiteX17" fmla="*/ 369178 w 997092"/>
                  <a:gd name="connsiteY17" fmla="*/ 447103 h 6409286"/>
                  <a:gd name="connsiteX18" fmla="*/ 576517 w 997092"/>
                  <a:gd name="connsiteY18" fmla="*/ 0 h 6409286"/>
                  <a:gd name="connsiteX0" fmla="*/ 996448 w 996448"/>
                  <a:gd name="connsiteY0" fmla="*/ 6409286 h 6409286"/>
                  <a:gd name="connsiteX1" fmla="*/ 686022 w 996448"/>
                  <a:gd name="connsiteY1" fmla="*/ 6395508 h 6409286"/>
                  <a:gd name="connsiteX2" fmla="*/ 382894 w 996448"/>
                  <a:gd name="connsiteY2" fmla="*/ 6318497 h 6409286"/>
                  <a:gd name="connsiteX3" fmla="*/ 424230 w 996448"/>
                  <a:gd name="connsiteY3" fmla="*/ 6128876 h 6409286"/>
                  <a:gd name="connsiteX4" fmla="*/ 341559 w 996448"/>
                  <a:gd name="connsiteY4" fmla="*/ 5945734 h 6409286"/>
                  <a:gd name="connsiteX5" fmla="*/ 392653 w 996448"/>
                  <a:gd name="connsiteY5" fmla="*/ 5407558 h 6409286"/>
                  <a:gd name="connsiteX6" fmla="*/ 445869 w 996448"/>
                  <a:gd name="connsiteY6" fmla="*/ 4780381 h 6409286"/>
                  <a:gd name="connsiteX7" fmla="*/ 541836 w 996448"/>
                  <a:gd name="connsiteY7" fmla="*/ 4396470 h 6409286"/>
                  <a:gd name="connsiteX8" fmla="*/ 478190 w 996448"/>
                  <a:gd name="connsiteY8" fmla="*/ 4049841 h 6409286"/>
                  <a:gd name="connsiteX9" fmla="*/ 418075 w 996448"/>
                  <a:gd name="connsiteY9" fmla="*/ 3701822 h 6409286"/>
                  <a:gd name="connsiteX10" fmla="*/ 431609 w 996448"/>
                  <a:gd name="connsiteY10" fmla="*/ 3298866 h 6409286"/>
                  <a:gd name="connsiteX11" fmla="*/ 524038 w 996448"/>
                  <a:gd name="connsiteY11" fmla="*/ 2527101 h 6409286"/>
                  <a:gd name="connsiteX12" fmla="*/ 511080 w 996448"/>
                  <a:gd name="connsiteY12" fmla="*/ 2099438 h 6409286"/>
                  <a:gd name="connsiteX13" fmla="*/ 395192 w 996448"/>
                  <a:gd name="connsiteY13" fmla="*/ 1821627 h 6409286"/>
                  <a:gd name="connsiteX14" fmla="*/ 97882 w 996448"/>
                  <a:gd name="connsiteY14" fmla="*/ 1319554 h 6409286"/>
                  <a:gd name="connsiteX15" fmla="*/ 5453 w 996448"/>
                  <a:gd name="connsiteY15" fmla="*/ 959003 h 6409286"/>
                  <a:gd name="connsiteX16" fmla="*/ 232467 w 996448"/>
                  <a:gd name="connsiteY16" fmla="*/ 751651 h 6409286"/>
                  <a:gd name="connsiteX17" fmla="*/ 368534 w 996448"/>
                  <a:gd name="connsiteY17" fmla="*/ 447103 h 6409286"/>
                  <a:gd name="connsiteX18" fmla="*/ 575873 w 996448"/>
                  <a:gd name="connsiteY18" fmla="*/ 0 h 6409286"/>
                  <a:gd name="connsiteX0" fmla="*/ 993688 w 993688"/>
                  <a:gd name="connsiteY0" fmla="*/ 6409286 h 6409286"/>
                  <a:gd name="connsiteX1" fmla="*/ 683262 w 993688"/>
                  <a:gd name="connsiteY1" fmla="*/ 6395508 h 6409286"/>
                  <a:gd name="connsiteX2" fmla="*/ 380134 w 993688"/>
                  <a:gd name="connsiteY2" fmla="*/ 6318497 h 6409286"/>
                  <a:gd name="connsiteX3" fmla="*/ 421470 w 993688"/>
                  <a:gd name="connsiteY3" fmla="*/ 6128876 h 6409286"/>
                  <a:gd name="connsiteX4" fmla="*/ 338799 w 993688"/>
                  <a:gd name="connsiteY4" fmla="*/ 5945734 h 6409286"/>
                  <a:gd name="connsiteX5" fmla="*/ 389893 w 993688"/>
                  <a:gd name="connsiteY5" fmla="*/ 5407558 h 6409286"/>
                  <a:gd name="connsiteX6" fmla="*/ 443109 w 993688"/>
                  <a:gd name="connsiteY6" fmla="*/ 4780381 h 6409286"/>
                  <a:gd name="connsiteX7" fmla="*/ 539076 w 993688"/>
                  <a:gd name="connsiteY7" fmla="*/ 4396470 h 6409286"/>
                  <a:gd name="connsiteX8" fmla="*/ 475430 w 993688"/>
                  <a:gd name="connsiteY8" fmla="*/ 4049841 h 6409286"/>
                  <a:gd name="connsiteX9" fmla="*/ 415315 w 993688"/>
                  <a:gd name="connsiteY9" fmla="*/ 3701822 h 6409286"/>
                  <a:gd name="connsiteX10" fmla="*/ 428849 w 993688"/>
                  <a:gd name="connsiteY10" fmla="*/ 3298866 h 6409286"/>
                  <a:gd name="connsiteX11" fmla="*/ 521278 w 993688"/>
                  <a:gd name="connsiteY11" fmla="*/ 2527101 h 6409286"/>
                  <a:gd name="connsiteX12" fmla="*/ 508320 w 993688"/>
                  <a:gd name="connsiteY12" fmla="*/ 2099438 h 6409286"/>
                  <a:gd name="connsiteX13" fmla="*/ 392432 w 993688"/>
                  <a:gd name="connsiteY13" fmla="*/ 1821627 h 6409286"/>
                  <a:gd name="connsiteX14" fmla="*/ 95122 w 993688"/>
                  <a:gd name="connsiteY14" fmla="*/ 1319554 h 6409286"/>
                  <a:gd name="connsiteX15" fmla="*/ 2693 w 993688"/>
                  <a:gd name="connsiteY15" fmla="*/ 959003 h 6409286"/>
                  <a:gd name="connsiteX16" fmla="*/ 178613 w 993688"/>
                  <a:gd name="connsiteY16" fmla="*/ 664067 h 6409286"/>
                  <a:gd name="connsiteX17" fmla="*/ 365774 w 993688"/>
                  <a:gd name="connsiteY17" fmla="*/ 447103 h 6409286"/>
                  <a:gd name="connsiteX18" fmla="*/ 573113 w 993688"/>
                  <a:gd name="connsiteY18" fmla="*/ 0 h 6409286"/>
                  <a:gd name="connsiteX0" fmla="*/ 993688 w 993688"/>
                  <a:gd name="connsiteY0" fmla="*/ 6409286 h 6409286"/>
                  <a:gd name="connsiteX1" fmla="*/ 683262 w 993688"/>
                  <a:gd name="connsiteY1" fmla="*/ 6395508 h 6409286"/>
                  <a:gd name="connsiteX2" fmla="*/ 380134 w 993688"/>
                  <a:gd name="connsiteY2" fmla="*/ 6318497 h 6409286"/>
                  <a:gd name="connsiteX3" fmla="*/ 421470 w 993688"/>
                  <a:gd name="connsiteY3" fmla="*/ 6128876 h 6409286"/>
                  <a:gd name="connsiteX4" fmla="*/ 338799 w 993688"/>
                  <a:gd name="connsiteY4" fmla="*/ 5945734 h 6409286"/>
                  <a:gd name="connsiteX5" fmla="*/ 389893 w 993688"/>
                  <a:gd name="connsiteY5" fmla="*/ 5407558 h 6409286"/>
                  <a:gd name="connsiteX6" fmla="*/ 443109 w 993688"/>
                  <a:gd name="connsiteY6" fmla="*/ 4780381 h 6409286"/>
                  <a:gd name="connsiteX7" fmla="*/ 539076 w 993688"/>
                  <a:gd name="connsiteY7" fmla="*/ 4396470 h 6409286"/>
                  <a:gd name="connsiteX8" fmla="*/ 475430 w 993688"/>
                  <a:gd name="connsiteY8" fmla="*/ 4049841 h 6409286"/>
                  <a:gd name="connsiteX9" fmla="*/ 415315 w 993688"/>
                  <a:gd name="connsiteY9" fmla="*/ 3701822 h 6409286"/>
                  <a:gd name="connsiteX10" fmla="*/ 428849 w 993688"/>
                  <a:gd name="connsiteY10" fmla="*/ 3298866 h 6409286"/>
                  <a:gd name="connsiteX11" fmla="*/ 521278 w 993688"/>
                  <a:gd name="connsiteY11" fmla="*/ 2527101 h 6409286"/>
                  <a:gd name="connsiteX12" fmla="*/ 508320 w 993688"/>
                  <a:gd name="connsiteY12" fmla="*/ 2099438 h 6409286"/>
                  <a:gd name="connsiteX13" fmla="*/ 392432 w 993688"/>
                  <a:gd name="connsiteY13" fmla="*/ 1821627 h 6409286"/>
                  <a:gd name="connsiteX14" fmla="*/ 95122 w 993688"/>
                  <a:gd name="connsiteY14" fmla="*/ 1319554 h 6409286"/>
                  <a:gd name="connsiteX15" fmla="*/ 2693 w 993688"/>
                  <a:gd name="connsiteY15" fmla="*/ 959003 h 6409286"/>
                  <a:gd name="connsiteX16" fmla="*/ 178613 w 993688"/>
                  <a:gd name="connsiteY16" fmla="*/ 664067 h 6409286"/>
                  <a:gd name="connsiteX17" fmla="*/ 343877 w 993688"/>
                  <a:gd name="connsiteY17" fmla="*/ 425207 h 6409286"/>
                  <a:gd name="connsiteX18" fmla="*/ 573113 w 993688"/>
                  <a:gd name="connsiteY18" fmla="*/ 0 h 6409286"/>
                  <a:gd name="connsiteX0" fmla="*/ 993688 w 993688"/>
                  <a:gd name="connsiteY0" fmla="*/ 6409286 h 6409286"/>
                  <a:gd name="connsiteX1" fmla="*/ 683262 w 993688"/>
                  <a:gd name="connsiteY1" fmla="*/ 6395508 h 6409286"/>
                  <a:gd name="connsiteX2" fmla="*/ 380134 w 993688"/>
                  <a:gd name="connsiteY2" fmla="*/ 6318497 h 6409286"/>
                  <a:gd name="connsiteX3" fmla="*/ 421470 w 993688"/>
                  <a:gd name="connsiteY3" fmla="*/ 6128876 h 6409286"/>
                  <a:gd name="connsiteX4" fmla="*/ 338799 w 993688"/>
                  <a:gd name="connsiteY4" fmla="*/ 5945734 h 6409286"/>
                  <a:gd name="connsiteX5" fmla="*/ 389893 w 993688"/>
                  <a:gd name="connsiteY5" fmla="*/ 5407558 h 6409286"/>
                  <a:gd name="connsiteX6" fmla="*/ 443109 w 993688"/>
                  <a:gd name="connsiteY6" fmla="*/ 4780381 h 6409286"/>
                  <a:gd name="connsiteX7" fmla="*/ 539076 w 993688"/>
                  <a:gd name="connsiteY7" fmla="*/ 4396470 h 6409286"/>
                  <a:gd name="connsiteX8" fmla="*/ 475430 w 993688"/>
                  <a:gd name="connsiteY8" fmla="*/ 4049841 h 6409286"/>
                  <a:gd name="connsiteX9" fmla="*/ 415315 w 993688"/>
                  <a:gd name="connsiteY9" fmla="*/ 3701822 h 6409286"/>
                  <a:gd name="connsiteX10" fmla="*/ 428849 w 993688"/>
                  <a:gd name="connsiteY10" fmla="*/ 3298866 h 6409286"/>
                  <a:gd name="connsiteX11" fmla="*/ 521278 w 993688"/>
                  <a:gd name="connsiteY11" fmla="*/ 2527101 h 6409286"/>
                  <a:gd name="connsiteX12" fmla="*/ 508320 w 993688"/>
                  <a:gd name="connsiteY12" fmla="*/ 2099438 h 6409286"/>
                  <a:gd name="connsiteX13" fmla="*/ 392432 w 993688"/>
                  <a:gd name="connsiteY13" fmla="*/ 1821627 h 6409286"/>
                  <a:gd name="connsiteX14" fmla="*/ 95122 w 993688"/>
                  <a:gd name="connsiteY14" fmla="*/ 1319554 h 6409286"/>
                  <a:gd name="connsiteX15" fmla="*/ 2693 w 993688"/>
                  <a:gd name="connsiteY15" fmla="*/ 959003 h 6409286"/>
                  <a:gd name="connsiteX16" fmla="*/ 178613 w 993688"/>
                  <a:gd name="connsiteY16" fmla="*/ 664067 h 6409286"/>
                  <a:gd name="connsiteX17" fmla="*/ 343877 w 993688"/>
                  <a:gd name="connsiteY17" fmla="*/ 425207 h 6409286"/>
                  <a:gd name="connsiteX18" fmla="*/ 573113 w 993688"/>
                  <a:gd name="connsiteY18" fmla="*/ 0 h 6409286"/>
                  <a:gd name="connsiteX0" fmla="*/ 993688 w 993688"/>
                  <a:gd name="connsiteY0" fmla="*/ 6409286 h 6409286"/>
                  <a:gd name="connsiteX1" fmla="*/ 683262 w 993688"/>
                  <a:gd name="connsiteY1" fmla="*/ 6395508 h 6409286"/>
                  <a:gd name="connsiteX2" fmla="*/ 380134 w 993688"/>
                  <a:gd name="connsiteY2" fmla="*/ 6318497 h 6409286"/>
                  <a:gd name="connsiteX3" fmla="*/ 421470 w 993688"/>
                  <a:gd name="connsiteY3" fmla="*/ 6128876 h 6409286"/>
                  <a:gd name="connsiteX4" fmla="*/ 338799 w 993688"/>
                  <a:gd name="connsiteY4" fmla="*/ 5945734 h 6409286"/>
                  <a:gd name="connsiteX5" fmla="*/ 389893 w 993688"/>
                  <a:gd name="connsiteY5" fmla="*/ 5407558 h 6409286"/>
                  <a:gd name="connsiteX6" fmla="*/ 443109 w 993688"/>
                  <a:gd name="connsiteY6" fmla="*/ 4780381 h 6409286"/>
                  <a:gd name="connsiteX7" fmla="*/ 539076 w 993688"/>
                  <a:gd name="connsiteY7" fmla="*/ 4396470 h 6409286"/>
                  <a:gd name="connsiteX8" fmla="*/ 475430 w 993688"/>
                  <a:gd name="connsiteY8" fmla="*/ 4049841 h 6409286"/>
                  <a:gd name="connsiteX9" fmla="*/ 415315 w 993688"/>
                  <a:gd name="connsiteY9" fmla="*/ 3701822 h 6409286"/>
                  <a:gd name="connsiteX10" fmla="*/ 428849 w 993688"/>
                  <a:gd name="connsiteY10" fmla="*/ 3298866 h 6409286"/>
                  <a:gd name="connsiteX11" fmla="*/ 521278 w 993688"/>
                  <a:gd name="connsiteY11" fmla="*/ 2527101 h 6409286"/>
                  <a:gd name="connsiteX12" fmla="*/ 508320 w 993688"/>
                  <a:gd name="connsiteY12" fmla="*/ 2099438 h 6409286"/>
                  <a:gd name="connsiteX13" fmla="*/ 392432 w 993688"/>
                  <a:gd name="connsiteY13" fmla="*/ 1821627 h 6409286"/>
                  <a:gd name="connsiteX14" fmla="*/ 95122 w 993688"/>
                  <a:gd name="connsiteY14" fmla="*/ 1319554 h 6409286"/>
                  <a:gd name="connsiteX15" fmla="*/ 2693 w 993688"/>
                  <a:gd name="connsiteY15" fmla="*/ 959003 h 6409286"/>
                  <a:gd name="connsiteX16" fmla="*/ 178613 w 993688"/>
                  <a:gd name="connsiteY16" fmla="*/ 664067 h 6409286"/>
                  <a:gd name="connsiteX17" fmla="*/ 321980 w 993688"/>
                  <a:gd name="connsiteY17" fmla="*/ 403311 h 6409286"/>
                  <a:gd name="connsiteX18" fmla="*/ 573113 w 993688"/>
                  <a:gd name="connsiteY18" fmla="*/ 0 h 6409286"/>
                  <a:gd name="connsiteX0" fmla="*/ 992994 w 992994"/>
                  <a:gd name="connsiteY0" fmla="*/ 6409286 h 6409286"/>
                  <a:gd name="connsiteX1" fmla="*/ 682568 w 992994"/>
                  <a:gd name="connsiteY1" fmla="*/ 6395508 h 6409286"/>
                  <a:gd name="connsiteX2" fmla="*/ 379440 w 992994"/>
                  <a:gd name="connsiteY2" fmla="*/ 6318497 h 6409286"/>
                  <a:gd name="connsiteX3" fmla="*/ 420776 w 992994"/>
                  <a:gd name="connsiteY3" fmla="*/ 6128876 h 6409286"/>
                  <a:gd name="connsiteX4" fmla="*/ 338105 w 992994"/>
                  <a:gd name="connsiteY4" fmla="*/ 5945734 h 6409286"/>
                  <a:gd name="connsiteX5" fmla="*/ 389199 w 992994"/>
                  <a:gd name="connsiteY5" fmla="*/ 5407558 h 6409286"/>
                  <a:gd name="connsiteX6" fmla="*/ 442415 w 992994"/>
                  <a:gd name="connsiteY6" fmla="*/ 4780381 h 6409286"/>
                  <a:gd name="connsiteX7" fmla="*/ 538382 w 992994"/>
                  <a:gd name="connsiteY7" fmla="*/ 4396470 h 6409286"/>
                  <a:gd name="connsiteX8" fmla="*/ 474736 w 992994"/>
                  <a:gd name="connsiteY8" fmla="*/ 4049841 h 6409286"/>
                  <a:gd name="connsiteX9" fmla="*/ 414621 w 992994"/>
                  <a:gd name="connsiteY9" fmla="*/ 3701822 h 6409286"/>
                  <a:gd name="connsiteX10" fmla="*/ 428155 w 992994"/>
                  <a:gd name="connsiteY10" fmla="*/ 3298866 h 6409286"/>
                  <a:gd name="connsiteX11" fmla="*/ 520584 w 992994"/>
                  <a:gd name="connsiteY11" fmla="*/ 2527101 h 6409286"/>
                  <a:gd name="connsiteX12" fmla="*/ 507626 w 992994"/>
                  <a:gd name="connsiteY12" fmla="*/ 2099438 h 6409286"/>
                  <a:gd name="connsiteX13" fmla="*/ 391738 w 992994"/>
                  <a:gd name="connsiteY13" fmla="*/ 1821627 h 6409286"/>
                  <a:gd name="connsiteX14" fmla="*/ 94428 w 992994"/>
                  <a:gd name="connsiteY14" fmla="*/ 1319554 h 6409286"/>
                  <a:gd name="connsiteX15" fmla="*/ 1999 w 992994"/>
                  <a:gd name="connsiteY15" fmla="*/ 959003 h 6409286"/>
                  <a:gd name="connsiteX16" fmla="*/ 163321 w 992994"/>
                  <a:gd name="connsiteY16" fmla="*/ 634872 h 6409286"/>
                  <a:gd name="connsiteX17" fmla="*/ 321286 w 992994"/>
                  <a:gd name="connsiteY17" fmla="*/ 403311 h 6409286"/>
                  <a:gd name="connsiteX18" fmla="*/ 572419 w 992994"/>
                  <a:gd name="connsiteY18" fmla="*/ 0 h 6409286"/>
                  <a:gd name="connsiteX0" fmla="*/ 992994 w 992994"/>
                  <a:gd name="connsiteY0" fmla="*/ 6409286 h 6409286"/>
                  <a:gd name="connsiteX1" fmla="*/ 682568 w 992994"/>
                  <a:gd name="connsiteY1" fmla="*/ 6395508 h 6409286"/>
                  <a:gd name="connsiteX2" fmla="*/ 379440 w 992994"/>
                  <a:gd name="connsiteY2" fmla="*/ 6318497 h 6409286"/>
                  <a:gd name="connsiteX3" fmla="*/ 420776 w 992994"/>
                  <a:gd name="connsiteY3" fmla="*/ 6128876 h 6409286"/>
                  <a:gd name="connsiteX4" fmla="*/ 338105 w 992994"/>
                  <a:gd name="connsiteY4" fmla="*/ 5945734 h 6409286"/>
                  <a:gd name="connsiteX5" fmla="*/ 389199 w 992994"/>
                  <a:gd name="connsiteY5" fmla="*/ 5407558 h 6409286"/>
                  <a:gd name="connsiteX6" fmla="*/ 442415 w 992994"/>
                  <a:gd name="connsiteY6" fmla="*/ 4780381 h 6409286"/>
                  <a:gd name="connsiteX7" fmla="*/ 538382 w 992994"/>
                  <a:gd name="connsiteY7" fmla="*/ 4396470 h 6409286"/>
                  <a:gd name="connsiteX8" fmla="*/ 474736 w 992994"/>
                  <a:gd name="connsiteY8" fmla="*/ 4049841 h 6409286"/>
                  <a:gd name="connsiteX9" fmla="*/ 414621 w 992994"/>
                  <a:gd name="connsiteY9" fmla="*/ 3701822 h 6409286"/>
                  <a:gd name="connsiteX10" fmla="*/ 428155 w 992994"/>
                  <a:gd name="connsiteY10" fmla="*/ 3298866 h 6409286"/>
                  <a:gd name="connsiteX11" fmla="*/ 520584 w 992994"/>
                  <a:gd name="connsiteY11" fmla="*/ 2527101 h 6409286"/>
                  <a:gd name="connsiteX12" fmla="*/ 507626 w 992994"/>
                  <a:gd name="connsiteY12" fmla="*/ 2099438 h 6409286"/>
                  <a:gd name="connsiteX13" fmla="*/ 391738 w 992994"/>
                  <a:gd name="connsiteY13" fmla="*/ 1821627 h 6409286"/>
                  <a:gd name="connsiteX14" fmla="*/ 94428 w 992994"/>
                  <a:gd name="connsiteY14" fmla="*/ 1319554 h 6409286"/>
                  <a:gd name="connsiteX15" fmla="*/ 1999 w 992994"/>
                  <a:gd name="connsiteY15" fmla="*/ 959003 h 6409286"/>
                  <a:gd name="connsiteX16" fmla="*/ 163321 w 992994"/>
                  <a:gd name="connsiteY16" fmla="*/ 634872 h 6409286"/>
                  <a:gd name="connsiteX17" fmla="*/ 321286 w 992994"/>
                  <a:gd name="connsiteY17" fmla="*/ 403311 h 6409286"/>
                  <a:gd name="connsiteX18" fmla="*/ 572419 w 992994"/>
                  <a:gd name="connsiteY18" fmla="*/ 0 h 6409286"/>
                  <a:gd name="connsiteX0" fmla="*/ 970769 w 970769"/>
                  <a:gd name="connsiteY0" fmla="*/ 6409286 h 6409286"/>
                  <a:gd name="connsiteX1" fmla="*/ 682568 w 970769"/>
                  <a:gd name="connsiteY1" fmla="*/ 6395508 h 6409286"/>
                  <a:gd name="connsiteX2" fmla="*/ 379440 w 970769"/>
                  <a:gd name="connsiteY2" fmla="*/ 6318497 h 6409286"/>
                  <a:gd name="connsiteX3" fmla="*/ 420776 w 970769"/>
                  <a:gd name="connsiteY3" fmla="*/ 6128876 h 6409286"/>
                  <a:gd name="connsiteX4" fmla="*/ 338105 w 970769"/>
                  <a:gd name="connsiteY4" fmla="*/ 5945734 h 6409286"/>
                  <a:gd name="connsiteX5" fmla="*/ 389199 w 970769"/>
                  <a:gd name="connsiteY5" fmla="*/ 5407558 h 6409286"/>
                  <a:gd name="connsiteX6" fmla="*/ 442415 w 970769"/>
                  <a:gd name="connsiteY6" fmla="*/ 4780381 h 6409286"/>
                  <a:gd name="connsiteX7" fmla="*/ 538382 w 970769"/>
                  <a:gd name="connsiteY7" fmla="*/ 4396470 h 6409286"/>
                  <a:gd name="connsiteX8" fmla="*/ 474736 w 970769"/>
                  <a:gd name="connsiteY8" fmla="*/ 4049841 h 6409286"/>
                  <a:gd name="connsiteX9" fmla="*/ 414621 w 970769"/>
                  <a:gd name="connsiteY9" fmla="*/ 3701822 h 6409286"/>
                  <a:gd name="connsiteX10" fmla="*/ 428155 w 970769"/>
                  <a:gd name="connsiteY10" fmla="*/ 3298866 h 6409286"/>
                  <a:gd name="connsiteX11" fmla="*/ 520584 w 970769"/>
                  <a:gd name="connsiteY11" fmla="*/ 2527101 h 6409286"/>
                  <a:gd name="connsiteX12" fmla="*/ 507626 w 970769"/>
                  <a:gd name="connsiteY12" fmla="*/ 2099438 h 6409286"/>
                  <a:gd name="connsiteX13" fmla="*/ 391738 w 970769"/>
                  <a:gd name="connsiteY13" fmla="*/ 1821627 h 6409286"/>
                  <a:gd name="connsiteX14" fmla="*/ 94428 w 970769"/>
                  <a:gd name="connsiteY14" fmla="*/ 1319554 h 6409286"/>
                  <a:gd name="connsiteX15" fmla="*/ 1999 w 970769"/>
                  <a:gd name="connsiteY15" fmla="*/ 959003 h 6409286"/>
                  <a:gd name="connsiteX16" fmla="*/ 163321 w 970769"/>
                  <a:gd name="connsiteY16" fmla="*/ 634872 h 6409286"/>
                  <a:gd name="connsiteX17" fmla="*/ 321286 w 970769"/>
                  <a:gd name="connsiteY17" fmla="*/ 403311 h 6409286"/>
                  <a:gd name="connsiteX18" fmla="*/ 572419 w 970769"/>
                  <a:gd name="connsiteY18" fmla="*/ 0 h 6409286"/>
                  <a:gd name="connsiteX0" fmla="*/ 970769 w 970769"/>
                  <a:gd name="connsiteY0" fmla="*/ 6406111 h 6406372"/>
                  <a:gd name="connsiteX1" fmla="*/ 682568 w 970769"/>
                  <a:gd name="connsiteY1" fmla="*/ 6395508 h 6406372"/>
                  <a:gd name="connsiteX2" fmla="*/ 379440 w 970769"/>
                  <a:gd name="connsiteY2" fmla="*/ 6318497 h 6406372"/>
                  <a:gd name="connsiteX3" fmla="*/ 420776 w 970769"/>
                  <a:gd name="connsiteY3" fmla="*/ 6128876 h 6406372"/>
                  <a:gd name="connsiteX4" fmla="*/ 338105 w 970769"/>
                  <a:gd name="connsiteY4" fmla="*/ 5945734 h 6406372"/>
                  <a:gd name="connsiteX5" fmla="*/ 389199 w 970769"/>
                  <a:gd name="connsiteY5" fmla="*/ 5407558 h 6406372"/>
                  <a:gd name="connsiteX6" fmla="*/ 442415 w 970769"/>
                  <a:gd name="connsiteY6" fmla="*/ 4780381 h 6406372"/>
                  <a:gd name="connsiteX7" fmla="*/ 538382 w 970769"/>
                  <a:gd name="connsiteY7" fmla="*/ 4396470 h 6406372"/>
                  <a:gd name="connsiteX8" fmla="*/ 474736 w 970769"/>
                  <a:gd name="connsiteY8" fmla="*/ 4049841 h 6406372"/>
                  <a:gd name="connsiteX9" fmla="*/ 414621 w 970769"/>
                  <a:gd name="connsiteY9" fmla="*/ 3701822 h 6406372"/>
                  <a:gd name="connsiteX10" fmla="*/ 428155 w 970769"/>
                  <a:gd name="connsiteY10" fmla="*/ 3298866 h 6406372"/>
                  <a:gd name="connsiteX11" fmla="*/ 520584 w 970769"/>
                  <a:gd name="connsiteY11" fmla="*/ 2527101 h 6406372"/>
                  <a:gd name="connsiteX12" fmla="*/ 507626 w 970769"/>
                  <a:gd name="connsiteY12" fmla="*/ 2099438 h 6406372"/>
                  <a:gd name="connsiteX13" fmla="*/ 391738 w 970769"/>
                  <a:gd name="connsiteY13" fmla="*/ 1821627 h 6406372"/>
                  <a:gd name="connsiteX14" fmla="*/ 94428 w 970769"/>
                  <a:gd name="connsiteY14" fmla="*/ 1319554 h 6406372"/>
                  <a:gd name="connsiteX15" fmla="*/ 1999 w 970769"/>
                  <a:gd name="connsiteY15" fmla="*/ 959003 h 6406372"/>
                  <a:gd name="connsiteX16" fmla="*/ 163321 w 970769"/>
                  <a:gd name="connsiteY16" fmla="*/ 634872 h 6406372"/>
                  <a:gd name="connsiteX17" fmla="*/ 321286 w 970769"/>
                  <a:gd name="connsiteY17" fmla="*/ 403311 h 6406372"/>
                  <a:gd name="connsiteX18" fmla="*/ 572419 w 970769"/>
                  <a:gd name="connsiteY18" fmla="*/ 0 h 6406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0769" h="6406372">
                    <a:moveTo>
                      <a:pt x="970769" y="6406111"/>
                    </a:moveTo>
                    <a:cubicBezTo>
                      <a:pt x="923253" y="6405571"/>
                      <a:pt x="781123" y="6410110"/>
                      <a:pt x="682568" y="6395508"/>
                    </a:cubicBezTo>
                    <a:cubicBezTo>
                      <a:pt x="584013" y="6380906"/>
                      <a:pt x="423072" y="6362936"/>
                      <a:pt x="379440" y="6318497"/>
                    </a:cubicBezTo>
                    <a:cubicBezTo>
                      <a:pt x="335808" y="6274058"/>
                      <a:pt x="427665" y="6191003"/>
                      <a:pt x="420776" y="6128876"/>
                    </a:cubicBezTo>
                    <a:cubicBezTo>
                      <a:pt x="413887" y="6066749"/>
                      <a:pt x="343368" y="6065954"/>
                      <a:pt x="338105" y="5945734"/>
                    </a:cubicBezTo>
                    <a:cubicBezTo>
                      <a:pt x="332842" y="5825514"/>
                      <a:pt x="371814" y="5601783"/>
                      <a:pt x="389199" y="5407558"/>
                    </a:cubicBezTo>
                    <a:cubicBezTo>
                      <a:pt x="406584" y="5213333"/>
                      <a:pt x="415118" y="4953761"/>
                      <a:pt x="442415" y="4780381"/>
                    </a:cubicBezTo>
                    <a:cubicBezTo>
                      <a:pt x="469712" y="4607001"/>
                      <a:pt x="532995" y="4518227"/>
                      <a:pt x="538382" y="4396470"/>
                    </a:cubicBezTo>
                    <a:cubicBezTo>
                      <a:pt x="543769" y="4274713"/>
                      <a:pt x="524559" y="4165616"/>
                      <a:pt x="474736" y="4049841"/>
                    </a:cubicBezTo>
                    <a:cubicBezTo>
                      <a:pt x="424913" y="3934066"/>
                      <a:pt x="422385" y="3826985"/>
                      <a:pt x="414621" y="3701822"/>
                    </a:cubicBezTo>
                    <a:cubicBezTo>
                      <a:pt x="406857" y="3576659"/>
                      <a:pt x="410495" y="3494653"/>
                      <a:pt x="428155" y="3298866"/>
                    </a:cubicBezTo>
                    <a:cubicBezTo>
                      <a:pt x="445815" y="3103079"/>
                      <a:pt x="507339" y="2727006"/>
                      <a:pt x="520584" y="2527101"/>
                    </a:cubicBezTo>
                    <a:cubicBezTo>
                      <a:pt x="533829" y="2327196"/>
                      <a:pt x="529100" y="2217017"/>
                      <a:pt x="507626" y="2099438"/>
                    </a:cubicBezTo>
                    <a:cubicBezTo>
                      <a:pt x="486152" y="1981859"/>
                      <a:pt x="460604" y="1951608"/>
                      <a:pt x="391738" y="1821627"/>
                    </a:cubicBezTo>
                    <a:cubicBezTo>
                      <a:pt x="322872" y="1691646"/>
                      <a:pt x="159384" y="1463324"/>
                      <a:pt x="94428" y="1319554"/>
                    </a:cubicBezTo>
                    <a:cubicBezTo>
                      <a:pt x="29472" y="1175784"/>
                      <a:pt x="-9483" y="1073117"/>
                      <a:pt x="1999" y="959003"/>
                    </a:cubicBezTo>
                    <a:cubicBezTo>
                      <a:pt x="13481" y="844889"/>
                      <a:pt x="110107" y="727487"/>
                      <a:pt x="163321" y="634872"/>
                    </a:cubicBezTo>
                    <a:cubicBezTo>
                      <a:pt x="216535" y="542257"/>
                      <a:pt x="227557" y="535885"/>
                      <a:pt x="321286" y="403311"/>
                    </a:cubicBezTo>
                    <a:cubicBezTo>
                      <a:pt x="407716" y="263439"/>
                      <a:pt x="572419" y="0"/>
                      <a:pt x="572419" y="0"/>
                    </a:cubicBezTo>
                  </a:path>
                </a:pathLst>
              </a:custGeom>
              <a:ln w="381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537552" y="303509"/>
                <a:ext cx="773707" cy="6414947"/>
              </a:xfrm>
              <a:custGeom>
                <a:avLst/>
                <a:gdLst>
                  <a:gd name="connsiteX0" fmla="*/ 267173 w 384544"/>
                  <a:gd name="connsiteY0" fmla="*/ 6414947 h 6414947"/>
                  <a:gd name="connsiteX1" fmla="*/ 40396 w 384544"/>
                  <a:gd name="connsiteY1" fmla="*/ 6395508 h 6414947"/>
                  <a:gd name="connsiteX2" fmla="*/ 1519 w 384544"/>
                  <a:gd name="connsiteY2" fmla="*/ 6350150 h 6414947"/>
                  <a:gd name="connsiteX3" fmla="*/ 59834 w 384544"/>
                  <a:gd name="connsiteY3" fmla="*/ 6201116 h 6414947"/>
                  <a:gd name="connsiteX4" fmla="*/ 59834 w 384544"/>
                  <a:gd name="connsiteY4" fmla="*/ 6097440 h 6414947"/>
                  <a:gd name="connsiteX5" fmla="*/ 53354 w 384544"/>
                  <a:gd name="connsiteY5" fmla="*/ 5773452 h 6414947"/>
                  <a:gd name="connsiteX6" fmla="*/ 98710 w 384544"/>
                  <a:gd name="connsiteY6" fmla="*/ 4762612 h 6414947"/>
                  <a:gd name="connsiteX7" fmla="*/ 118148 w 384544"/>
                  <a:gd name="connsiteY7" fmla="*/ 3291710 h 6414947"/>
                  <a:gd name="connsiteX8" fmla="*/ 247735 w 384544"/>
                  <a:gd name="connsiteY8" fmla="*/ 2656695 h 6414947"/>
                  <a:gd name="connsiteX9" fmla="*/ 364364 w 384544"/>
                  <a:gd name="connsiteY9" fmla="*/ 2287350 h 6414947"/>
                  <a:gd name="connsiteX10" fmla="*/ 364364 w 384544"/>
                  <a:gd name="connsiteY10" fmla="*/ 1930964 h 6414947"/>
                  <a:gd name="connsiteX11" fmla="*/ 163504 w 384544"/>
                  <a:gd name="connsiteY11" fmla="*/ 1328347 h 6414947"/>
                  <a:gd name="connsiteX12" fmla="*/ 53354 w 384544"/>
                  <a:gd name="connsiteY12" fmla="*/ 1049718 h 6414947"/>
                  <a:gd name="connsiteX13" fmla="*/ 92231 w 384544"/>
                  <a:gd name="connsiteY13" fmla="*/ 434143 h 6414947"/>
                  <a:gd name="connsiteX14" fmla="*/ 92231 w 384544"/>
                  <a:gd name="connsiteY14" fmla="*/ 0 h 6414947"/>
                  <a:gd name="connsiteX0" fmla="*/ 491969 w 609340"/>
                  <a:gd name="connsiteY0" fmla="*/ 6414947 h 6414947"/>
                  <a:gd name="connsiteX1" fmla="*/ 265192 w 609340"/>
                  <a:gd name="connsiteY1" fmla="*/ 6395508 h 6414947"/>
                  <a:gd name="connsiteX2" fmla="*/ 41 w 609340"/>
                  <a:gd name="connsiteY2" fmla="*/ 6299059 h 6414947"/>
                  <a:gd name="connsiteX3" fmla="*/ 284630 w 609340"/>
                  <a:gd name="connsiteY3" fmla="*/ 6201116 h 6414947"/>
                  <a:gd name="connsiteX4" fmla="*/ 284630 w 609340"/>
                  <a:gd name="connsiteY4" fmla="*/ 6097440 h 6414947"/>
                  <a:gd name="connsiteX5" fmla="*/ 278150 w 609340"/>
                  <a:gd name="connsiteY5" fmla="*/ 5773452 h 6414947"/>
                  <a:gd name="connsiteX6" fmla="*/ 323506 w 609340"/>
                  <a:gd name="connsiteY6" fmla="*/ 4762612 h 6414947"/>
                  <a:gd name="connsiteX7" fmla="*/ 342944 w 609340"/>
                  <a:gd name="connsiteY7" fmla="*/ 3291710 h 6414947"/>
                  <a:gd name="connsiteX8" fmla="*/ 472531 w 609340"/>
                  <a:gd name="connsiteY8" fmla="*/ 2656695 h 6414947"/>
                  <a:gd name="connsiteX9" fmla="*/ 589160 w 609340"/>
                  <a:gd name="connsiteY9" fmla="*/ 2287350 h 6414947"/>
                  <a:gd name="connsiteX10" fmla="*/ 589160 w 609340"/>
                  <a:gd name="connsiteY10" fmla="*/ 1930964 h 6414947"/>
                  <a:gd name="connsiteX11" fmla="*/ 388300 w 609340"/>
                  <a:gd name="connsiteY11" fmla="*/ 1328347 h 6414947"/>
                  <a:gd name="connsiteX12" fmla="*/ 278150 w 609340"/>
                  <a:gd name="connsiteY12" fmla="*/ 1049718 h 6414947"/>
                  <a:gd name="connsiteX13" fmla="*/ 317027 w 609340"/>
                  <a:gd name="connsiteY13" fmla="*/ 434143 h 6414947"/>
                  <a:gd name="connsiteX14" fmla="*/ 317027 w 609340"/>
                  <a:gd name="connsiteY14" fmla="*/ 0 h 6414947"/>
                  <a:gd name="connsiteX0" fmla="*/ 491931 w 609302"/>
                  <a:gd name="connsiteY0" fmla="*/ 6414947 h 6414947"/>
                  <a:gd name="connsiteX1" fmla="*/ 265154 w 609302"/>
                  <a:gd name="connsiteY1" fmla="*/ 6395508 h 6414947"/>
                  <a:gd name="connsiteX2" fmla="*/ 3 w 609302"/>
                  <a:gd name="connsiteY2" fmla="*/ 6299059 h 6414947"/>
                  <a:gd name="connsiteX3" fmla="*/ 269994 w 609302"/>
                  <a:gd name="connsiteY3" fmla="*/ 6135428 h 6414947"/>
                  <a:gd name="connsiteX4" fmla="*/ 284592 w 609302"/>
                  <a:gd name="connsiteY4" fmla="*/ 6097440 h 6414947"/>
                  <a:gd name="connsiteX5" fmla="*/ 278112 w 609302"/>
                  <a:gd name="connsiteY5" fmla="*/ 5773452 h 6414947"/>
                  <a:gd name="connsiteX6" fmla="*/ 323468 w 609302"/>
                  <a:gd name="connsiteY6" fmla="*/ 4762612 h 6414947"/>
                  <a:gd name="connsiteX7" fmla="*/ 342906 w 609302"/>
                  <a:gd name="connsiteY7" fmla="*/ 3291710 h 6414947"/>
                  <a:gd name="connsiteX8" fmla="*/ 472493 w 609302"/>
                  <a:gd name="connsiteY8" fmla="*/ 2656695 h 6414947"/>
                  <a:gd name="connsiteX9" fmla="*/ 589122 w 609302"/>
                  <a:gd name="connsiteY9" fmla="*/ 2287350 h 6414947"/>
                  <a:gd name="connsiteX10" fmla="*/ 589122 w 609302"/>
                  <a:gd name="connsiteY10" fmla="*/ 1930964 h 6414947"/>
                  <a:gd name="connsiteX11" fmla="*/ 388262 w 609302"/>
                  <a:gd name="connsiteY11" fmla="*/ 1328347 h 6414947"/>
                  <a:gd name="connsiteX12" fmla="*/ 278112 w 609302"/>
                  <a:gd name="connsiteY12" fmla="*/ 1049718 h 6414947"/>
                  <a:gd name="connsiteX13" fmla="*/ 316989 w 609302"/>
                  <a:gd name="connsiteY13" fmla="*/ 434143 h 6414947"/>
                  <a:gd name="connsiteX14" fmla="*/ 316989 w 609302"/>
                  <a:gd name="connsiteY14" fmla="*/ 0 h 6414947"/>
                  <a:gd name="connsiteX0" fmla="*/ 491931 w 609302"/>
                  <a:gd name="connsiteY0" fmla="*/ 6414947 h 6414947"/>
                  <a:gd name="connsiteX1" fmla="*/ 265154 w 609302"/>
                  <a:gd name="connsiteY1" fmla="*/ 6395508 h 6414947"/>
                  <a:gd name="connsiteX2" fmla="*/ 3 w 609302"/>
                  <a:gd name="connsiteY2" fmla="*/ 6299059 h 6414947"/>
                  <a:gd name="connsiteX3" fmla="*/ 269994 w 609302"/>
                  <a:gd name="connsiteY3" fmla="*/ 6135428 h 6414947"/>
                  <a:gd name="connsiteX4" fmla="*/ 240797 w 609302"/>
                  <a:gd name="connsiteY4" fmla="*/ 5936870 h 6414947"/>
                  <a:gd name="connsiteX5" fmla="*/ 278112 w 609302"/>
                  <a:gd name="connsiteY5" fmla="*/ 5773452 h 6414947"/>
                  <a:gd name="connsiteX6" fmla="*/ 323468 w 609302"/>
                  <a:gd name="connsiteY6" fmla="*/ 4762612 h 6414947"/>
                  <a:gd name="connsiteX7" fmla="*/ 342906 w 609302"/>
                  <a:gd name="connsiteY7" fmla="*/ 3291710 h 6414947"/>
                  <a:gd name="connsiteX8" fmla="*/ 472493 w 609302"/>
                  <a:gd name="connsiteY8" fmla="*/ 2656695 h 6414947"/>
                  <a:gd name="connsiteX9" fmla="*/ 589122 w 609302"/>
                  <a:gd name="connsiteY9" fmla="*/ 2287350 h 6414947"/>
                  <a:gd name="connsiteX10" fmla="*/ 589122 w 609302"/>
                  <a:gd name="connsiteY10" fmla="*/ 1930964 h 6414947"/>
                  <a:gd name="connsiteX11" fmla="*/ 388262 w 609302"/>
                  <a:gd name="connsiteY11" fmla="*/ 1328347 h 6414947"/>
                  <a:gd name="connsiteX12" fmla="*/ 278112 w 609302"/>
                  <a:gd name="connsiteY12" fmla="*/ 1049718 h 6414947"/>
                  <a:gd name="connsiteX13" fmla="*/ 316989 w 609302"/>
                  <a:gd name="connsiteY13" fmla="*/ 434143 h 6414947"/>
                  <a:gd name="connsiteX14" fmla="*/ 316989 w 609302"/>
                  <a:gd name="connsiteY14" fmla="*/ 0 h 6414947"/>
                  <a:gd name="connsiteX0" fmla="*/ 491931 w 609302"/>
                  <a:gd name="connsiteY0" fmla="*/ 6414947 h 6414947"/>
                  <a:gd name="connsiteX1" fmla="*/ 265154 w 609302"/>
                  <a:gd name="connsiteY1" fmla="*/ 6395508 h 6414947"/>
                  <a:gd name="connsiteX2" fmla="*/ 3 w 609302"/>
                  <a:gd name="connsiteY2" fmla="*/ 6299059 h 6414947"/>
                  <a:gd name="connsiteX3" fmla="*/ 269994 w 609302"/>
                  <a:gd name="connsiteY3" fmla="*/ 6135428 h 6414947"/>
                  <a:gd name="connsiteX4" fmla="*/ 269994 w 609302"/>
                  <a:gd name="connsiteY4" fmla="*/ 5907675 h 6414947"/>
                  <a:gd name="connsiteX5" fmla="*/ 278112 w 609302"/>
                  <a:gd name="connsiteY5" fmla="*/ 5773452 h 6414947"/>
                  <a:gd name="connsiteX6" fmla="*/ 323468 w 609302"/>
                  <a:gd name="connsiteY6" fmla="*/ 4762612 h 6414947"/>
                  <a:gd name="connsiteX7" fmla="*/ 342906 w 609302"/>
                  <a:gd name="connsiteY7" fmla="*/ 3291710 h 6414947"/>
                  <a:gd name="connsiteX8" fmla="*/ 472493 w 609302"/>
                  <a:gd name="connsiteY8" fmla="*/ 2656695 h 6414947"/>
                  <a:gd name="connsiteX9" fmla="*/ 589122 w 609302"/>
                  <a:gd name="connsiteY9" fmla="*/ 2287350 h 6414947"/>
                  <a:gd name="connsiteX10" fmla="*/ 589122 w 609302"/>
                  <a:gd name="connsiteY10" fmla="*/ 1930964 h 6414947"/>
                  <a:gd name="connsiteX11" fmla="*/ 388262 w 609302"/>
                  <a:gd name="connsiteY11" fmla="*/ 1328347 h 6414947"/>
                  <a:gd name="connsiteX12" fmla="*/ 278112 w 609302"/>
                  <a:gd name="connsiteY12" fmla="*/ 1049718 h 6414947"/>
                  <a:gd name="connsiteX13" fmla="*/ 316989 w 609302"/>
                  <a:gd name="connsiteY13" fmla="*/ 434143 h 6414947"/>
                  <a:gd name="connsiteX14" fmla="*/ 316989 w 609302"/>
                  <a:gd name="connsiteY14" fmla="*/ 0 h 6414947"/>
                  <a:gd name="connsiteX0" fmla="*/ 492006 w 609377"/>
                  <a:gd name="connsiteY0" fmla="*/ 6414947 h 6414947"/>
                  <a:gd name="connsiteX1" fmla="*/ 265229 w 609377"/>
                  <a:gd name="connsiteY1" fmla="*/ 6395508 h 6414947"/>
                  <a:gd name="connsiteX2" fmla="*/ 78 w 609377"/>
                  <a:gd name="connsiteY2" fmla="*/ 6299059 h 6414947"/>
                  <a:gd name="connsiteX3" fmla="*/ 291967 w 609377"/>
                  <a:gd name="connsiteY3" fmla="*/ 6128130 h 6414947"/>
                  <a:gd name="connsiteX4" fmla="*/ 270069 w 609377"/>
                  <a:gd name="connsiteY4" fmla="*/ 5907675 h 6414947"/>
                  <a:gd name="connsiteX5" fmla="*/ 278187 w 609377"/>
                  <a:gd name="connsiteY5" fmla="*/ 5773452 h 6414947"/>
                  <a:gd name="connsiteX6" fmla="*/ 323543 w 609377"/>
                  <a:gd name="connsiteY6" fmla="*/ 4762612 h 6414947"/>
                  <a:gd name="connsiteX7" fmla="*/ 342981 w 609377"/>
                  <a:gd name="connsiteY7" fmla="*/ 3291710 h 6414947"/>
                  <a:gd name="connsiteX8" fmla="*/ 472568 w 609377"/>
                  <a:gd name="connsiteY8" fmla="*/ 2656695 h 6414947"/>
                  <a:gd name="connsiteX9" fmla="*/ 589197 w 609377"/>
                  <a:gd name="connsiteY9" fmla="*/ 2287350 h 6414947"/>
                  <a:gd name="connsiteX10" fmla="*/ 589197 w 609377"/>
                  <a:gd name="connsiteY10" fmla="*/ 1930964 h 6414947"/>
                  <a:gd name="connsiteX11" fmla="*/ 388337 w 609377"/>
                  <a:gd name="connsiteY11" fmla="*/ 1328347 h 6414947"/>
                  <a:gd name="connsiteX12" fmla="*/ 278187 w 609377"/>
                  <a:gd name="connsiteY12" fmla="*/ 1049718 h 6414947"/>
                  <a:gd name="connsiteX13" fmla="*/ 317064 w 609377"/>
                  <a:gd name="connsiteY13" fmla="*/ 434143 h 6414947"/>
                  <a:gd name="connsiteX14" fmla="*/ 317064 w 609377"/>
                  <a:gd name="connsiteY14" fmla="*/ 0 h 6414947"/>
                  <a:gd name="connsiteX0" fmla="*/ 492006 w 609377"/>
                  <a:gd name="connsiteY0" fmla="*/ 6414947 h 6414947"/>
                  <a:gd name="connsiteX1" fmla="*/ 265229 w 609377"/>
                  <a:gd name="connsiteY1" fmla="*/ 6395508 h 6414947"/>
                  <a:gd name="connsiteX2" fmla="*/ 78 w 609377"/>
                  <a:gd name="connsiteY2" fmla="*/ 6299059 h 6414947"/>
                  <a:gd name="connsiteX3" fmla="*/ 291967 w 609377"/>
                  <a:gd name="connsiteY3" fmla="*/ 6128130 h 6414947"/>
                  <a:gd name="connsiteX4" fmla="*/ 270069 w 609377"/>
                  <a:gd name="connsiteY4" fmla="*/ 5907675 h 6414947"/>
                  <a:gd name="connsiteX5" fmla="*/ 278187 w 609377"/>
                  <a:gd name="connsiteY5" fmla="*/ 5773452 h 6414947"/>
                  <a:gd name="connsiteX6" fmla="*/ 420712 w 609377"/>
                  <a:gd name="connsiteY6" fmla="*/ 4764145 h 6414947"/>
                  <a:gd name="connsiteX7" fmla="*/ 323543 w 609377"/>
                  <a:gd name="connsiteY7" fmla="*/ 4762612 h 6414947"/>
                  <a:gd name="connsiteX8" fmla="*/ 342981 w 609377"/>
                  <a:gd name="connsiteY8" fmla="*/ 3291710 h 6414947"/>
                  <a:gd name="connsiteX9" fmla="*/ 472568 w 609377"/>
                  <a:gd name="connsiteY9" fmla="*/ 2656695 h 6414947"/>
                  <a:gd name="connsiteX10" fmla="*/ 589197 w 609377"/>
                  <a:gd name="connsiteY10" fmla="*/ 2287350 h 6414947"/>
                  <a:gd name="connsiteX11" fmla="*/ 589197 w 609377"/>
                  <a:gd name="connsiteY11" fmla="*/ 1930964 h 6414947"/>
                  <a:gd name="connsiteX12" fmla="*/ 388337 w 609377"/>
                  <a:gd name="connsiteY12" fmla="*/ 1328347 h 6414947"/>
                  <a:gd name="connsiteX13" fmla="*/ 278187 w 609377"/>
                  <a:gd name="connsiteY13" fmla="*/ 1049718 h 6414947"/>
                  <a:gd name="connsiteX14" fmla="*/ 317064 w 609377"/>
                  <a:gd name="connsiteY14" fmla="*/ 434143 h 6414947"/>
                  <a:gd name="connsiteX15" fmla="*/ 317064 w 609377"/>
                  <a:gd name="connsiteY15" fmla="*/ 0 h 6414947"/>
                  <a:gd name="connsiteX0" fmla="*/ 492006 w 609377"/>
                  <a:gd name="connsiteY0" fmla="*/ 6414947 h 6414947"/>
                  <a:gd name="connsiteX1" fmla="*/ 265229 w 609377"/>
                  <a:gd name="connsiteY1" fmla="*/ 6395508 h 6414947"/>
                  <a:gd name="connsiteX2" fmla="*/ 78 w 609377"/>
                  <a:gd name="connsiteY2" fmla="*/ 6299059 h 6414947"/>
                  <a:gd name="connsiteX3" fmla="*/ 291967 w 609377"/>
                  <a:gd name="connsiteY3" fmla="*/ 6128130 h 6414947"/>
                  <a:gd name="connsiteX4" fmla="*/ 270069 w 609377"/>
                  <a:gd name="connsiteY4" fmla="*/ 5907675 h 6414947"/>
                  <a:gd name="connsiteX5" fmla="*/ 278187 w 609377"/>
                  <a:gd name="connsiteY5" fmla="*/ 5773452 h 6414947"/>
                  <a:gd name="connsiteX6" fmla="*/ 420712 w 609377"/>
                  <a:gd name="connsiteY6" fmla="*/ 4764145 h 6414947"/>
                  <a:gd name="connsiteX7" fmla="*/ 484124 w 609377"/>
                  <a:gd name="connsiteY7" fmla="*/ 4237109 h 6414947"/>
                  <a:gd name="connsiteX8" fmla="*/ 342981 w 609377"/>
                  <a:gd name="connsiteY8" fmla="*/ 3291710 h 6414947"/>
                  <a:gd name="connsiteX9" fmla="*/ 472568 w 609377"/>
                  <a:gd name="connsiteY9" fmla="*/ 2656695 h 6414947"/>
                  <a:gd name="connsiteX10" fmla="*/ 589197 w 609377"/>
                  <a:gd name="connsiteY10" fmla="*/ 2287350 h 6414947"/>
                  <a:gd name="connsiteX11" fmla="*/ 589197 w 609377"/>
                  <a:gd name="connsiteY11" fmla="*/ 1930964 h 6414947"/>
                  <a:gd name="connsiteX12" fmla="*/ 388337 w 609377"/>
                  <a:gd name="connsiteY12" fmla="*/ 1328347 h 6414947"/>
                  <a:gd name="connsiteX13" fmla="*/ 278187 w 609377"/>
                  <a:gd name="connsiteY13" fmla="*/ 1049718 h 6414947"/>
                  <a:gd name="connsiteX14" fmla="*/ 317064 w 609377"/>
                  <a:gd name="connsiteY14" fmla="*/ 434143 h 6414947"/>
                  <a:gd name="connsiteX15" fmla="*/ 317064 w 609377"/>
                  <a:gd name="connsiteY15" fmla="*/ 0 h 6414947"/>
                  <a:gd name="connsiteX0" fmla="*/ 492006 w 609377"/>
                  <a:gd name="connsiteY0" fmla="*/ 6414947 h 6414947"/>
                  <a:gd name="connsiteX1" fmla="*/ 265229 w 609377"/>
                  <a:gd name="connsiteY1" fmla="*/ 6395508 h 6414947"/>
                  <a:gd name="connsiteX2" fmla="*/ 78 w 609377"/>
                  <a:gd name="connsiteY2" fmla="*/ 6299059 h 6414947"/>
                  <a:gd name="connsiteX3" fmla="*/ 291967 w 609377"/>
                  <a:gd name="connsiteY3" fmla="*/ 6128130 h 6414947"/>
                  <a:gd name="connsiteX4" fmla="*/ 270069 w 609377"/>
                  <a:gd name="connsiteY4" fmla="*/ 5907675 h 6414947"/>
                  <a:gd name="connsiteX5" fmla="*/ 278187 w 609377"/>
                  <a:gd name="connsiteY5" fmla="*/ 5773452 h 6414947"/>
                  <a:gd name="connsiteX6" fmla="*/ 420712 w 609377"/>
                  <a:gd name="connsiteY6" fmla="*/ 4764145 h 6414947"/>
                  <a:gd name="connsiteX7" fmla="*/ 484124 w 609377"/>
                  <a:gd name="connsiteY7" fmla="*/ 4237109 h 6414947"/>
                  <a:gd name="connsiteX8" fmla="*/ 496263 w 609377"/>
                  <a:gd name="connsiteY8" fmla="*/ 3211425 h 6414947"/>
                  <a:gd name="connsiteX9" fmla="*/ 472568 w 609377"/>
                  <a:gd name="connsiteY9" fmla="*/ 2656695 h 6414947"/>
                  <a:gd name="connsiteX10" fmla="*/ 589197 w 609377"/>
                  <a:gd name="connsiteY10" fmla="*/ 2287350 h 6414947"/>
                  <a:gd name="connsiteX11" fmla="*/ 589197 w 609377"/>
                  <a:gd name="connsiteY11" fmla="*/ 1930964 h 6414947"/>
                  <a:gd name="connsiteX12" fmla="*/ 388337 w 609377"/>
                  <a:gd name="connsiteY12" fmla="*/ 1328347 h 6414947"/>
                  <a:gd name="connsiteX13" fmla="*/ 278187 w 609377"/>
                  <a:gd name="connsiteY13" fmla="*/ 1049718 h 6414947"/>
                  <a:gd name="connsiteX14" fmla="*/ 317064 w 609377"/>
                  <a:gd name="connsiteY14" fmla="*/ 434143 h 6414947"/>
                  <a:gd name="connsiteX15" fmla="*/ 317064 w 609377"/>
                  <a:gd name="connsiteY15" fmla="*/ 0 h 6414947"/>
                  <a:gd name="connsiteX0" fmla="*/ 492006 w 766310"/>
                  <a:gd name="connsiteY0" fmla="*/ 6414947 h 6414947"/>
                  <a:gd name="connsiteX1" fmla="*/ 265229 w 766310"/>
                  <a:gd name="connsiteY1" fmla="*/ 6395508 h 6414947"/>
                  <a:gd name="connsiteX2" fmla="*/ 78 w 766310"/>
                  <a:gd name="connsiteY2" fmla="*/ 6299059 h 6414947"/>
                  <a:gd name="connsiteX3" fmla="*/ 291967 w 766310"/>
                  <a:gd name="connsiteY3" fmla="*/ 6128130 h 6414947"/>
                  <a:gd name="connsiteX4" fmla="*/ 270069 w 766310"/>
                  <a:gd name="connsiteY4" fmla="*/ 5907675 h 6414947"/>
                  <a:gd name="connsiteX5" fmla="*/ 278187 w 766310"/>
                  <a:gd name="connsiteY5" fmla="*/ 5773452 h 6414947"/>
                  <a:gd name="connsiteX6" fmla="*/ 420712 w 766310"/>
                  <a:gd name="connsiteY6" fmla="*/ 4764145 h 6414947"/>
                  <a:gd name="connsiteX7" fmla="*/ 484124 w 766310"/>
                  <a:gd name="connsiteY7" fmla="*/ 4237109 h 6414947"/>
                  <a:gd name="connsiteX8" fmla="*/ 496263 w 766310"/>
                  <a:gd name="connsiteY8" fmla="*/ 3211425 h 6414947"/>
                  <a:gd name="connsiteX9" fmla="*/ 472568 w 766310"/>
                  <a:gd name="connsiteY9" fmla="*/ 2656695 h 6414947"/>
                  <a:gd name="connsiteX10" fmla="*/ 764376 w 766310"/>
                  <a:gd name="connsiteY10" fmla="*/ 2287350 h 6414947"/>
                  <a:gd name="connsiteX11" fmla="*/ 589197 w 766310"/>
                  <a:gd name="connsiteY11" fmla="*/ 1930964 h 6414947"/>
                  <a:gd name="connsiteX12" fmla="*/ 388337 w 766310"/>
                  <a:gd name="connsiteY12" fmla="*/ 1328347 h 6414947"/>
                  <a:gd name="connsiteX13" fmla="*/ 278187 w 766310"/>
                  <a:gd name="connsiteY13" fmla="*/ 1049718 h 6414947"/>
                  <a:gd name="connsiteX14" fmla="*/ 317064 w 766310"/>
                  <a:gd name="connsiteY14" fmla="*/ 434143 h 6414947"/>
                  <a:gd name="connsiteX15" fmla="*/ 317064 w 766310"/>
                  <a:gd name="connsiteY15" fmla="*/ 0 h 6414947"/>
                  <a:gd name="connsiteX0" fmla="*/ 492006 w 794394"/>
                  <a:gd name="connsiteY0" fmla="*/ 6414947 h 6414947"/>
                  <a:gd name="connsiteX1" fmla="*/ 265229 w 794394"/>
                  <a:gd name="connsiteY1" fmla="*/ 6395508 h 6414947"/>
                  <a:gd name="connsiteX2" fmla="*/ 78 w 794394"/>
                  <a:gd name="connsiteY2" fmla="*/ 6299059 h 6414947"/>
                  <a:gd name="connsiteX3" fmla="*/ 291967 w 794394"/>
                  <a:gd name="connsiteY3" fmla="*/ 6128130 h 6414947"/>
                  <a:gd name="connsiteX4" fmla="*/ 270069 w 794394"/>
                  <a:gd name="connsiteY4" fmla="*/ 5907675 h 6414947"/>
                  <a:gd name="connsiteX5" fmla="*/ 278187 w 794394"/>
                  <a:gd name="connsiteY5" fmla="*/ 5773452 h 6414947"/>
                  <a:gd name="connsiteX6" fmla="*/ 420712 w 794394"/>
                  <a:gd name="connsiteY6" fmla="*/ 4764145 h 6414947"/>
                  <a:gd name="connsiteX7" fmla="*/ 484124 w 794394"/>
                  <a:gd name="connsiteY7" fmla="*/ 4237109 h 6414947"/>
                  <a:gd name="connsiteX8" fmla="*/ 496263 w 794394"/>
                  <a:gd name="connsiteY8" fmla="*/ 3211425 h 6414947"/>
                  <a:gd name="connsiteX9" fmla="*/ 472568 w 794394"/>
                  <a:gd name="connsiteY9" fmla="*/ 2656695 h 6414947"/>
                  <a:gd name="connsiteX10" fmla="*/ 764376 w 794394"/>
                  <a:gd name="connsiteY10" fmla="*/ 2287350 h 6414947"/>
                  <a:gd name="connsiteX11" fmla="*/ 742479 w 794394"/>
                  <a:gd name="connsiteY11" fmla="*/ 1763095 h 6414947"/>
                  <a:gd name="connsiteX12" fmla="*/ 388337 w 794394"/>
                  <a:gd name="connsiteY12" fmla="*/ 1328347 h 6414947"/>
                  <a:gd name="connsiteX13" fmla="*/ 278187 w 794394"/>
                  <a:gd name="connsiteY13" fmla="*/ 1049718 h 6414947"/>
                  <a:gd name="connsiteX14" fmla="*/ 317064 w 794394"/>
                  <a:gd name="connsiteY14" fmla="*/ 434143 h 6414947"/>
                  <a:gd name="connsiteX15" fmla="*/ 317064 w 794394"/>
                  <a:gd name="connsiteY15" fmla="*/ 0 h 6414947"/>
                  <a:gd name="connsiteX0" fmla="*/ 492006 w 754758"/>
                  <a:gd name="connsiteY0" fmla="*/ 6414947 h 6414947"/>
                  <a:gd name="connsiteX1" fmla="*/ 265229 w 754758"/>
                  <a:gd name="connsiteY1" fmla="*/ 6395508 h 6414947"/>
                  <a:gd name="connsiteX2" fmla="*/ 78 w 754758"/>
                  <a:gd name="connsiteY2" fmla="*/ 6299059 h 6414947"/>
                  <a:gd name="connsiteX3" fmla="*/ 291967 w 754758"/>
                  <a:gd name="connsiteY3" fmla="*/ 6128130 h 6414947"/>
                  <a:gd name="connsiteX4" fmla="*/ 270069 w 754758"/>
                  <a:gd name="connsiteY4" fmla="*/ 5907675 h 6414947"/>
                  <a:gd name="connsiteX5" fmla="*/ 278187 w 754758"/>
                  <a:gd name="connsiteY5" fmla="*/ 5773452 h 6414947"/>
                  <a:gd name="connsiteX6" fmla="*/ 420712 w 754758"/>
                  <a:gd name="connsiteY6" fmla="*/ 4764145 h 6414947"/>
                  <a:gd name="connsiteX7" fmla="*/ 484124 w 754758"/>
                  <a:gd name="connsiteY7" fmla="*/ 4237109 h 6414947"/>
                  <a:gd name="connsiteX8" fmla="*/ 496263 w 754758"/>
                  <a:gd name="connsiteY8" fmla="*/ 3211425 h 6414947"/>
                  <a:gd name="connsiteX9" fmla="*/ 472568 w 754758"/>
                  <a:gd name="connsiteY9" fmla="*/ 2656695 h 6414947"/>
                  <a:gd name="connsiteX10" fmla="*/ 654889 w 754758"/>
                  <a:gd name="connsiteY10" fmla="*/ 2331142 h 6414947"/>
                  <a:gd name="connsiteX11" fmla="*/ 742479 w 754758"/>
                  <a:gd name="connsiteY11" fmla="*/ 1763095 h 6414947"/>
                  <a:gd name="connsiteX12" fmla="*/ 388337 w 754758"/>
                  <a:gd name="connsiteY12" fmla="*/ 1328347 h 6414947"/>
                  <a:gd name="connsiteX13" fmla="*/ 278187 w 754758"/>
                  <a:gd name="connsiteY13" fmla="*/ 1049718 h 6414947"/>
                  <a:gd name="connsiteX14" fmla="*/ 317064 w 754758"/>
                  <a:gd name="connsiteY14" fmla="*/ 434143 h 6414947"/>
                  <a:gd name="connsiteX15" fmla="*/ 317064 w 754758"/>
                  <a:gd name="connsiteY15" fmla="*/ 0 h 6414947"/>
                  <a:gd name="connsiteX0" fmla="*/ 492006 w 753019"/>
                  <a:gd name="connsiteY0" fmla="*/ 6414947 h 6414947"/>
                  <a:gd name="connsiteX1" fmla="*/ 265229 w 753019"/>
                  <a:gd name="connsiteY1" fmla="*/ 6395508 h 6414947"/>
                  <a:gd name="connsiteX2" fmla="*/ 78 w 753019"/>
                  <a:gd name="connsiteY2" fmla="*/ 6299059 h 6414947"/>
                  <a:gd name="connsiteX3" fmla="*/ 291967 w 753019"/>
                  <a:gd name="connsiteY3" fmla="*/ 6128130 h 6414947"/>
                  <a:gd name="connsiteX4" fmla="*/ 270069 w 753019"/>
                  <a:gd name="connsiteY4" fmla="*/ 5907675 h 6414947"/>
                  <a:gd name="connsiteX5" fmla="*/ 278187 w 753019"/>
                  <a:gd name="connsiteY5" fmla="*/ 5773452 h 6414947"/>
                  <a:gd name="connsiteX6" fmla="*/ 420712 w 753019"/>
                  <a:gd name="connsiteY6" fmla="*/ 4764145 h 6414947"/>
                  <a:gd name="connsiteX7" fmla="*/ 484124 w 753019"/>
                  <a:gd name="connsiteY7" fmla="*/ 4237109 h 6414947"/>
                  <a:gd name="connsiteX8" fmla="*/ 496263 w 753019"/>
                  <a:gd name="connsiteY8" fmla="*/ 3211425 h 6414947"/>
                  <a:gd name="connsiteX9" fmla="*/ 603953 w 753019"/>
                  <a:gd name="connsiteY9" fmla="*/ 2729681 h 6414947"/>
                  <a:gd name="connsiteX10" fmla="*/ 654889 w 753019"/>
                  <a:gd name="connsiteY10" fmla="*/ 2331142 h 6414947"/>
                  <a:gd name="connsiteX11" fmla="*/ 742479 w 753019"/>
                  <a:gd name="connsiteY11" fmla="*/ 1763095 h 6414947"/>
                  <a:gd name="connsiteX12" fmla="*/ 388337 w 753019"/>
                  <a:gd name="connsiteY12" fmla="*/ 1328347 h 6414947"/>
                  <a:gd name="connsiteX13" fmla="*/ 278187 w 753019"/>
                  <a:gd name="connsiteY13" fmla="*/ 1049718 h 6414947"/>
                  <a:gd name="connsiteX14" fmla="*/ 317064 w 753019"/>
                  <a:gd name="connsiteY14" fmla="*/ 434143 h 6414947"/>
                  <a:gd name="connsiteX15" fmla="*/ 317064 w 753019"/>
                  <a:gd name="connsiteY15" fmla="*/ 0 h 6414947"/>
                  <a:gd name="connsiteX0" fmla="*/ 492006 w 753019"/>
                  <a:gd name="connsiteY0" fmla="*/ 6414947 h 6414947"/>
                  <a:gd name="connsiteX1" fmla="*/ 265229 w 753019"/>
                  <a:gd name="connsiteY1" fmla="*/ 6395508 h 6414947"/>
                  <a:gd name="connsiteX2" fmla="*/ 78 w 753019"/>
                  <a:gd name="connsiteY2" fmla="*/ 6299059 h 6414947"/>
                  <a:gd name="connsiteX3" fmla="*/ 291967 w 753019"/>
                  <a:gd name="connsiteY3" fmla="*/ 6128130 h 6414947"/>
                  <a:gd name="connsiteX4" fmla="*/ 270069 w 753019"/>
                  <a:gd name="connsiteY4" fmla="*/ 5907675 h 6414947"/>
                  <a:gd name="connsiteX5" fmla="*/ 278187 w 753019"/>
                  <a:gd name="connsiteY5" fmla="*/ 5773452 h 6414947"/>
                  <a:gd name="connsiteX6" fmla="*/ 420712 w 753019"/>
                  <a:gd name="connsiteY6" fmla="*/ 4764145 h 6414947"/>
                  <a:gd name="connsiteX7" fmla="*/ 484124 w 753019"/>
                  <a:gd name="connsiteY7" fmla="*/ 4237109 h 6414947"/>
                  <a:gd name="connsiteX8" fmla="*/ 547357 w 753019"/>
                  <a:gd name="connsiteY8" fmla="*/ 3218724 h 6414947"/>
                  <a:gd name="connsiteX9" fmla="*/ 603953 w 753019"/>
                  <a:gd name="connsiteY9" fmla="*/ 2729681 h 6414947"/>
                  <a:gd name="connsiteX10" fmla="*/ 654889 w 753019"/>
                  <a:gd name="connsiteY10" fmla="*/ 2331142 h 6414947"/>
                  <a:gd name="connsiteX11" fmla="*/ 742479 w 753019"/>
                  <a:gd name="connsiteY11" fmla="*/ 1763095 h 6414947"/>
                  <a:gd name="connsiteX12" fmla="*/ 388337 w 753019"/>
                  <a:gd name="connsiteY12" fmla="*/ 1328347 h 6414947"/>
                  <a:gd name="connsiteX13" fmla="*/ 278187 w 753019"/>
                  <a:gd name="connsiteY13" fmla="*/ 1049718 h 6414947"/>
                  <a:gd name="connsiteX14" fmla="*/ 317064 w 753019"/>
                  <a:gd name="connsiteY14" fmla="*/ 434143 h 6414947"/>
                  <a:gd name="connsiteX15" fmla="*/ 317064 w 753019"/>
                  <a:gd name="connsiteY15" fmla="*/ 0 h 6414947"/>
                  <a:gd name="connsiteX0" fmla="*/ 492006 w 780662"/>
                  <a:gd name="connsiteY0" fmla="*/ 6414947 h 6414947"/>
                  <a:gd name="connsiteX1" fmla="*/ 265229 w 780662"/>
                  <a:gd name="connsiteY1" fmla="*/ 6395508 h 6414947"/>
                  <a:gd name="connsiteX2" fmla="*/ 78 w 780662"/>
                  <a:gd name="connsiteY2" fmla="*/ 6299059 h 6414947"/>
                  <a:gd name="connsiteX3" fmla="*/ 291967 w 780662"/>
                  <a:gd name="connsiteY3" fmla="*/ 6128130 h 6414947"/>
                  <a:gd name="connsiteX4" fmla="*/ 270069 w 780662"/>
                  <a:gd name="connsiteY4" fmla="*/ 5907675 h 6414947"/>
                  <a:gd name="connsiteX5" fmla="*/ 278187 w 780662"/>
                  <a:gd name="connsiteY5" fmla="*/ 5773452 h 6414947"/>
                  <a:gd name="connsiteX6" fmla="*/ 420712 w 780662"/>
                  <a:gd name="connsiteY6" fmla="*/ 4764145 h 6414947"/>
                  <a:gd name="connsiteX7" fmla="*/ 484124 w 780662"/>
                  <a:gd name="connsiteY7" fmla="*/ 4237109 h 6414947"/>
                  <a:gd name="connsiteX8" fmla="*/ 547357 w 780662"/>
                  <a:gd name="connsiteY8" fmla="*/ 3218724 h 6414947"/>
                  <a:gd name="connsiteX9" fmla="*/ 603953 w 780662"/>
                  <a:gd name="connsiteY9" fmla="*/ 2729681 h 6414947"/>
                  <a:gd name="connsiteX10" fmla="*/ 654889 w 780662"/>
                  <a:gd name="connsiteY10" fmla="*/ 2331142 h 6414947"/>
                  <a:gd name="connsiteX11" fmla="*/ 771675 w 780662"/>
                  <a:gd name="connsiteY11" fmla="*/ 1894471 h 6414947"/>
                  <a:gd name="connsiteX12" fmla="*/ 388337 w 780662"/>
                  <a:gd name="connsiteY12" fmla="*/ 1328347 h 6414947"/>
                  <a:gd name="connsiteX13" fmla="*/ 278187 w 780662"/>
                  <a:gd name="connsiteY13" fmla="*/ 1049718 h 6414947"/>
                  <a:gd name="connsiteX14" fmla="*/ 317064 w 780662"/>
                  <a:gd name="connsiteY14" fmla="*/ 434143 h 6414947"/>
                  <a:gd name="connsiteX15" fmla="*/ 317064 w 780662"/>
                  <a:gd name="connsiteY15" fmla="*/ 0 h 6414947"/>
                  <a:gd name="connsiteX0" fmla="*/ 492006 w 773707"/>
                  <a:gd name="connsiteY0" fmla="*/ 6414947 h 6414947"/>
                  <a:gd name="connsiteX1" fmla="*/ 265229 w 773707"/>
                  <a:gd name="connsiteY1" fmla="*/ 6395508 h 6414947"/>
                  <a:gd name="connsiteX2" fmla="*/ 78 w 773707"/>
                  <a:gd name="connsiteY2" fmla="*/ 6299059 h 6414947"/>
                  <a:gd name="connsiteX3" fmla="*/ 291967 w 773707"/>
                  <a:gd name="connsiteY3" fmla="*/ 6128130 h 6414947"/>
                  <a:gd name="connsiteX4" fmla="*/ 270069 w 773707"/>
                  <a:gd name="connsiteY4" fmla="*/ 5907675 h 6414947"/>
                  <a:gd name="connsiteX5" fmla="*/ 278187 w 773707"/>
                  <a:gd name="connsiteY5" fmla="*/ 5773452 h 6414947"/>
                  <a:gd name="connsiteX6" fmla="*/ 420712 w 773707"/>
                  <a:gd name="connsiteY6" fmla="*/ 4764145 h 6414947"/>
                  <a:gd name="connsiteX7" fmla="*/ 484124 w 773707"/>
                  <a:gd name="connsiteY7" fmla="*/ 4237109 h 6414947"/>
                  <a:gd name="connsiteX8" fmla="*/ 547357 w 773707"/>
                  <a:gd name="connsiteY8" fmla="*/ 3218724 h 6414947"/>
                  <a:gd name="connsiteX9" fmla="*/ 603953 w 773707"/>
                  <a:gd name="connsiteY9" fmla="*/ 2729681 h 6414947"/>
                  <a:gd name="connsiteX10" fmla="*/ 654889 w 773707"/>
                  <a:gd name="connsiteY10" fmla="*/ 2331142 h 6414947"/>
                  <a:gd name="connsiteX11" fmla="*/ 764376 w 773707"/>
                  <a:gd name="connsiteY11" fmla="*/ 1843381 h 6414947"/>
                  <a:gd name="connsiteX12" fmla="*/ 388337 w 773707"/>
                  <a:gd name="connsiteY12" fmla="*/ 1328347 h 6414947"/>
                  <a:gd name="connsiteX13" fmla="*/ 278187 w 773707"/>
                  <a:gd name="connsiteY13" fmla="*/ 1049718 h 6414947"/>
                  <a:gd name="connsiteX14" fmla="*/ 317064 w 773707"/>
                  <a:gd name="connsiteY14" fmla="*/ 434143 h 6414947"/>
                  <a:gd name="connsiteX15" fmla="*/ 317064 w 773707"/>
                  <a:gd name="connsiteY15" fmla="*/ 0 h 6414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73707" h="6414947">
                    <a:moveTo>
                      <a:pt x="492006" y="6414947"/>
                    </a:moveTo>
                    <a:cubicBezTo>
                      <a:pt x="400755" y="6410627"/>
                      <a:pt x="347217" y="6414823"/>
                      <a:pt x="265229" y="6395508"/>
                    </a:cubicBezTo>
                    <a:cubicBezTo>
                      <a:pt x="183241" y="6376193"/>
                      <a:pt x="-4378" y="6343622"/>
                      <a:pt x="78" y="6299059"/>
                    </a:cubicBezTo>
                    <a:cubicBezTo>
                      <a:pt x="4534" y="6254496"/>
                      <a:pt x="246968" y="6193361"/>
                      <a:pt x="291967" y="6128130"/>
                    </a:cubicBezTo>
                    <a:cubicBezTo>
                      <a:pt x="336966" y="6062899"/>
                      <a:pt x="272366" y="5966788"/>
                      <a:pt x="270069" y="5907675"/>
                    </a:cubicBezTo>
                    <a:cubicBezTo>
                      <a:pt x="267772" y="5848562"/>
                      <a:pt x="253080" y="5964040"/>
                      <a:pt x="278187" y="5773452"/>
                    </a:cubicBezTo>
                    <a:cubicBezTo>
                      <a:pt x="303294" y="5582864"/>
                      <a:pt x="413153" y="4932618"/>
                      <a:pt x="420712" y="4764145"/>
                    </a:cubicBezTo>
                    <a:cubicBezTo>
                      <a:pt x="428271" y="4595672"/>
                      <a:pt x="463017" y="4494679"/>
                      <a:pt x="484124" y="4237109"/>
                    </a:cubicBezTo>
                    <a:cubicBezTo>
                      <a:pt x="505232" y="3979539"/>
                      <a:pt x="527386" y="3469962"/>
                      <a:pt x="547357" y="3218724"/>
                    </a:cubicBezTo>
                    <a:cubicBezTo>
                      <a:pt x="567328" y="2967486"/>
                      <a:pt x="586031" y="2877611"/>
                      <a:pt x="603953" y="2729681"/>
                    </a:cubicBezTo>
                    <a:cubicBezTo>
                      <a:pt x="621875" y="2581751"/>
                      <a:pt x="628152" y="2478859"/>
                      <a:pt x="654889" y="2331142"/>
                    </a:cubicBezTo>
                    <a:cubicBezTo>
                      <a:pt x="681626" y="2183425"/>
                      <a:pt x="808801" y="2010513"/>
                      <a:pt x="764376" y="1843381"/>
                    </a:cubicBezTo>
                    <a:cubicBezTo>
                      <a:pt x="719951" y="1676249"/>
                      <a:pt x="469369" y="1460624"/>
                      <a:pt x="388337" y="1328347"/>
                    </a:cubicBezTo>
                    <a:cubicBezTo>
                      <a:pt x="307306" y="1196070"/>
                      <a:pt x="290066" y="1198752"/>
                      <a:pt x="278187" y="1049718"/>
                    </a:cubicBezTo>
                    <a:cubicBezTo>
                      <a:pt x="266308" y="900684"/>
                      <a:pt x="310585" y="609096"/>
                      <a:pt x="317064" y="434143"/>
                    </a:cubicBezTo>
                    <a:cubicBezTo>
                      <a:pt x="323543" y="259190"/>
                      <a:pt x="317064" y="0"/>
                      <a:pt x="317064" y="0"/>
                    </a:cubicBezTo>
                  </a:path>
                </a:pathLst>
              </a:custGeom>
              <a:ln w="38100" cmpd="sng">
                <a:solidFill>
                  <a:srgbClr val="0000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V="1">
                <a:off x="211364" y="6748661"/>
                <a:ext cx="1109800" cy="559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92118" y="6347941"/>
                <a:ext cx="4747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smtClean="0">
                    <a:latin typeface="Arial"/>
                    <a:cs typeface="Arial"/>
                  </a:rPr>
                  <a:t>-</a:t>
                </a:r>
                <a:endParaRPr lang="en-US" sz="22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11622" y="6347941"/>
                <a:ext cx="4747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smtClean="0">
                    <a:latin typeface="Arial"/>
                    <a:cs typeface="Arial"/>
                  </a:rPr>
                  <a:t>+</a:t>
                </a:r>
                <a:endParaRPr lang="en-US" sz="22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8207970">
                <a:off x="-32523" y="611103"/>
                <a:ext cx="87452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 smtClean="0">
                    <a:latin typeface="Arial"/>
                    <a:cs typeface="Arial"/>
                  </a:rPr>
                  <a:t>NightOnly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452894">
                <a:off x="561801" y="850133"/>
                <a:ext cx="73052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 smtClean="0">
                    <a:latin typeface="Arial"/>
                    <a:cs typeface="Arial"/>
                  </a:rPr>
                  <a:t>DayOnly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452583" y="187368"/>
                <a:ext cx="2534405" cy="6564109"/>
              </a:xfrm>
              <a:prstGeom prst="rect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44706" y="185408"/>
                <a:ext cx="2551374" cy="6562419"/>
              </a:xfrm>
              <a:prstGeom prst="rect">
                <a:avLst/>
              </a:prstGeom>
              <a:solidFill>
                <a:srgbClr val="0000FF">
                  <a:alpha val="48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1334044" y="1293408"/>
                <a:ext cx="7661500" cy="2487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3919920" y="4656267"/>
                <a:ext cx="5075624" cy="2350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336565" y="6565603"/>
                <a:ext cx="7639079" cy="458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321525" y="6747351"/>
                <a:ext cx="7667597" cy="533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/>
              <p:cNvGrpSpPr/>
              <p:nvPr/>
            </p:nvGrpSpPr>
            <p:grpSpPr>
              <a:xfrm>
                <a:off x="5809607" y="6163391"/>
                <a:ext cx="457902" cy="454818"/>
                <a:chOff x="7080670" y="4959688"/>
                <a:chExt cx="774664" cy="967601"/>
              </a:xfrm>
            </p:grpSpPr>
            <p:cxnSp>
              <p:nvCxnSpPr>
                <p:cNvPr id="1145" name="Straight Connector 1144"/>
                <p:cNvCxnSpPr/>
                <p:nvPr/>
              </p:nvCxnSpPr>
              <p:spPr>
                <a:xfrm flipV="1">
                  <a:off x="7243016" y="5920011"/>
                  <a:ext cx="455054" cy="651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46" name="Group 1145"/>
                <p:cNvGrpSpPr/>
                <p:nvPr/>
              </p:nvGrpSpPr>
              <p:grpSpPr>
                <a:xfrm>
                  <a:off x="7080670" y="4959688"/>
                  <a:ext cx="774664" cy="555232"/>
                  <a:chOff x="554449" y="3481777"/>
                  <a:chExt cx="774664" cy="555232"/>
                </a:xfrm>
              </p:grpSpPr>
              <p:sp>
                <p:nvSpPr>
                  <p:cNvPr id="1166" name="Oval 1165"/>
                  <p:cNvSpPr/>
                  <p:nvPr/>
                </p:nvSpPr>
                <p:spPr>
                  <a:xfrm>
                    <a:off x="554449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7" name="Oval 1166"/>
                  <p:cNvSpPr/>
                  <p:nvPr/>
                </p:nvSpPr>
                <p:spPr>
                  <a:xfrm>
                    <a:off x="706314" y="3498582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8" name="Oval 1167"/>
                  <p:cNvSpPr/>
                  <p:nvPr/>
                </p:nvSpPr>
                <p:spPr>
                  <a:xfrm>
                    <a:off x="902092" y="350175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9" name="Oval 1168"/>
                  <p:cNvSpPr/>
                  <p:nvPr/>
                </p:nvSpPr>
                <p:spPr>
                  <a:xfrm>
                    <a:off x="1025385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0" name="Oval 1169"/>
                  <p:cNvSpPr/>
                  <p:nvPr/>
                </p:nvSpPr>
                <p:spPr>
                  <a:xfrm>
                    <a:off x="788331" y="348177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1" name="Oval 1170"/>
                  <p:cNvSpPr/>
                  <p:nvPr/>
                </p:nvSpPr>
                <p:spPr>
                  <a:xfrm>
                    <a:off x="611401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2" name="Oval 1171"/>
                  <p:cNvSpPr/>
                  <p:nvPr/>
                </p:nvSpPr>
                <p:spPr>
                  <a:xfrm>
                    <a:off x="955780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3" name="Oval 1172"/>
                  <p:cNvSpPr>
                    <a:spLocks noChangeAspect="1"/>
                  </p:cNvSpPr>
                  <p:nvPr/>
                </p:nvSpPr>
                <p:spPr>
                  <a:xfrm>
                    <a:off x="566070" y="3740095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4" name="Oval 1173"/>
                  <p:cNvSpPr>
                    <a:spLocks noChangeAspect="1"/>
                  </p:cNvSpPr>
                  <p:nvPr/>
                </p:nvSpPr>
                <p:spPr>
                  <a:xfrm>
                    <a:off x="626340" y="3577027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5" name="Oval 1174"/>
                  <p:cNvSpPr>
                    <a:spLocks noChangeAspect="1"/>
                  </p:cNvSpPr>
                  <p:nvPr/>
                </p:nvSpPr>
                <p:spPr>
                  <a:xfrm>
                    <a:off x="720116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6" name="Oval 1175"/>
                  <p:cNvSpPr>
                    <a:spLocks noChangeAspect="1"/>
                  </p:cNvSpPr>
                  <p:nvPr/>
                </p:nvSpPr>
                <p:spPr>
                  <a:xfrm>
                    <a:off x="798962" y="3493588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7" name="Oval 1176"/>
                  <p:cNvSpPr>
                    <a:spLocks noChangeAspect="1"/>
                  </p:cNvSpPr>
                  <p:nvPr/>
                </p:nvSpPr>
                <p:spPr>
                  <a:xfrm>
                    <a:off x="908418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8" name="Oval 1177"/>
                  <p:cNvSpPr>
                    <a:spLocks noChangeAspect="1"/>
                  </p:cNvSpPr>
                  <p:nvPr/>
                </p:nvSpPr>
                <p:spPr>
                  <a:xfrm>
                    <a:off x="968437" y="3573852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9" name="Oval 1178"/>
                  <p:cNvSpPr>
                    <a:spLocks noChangeAspect="1"/>
                  </p:cNvSpPr>
                  <p:nvPr/>
                </p:nvSpPr>
                <p:spPr>
                  <a:xfrm>
                    <a:off x="1039190" y="3743270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147" name="Straight Connector 1146"/>
                <p:cNvCxnSpPr>
                  <a:endCxn id="1154" idx="4"/>
                </p:cNvCxnSpPr>
                <p:nvPr/>
              </p:nvCxnSpPr>
              <p:spPr>
                <a:xfrm flipV="1">
                  <a:off x="7239841" y="5923950"/>
                  <a:ext cx="455054" cy="333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48" name="Group 1147"/>
                <p:cNvGrpSpPr/>
                <p:nvPr/>
              </p:nvGrpSpPr>
              <p:grpSpPr>
                <a:xfrm>
                  <a:off x="7085173" y="5317689"/>
                  <a:ext cx="330200" cy="609600"/>
                  <a:chOff x="1601390" y="5058147"/>
                  <a:chExt cx="330200" cy="609600"/>
                </a:xfrm>
              </p:grpSpPr>
              <p:sp>
                <p:nvSpPr>
                  <p:cNvPr id="1160" name="Oval 1159"/>
                  <p:cNvSpPr/>
                  <p:nvPr/>
                </p:nvSpPr>
                <p:spPr>
                  <a:xfrm>
                    <a:off x="1606076" y="53629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1" name="Oval 1160"/>
                  <p:cNvSpPr/>
                  <p:nvPr/>
                </p:nvSpPr>
                <p:spPr>
                  <a:xfrm>
                    <a:off x="1601390" y="50581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2" name="Oval 1161"/>
                  <p:cNvSpPr/>
                  <p:nvPr/>
                </p:nvSpPr>
                <p:spPr>
                  <a:xfrm>
                    <a:off x="1626790" y="52105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3" name="Oval 1162"/>
                  <p:cNvSpPr>
                    <a:spLocks noChangeAspect="1"/>
                  </p:cNvSpPr>
                  <p:nvPr/>
                </p:nvSpPr>
                <p:spPr>
                  <a:xfrm>
                    <a:off x="1613315" y="50688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4" name="Oval 1163"/>
                  <p:cNvSpPr>
                    <a:spLocks noChangeAspect="1"/>
                  </p:cNvSpPr>
                  <p:nvPr/>
                </p:nvSpPr>
                <p:spPr>
                  <a:xfrm>
                    <a:off x="1638448" y="5224390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5" name="Oval 1164"/>
                  <p:cNvSpPr>
                    <a:spLocks noChangeAspect="1"/>
                  </p:cNvSpPr>
                  <p:nvPr/>
                </p:nvSpPr>
                <p:spPr>
                  <a:xfrm>
                    <a:off x="1615233" y="53736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9" name="Group 1148"/>
                <p:cNvGrpSpPr/>
                <p:nvPr/>
              </p:nvGrpSpPr>
              <p:grpSpPr>
                <a:xfrm>
                  <a:off x="7521781" y="5314350"/>
                  <a:ext cx="330200" cy="609600"/>
                  <a:chOff x="2037998" y="5051633"/>
                  <a:chExt cx="330200" cy="609600"/>
                </a:xfrm>
              </p:grpSpPr>
              <p:sp>
                <p:nvSpPr>
                  <p:cNvPr id="1154" name="Oval 1153"/>
                  <p:cNvSpPr/>
                  <p:nvPr/>
                </p:nvSpPr>
                <p:spPr>
                  <a:xfrm flipH="1">
                    <a:off x="2058712" y="53564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5" name="Oval 1154"/>
                  <p:cNvSpPr/>
                  <p:nvPr/>
                </p:nvSpPr>
                <p:spPr>
                  <a:xfrm flipH="1">
                    <a:off x="2063398" y="50516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6" name="Oval 1155"/>
                  <p:cNvSpPr/>
                  <p:nvPr/>
                </p:nvSpPr>
                <p:spPr>
                  <a:xfrm flipH="1">
                    <a:off x="2037998" y="52040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7" name="Oval 1156"/>
                  <p:cNvSpPr>
                    <a:spLocks noChangeAspect="1"/>
                  </p:cNvSpPr>
                  <p:nvPr/>
                </p:nvSpPr>
                <p:spPr>
                  <a:xfrm flipH="1">
                    <a:off x="2072809" y="50623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8" name="Oval 1157"/>
                  <p:cNvSpPr>
                    <a:spLocks noChangeAspect="1"/>
                  </p:cNvSpPr>
                  <p:nvPr/>
                </p:nvSpPr>
                <p:spPr>
                  <a:xfrm flipH="1">
                    <a:off x="2047676" y="5217876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9" name="Oval 1158"/>
                  <p:cNvSpPr>
                    <a:spLocks noChangeAspect="1"/>
                  </p:cNvSpPr>
                  <p:nvPr/>
                </p:nvSpPr>
                <p:spPr>
                  <a:xfrm flipH="1">
                    <a:off x="2070891" y="53671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50" name="Oval 1149"/>
                <p:cNvSpPr>
                  <a:spLocks noChangeAspect="1"/>
                </p:cNvSpPr>
                <p:nvPr/>
              </p:nvSpPr>
              <p:spPr>
                <a:xfrm>
                  <a:off x="7089859" y="5230444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1" name="Oval 1150"/>
                <p:cNvSpPr>
                  <a:spLocks noChangeAspect="1"/>
                </p:cNvSpPr>
                <p:nvPr/>
              </p:nvSpPr>
              <p:spPr>
                <a:xfrm>
                  <a:off x="7556921" y="5312922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2" name="Rectangle 1151"/>
                <p:cNvSpPr/>
                <p:nvPr/>
              </p:nvSpPr>
              <p:spPr>
                <a:xfrm>
                  <a:off x="7261203" y="5224373"/>
                  <a:ext cx="441595" cy="6859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3" name="Oval 1152"/>
                <p:cNvSpPr>
                  <a:spLocks noChangeAspect="1"/>
                </p:cNvSpPr>
                <p:nvPr/>
              </p:nvSpPr>
              <p:spPr>
                <a:xfrm>
                  <a:off x="7563831" y="523595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1326571" y="183544"/>
                <a:ext cx="25725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u="sng" dirty="0" err="1" smtClean="0">
                    <a:latin typeface="Arial"/>
                    <a:cs typeface="Arial"/>
                  </a:rPr>
                  <a:t>DayOnly</a:t>
                </a:r>
                <a:endParaRPr lang="en-US" sz="1400" b="1" u="sng" dirty="0" smtClean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896455" y="183218"/>
                <a:ext cx="25559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1" u="sng" dirty="0" err="1" smtClean="0">
                    <a:latin typeface="Arial"/>
                    <a:cs typeface="Arial"/>
                  </a:rPr>
                  <a:t>NightOnly</a:t>
                </a:r>
                <a:endParaRPr lang="en-US" sz="1400" b="1" u="sng" dirty="0" smtClean="0">
                  <a:latin typeface="Arial"/>
                  <a:cs typeface="Arial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4670654" y="4526381"/>
                <a:ext cx="1104969" cy="2168792"/>
                <a:chOff x="5503462" y="4499030"/>
                <a:chExt cx="1104969" cy="2168792"/>
              </a:xfrm>
            </p:grpSpPr>
            <p:grpSp>
              <p:nvGrpSpPr>
                <p:cNvPr id="971" name="Group 970"/>
                <p:cNvGrpSpPr/>
                <p:nvPr/>
              </p:nvGrpSpPr>
              <p:grpSpPr>
                <a:xfrm>
                  <a:off x="5503462" y="4499030"/>
                  <a:ext cx="1104969" cy="2083424"/>
                  <a:chOff x="5554573" y="2735634"/>
                  <a:chExt cx="1927804" cy="3209525"/>
                </a:xfrm>
              </p:grpSpPr>
              <p:cxnSp>
                <p:nvCxnSpPr>
                  <p:cNvPr id="978" name="Straight Connector 977"/>
                  <p:cNvCxnSpPr/>
                  <p:nvPr/>
                </p:nvCxnSpPr>
                <p:spPr>
                  <a:xfrm flipV="1">
                    <a:off x="6306685" y="5923268"/>
                    <a:ext cx="455054" cy="6514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9" name="Straight Connector 978"/>
                  <p:cNvCxnSpPr>
                    <a:endCxn id="1117" idx="4"/>
                  </p:cNvCxnSpPr>
                  <p:nvPr/>
                </p:nvCxnSpPr>
                <p:spPr>
                  <a:xfrm flipV="1">
                    <a:off x="6294224" y="5944995"/>
                    <a:ext cx="455054" cy="164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80" name="Group 979"/>
                  <p:cNvGrpSpPr/>
                  <p:nvPr/>
                </p:nvGrpSpPr>
                <p:grpSpPr>
                  <a:xfrm>
                    <a:off x="6110828" y="4725959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1131" name="Oval 1130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2" name="Oval 1131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3" name="Oval 1132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4" name="Oval 1133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5" name="Oval 1134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6" name="Oval 1135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7" name="Oval 1136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8" name="Oval 1137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9" name="Oval 1138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0" name="Oval 1139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1" name="Oval 1140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2" name="Oval 1141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3" name="Oval 1142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4" name="Oval 1143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1" name="Group 980"/>
                  <p:cNvGrpSpPr/>
                  <p:nvPr/>
                </p:nvGrpSpPr>
                <p:grpSpPr>
                  <a:xfrm flipH="1">
                    <a:off x="6576164" y="4725795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1117" name="Oval 1116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8" name="Oval 1117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9" name="Oval 1118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0" name="Oval 1119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1" name="Oval 1120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2" name="Oval 1121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3" name="Oval 1122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4" name="Oval 1123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5" name="Oval 1124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6" name="Oval 1125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7" name="Oval 1126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8" name="Oval 1127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29" name="Oval 1128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0" name="Oval 1129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2" name="Group 981"/>
                  <p:cNvGrpSpPr/>
                  <p:nvPr/>
                </p:nvGrpSpPr>
                <p:grpSpPr>
                  <a:xfrm>
                    <a:off x="6112624" y="3805045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1103" name="Oval 1102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4" name="Oval 1103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5" name="Oval 1104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6" name="Oval 1105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7" name="Oval 1106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8" name="Oval 1107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9" name="Oval 1108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0" name="Oval 1109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1" name="Oval 1110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2" name="Oval 1111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3" name="Oval 1112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4" name="Oval 1113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5" name="Oval 1114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6" name="Oval 1115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3" name="Group 982"/>
                  <p:cNvGrpSpPr/>
                  <p:nvPr/>
                </p:nvGrpSpPr>
                <p:grpSpPr>
                  <a:xfrm flipH="1">
                    <a:off x="6577960" y="3804881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1089" name="Oval 1088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0" name="Oval 1089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1" name="Oval 1090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2" name="Oval 1091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3" name="Oval 1092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4" name="Oval 1093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5" name="Oval 1094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6" name="Oval 1095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7" name="Oval 1096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8" name="Oval 1097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9" name="Oval 1098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0" name="Oval 1099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1" name="Oval 1100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2" name="Oval 1101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4" name="Group 983"/>
                  <p:cNvGrpSpPr/>
                  <p:nvPr/>
                </p:nvGrpSpPr>
                <p:grpSpPr>
                  <a:xfrm>
                    <a:off x="6115202" y="2883853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1075" name="Oval 1074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6" name="Oval 1075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7" name="Oval 1076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8" name="Oval 1077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9" name="Oval 1078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0" name="Oval 1079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1" name="Oval 1080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2" name="Oval 1081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3" name="Oval 1082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4" name="Oval 1083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5" name="Oval 1084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6" name="Oval 1085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7" name="Oval 1086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8" name="Oval 1087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5" name="Group 984"/>
                  <p:cNvGrpSpPr/>
                  <p:nvPr/>
                </p:nvGrpSpPr>
                <p:grpSpPr>
                  <a:xfrm flipH="1">
                    <a:off x="6580538" y="2883689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1061" name="Oval 1060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2" name="Oval 1061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3" name="Oval 1062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4" name="Oval 1063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5" name="Oval 1064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6" name="Oval 1065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7" name="Oval 1066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8" name="Oval 1067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9" name="Oval 1068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0" name="Oval 1069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1" name="Oval 1070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2" name="Oval 1071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3" name="Oval 1072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4" name="Oval 1073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6" name="Group 985"/>
                  <p:cNvGrpSpPr/>
                  <p:nvPr/>
                </p:nvGrpSpPr>
                <p:grpSpPr>
                  <a:xfrm>
                    <a:off x="5554573" y="2735634"/>
                    <a:ext cx="1927804" cy="685970"/>
                    <a:chOff x="3414560" y="1585936"/>
                    <a:chExt cx="1927804" cy="685970"/>
                  </a:xfrm>
                </p:grpSpPr>
                <p:sp>
                  <p:nvSpPr>
                    <p:cNvPr id="994" name="Oval 993"/>
                    <p:cNvSpPr/>
                    <p:nvPr/>
                  </p:nvSpPr>
                  <p:spPr>
                    <a:xfrm>
                      <a:off x="4394272" y="1647136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5" name="Oval 994"/>
                    <p:cNvSpPr>
                      <a:spLocks noChangeAspect="1"/>
                    </p:cNvSpPr>
                    <p:nvPr/>
                  </p:nvSpPr>
                  <p:spPr>
                    <a:xfrm>
                      <a:off x="4195554" y="1585936"/>
                      <a:ext cx="365760" cy="3657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6" name="Oval 995"/>
                    <p:cNvSpPr/>
                    <p:nvPr/>
                  </p:nvSpPr>
                  <p:spPr>
                    <a:xfrm>
                      <a:off x="4592429" y="1698204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7" name="Oval 996"/>
                    <p:cNvSpPr>
                      <a:spLocks noChangeAspect="1"/>
                    </p:cNvSpPr>
                    <p:nvPr/>
                  </p:nvSpPr>
                  <p:spPr>
                    <a:xfrm>
                      <a:off x="4855954" y="1747226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8" name="Oval 997"/>
                    <p:cNvSpPr>
                      <a:spLocks noChangeAspect="1"/>
                    </p:cNvSpPr>
                    <p:nvPr/>
                  </p:nvSpPr>
                  <p:spPr>
                    <a:xfrm>
                      <a:off x="4978808" y="1766784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9" name="Oval 998"/>
                    <p:cNvSpPr>
                      <a:spLocks noChangeAspect="1"/>
                    </p:cNvSpPr>
                    <p:nvPr/>
                  </p:nvSpPr>
                  <p:spPr>
                    <a:xfrm>
                      <a:off x="5099495" y="1805293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0" name="Oval 999"/>
                    <p:cNvSpPr>
                      <a:spLocks noChangeAspect="1"/>
                    </p:cNvSpPr>
                    <p:nvPr/>
                  </p:nvSpPr>
                  <p:spPr>
                    <a:xfrm>
                      <a:off x="5205204" y="1861526"/>
                      <a:ext cx="137160" cy="1371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1" name="Oval 1000"/>
                    <p:cNvSpPr>
                      <a:spLocks noChangeAspect="1"/>
                    </p:cNvSpPr>
                    <p:nvPr/>
                  </p:nvSpPr>
                  <p:spPr>
                    <a:xfrm>
                      <a:off x="4252540" y="1605494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2" name="Oval 1001"/>
                    <p:cNvSpPr>
                      <a:spLocks noChangeAspect="1"/>
                    </p:cNvSpPr>
                    <p:nvPr/>
                  </p:nvSpPr>
                  <p:spPr>
                    <a:xfrm>
                      <a:off x="4400622" y="16589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3" name="Oval 1002"/>
                    <p:cNvSpPr>
                      <a:spLocks noChangeAspect="1"/>
                    </p:cNvSpPr>
                    <p:nvPr/>
                  </p:nvSpPr>
                  <p:spPr>
                    <a:xfrm>
                      <a:off x="4603579" y="1710029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4" name="Oval 1003"/>
                    <p:cNvSpPr>
                      <a:spLocks noChangeAspect="1"/>
                    </p:cNvSpPr>
                    <p:nvPr/>
                  </p:nvSpPr>
                  <p:spPr>
                    <a:xfrm>
                      <a:off x="4864381" y="175862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5" name="Oval 1004"/>
                    <p:cNvSpPr>
                      <a:spLocks noChangeAspect="1"/>
                    </p:cNvSpPr>
                    <p:nvPr/>
                  </p:nvSpPr>
                  <p:spPr>
                    <a:xfrm>
                      <a:off x="4985158" y="1780867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6" name="Oval 1005"/>
                    <p:cNvSpPr>
                      <a:spLocks noChangeAspect="1"/>
                    </p:cNvSpPr>
                    <p:nvPr/>
                  </p:nvSpPr>
                  <p:spPr>
                    <a:xfrm>
                      <a:off x="5102842" y="1812772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7" name="Oval 1006"/>
                    <p:cNvSpPr>
                      <a:spLocks noChangeAspect="1"/>
                    </p:cNvSpPr>
                    <p:nvPr/>
                  </p:nvSpPr>
                  <p:spPr>
                    <a:xfrm>
                      <a:off x="5214348" y="1869302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8" name="Oval 1007"/>
                    <p:cNvSpPr/>
                    <p:nvPr/>
                  </p:nvSpPr>
                  <p:spPr>
                    <a:xfrm flipV="1">
                      <a:off x="4394272" y="1905906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9" name="Oval 1008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195554" y="1906146"/>
                      <a:ext cx="365760" cy="3657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0" name="Oval 1009"/>
                    <p:cNvSpPr/>
                    <p:nvPr/>
                  </p:nvSpPr>
                  <p:spPr>
                    <a:xfrm flipV="1">
                      <a:off x="4592429" y="1854838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1" name="Oval 1010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855954" y="1927736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2" name="Oval 1011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978808" y="1908178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3" name="Oval 1012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099495" y="1869669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4" name="Oval 1013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205204" y="1859156"/>
                      <a:ext cx="137160" cy="1371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5" name="Oval 1014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252540" y="1968884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6" name="Oval 1015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400622" y="191540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7" name="Oval 1016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603579" y="1864349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8" name="Oval 1017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921976" y="1821437"/>
                      <a:ext cx="256032" cy="2560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9" name="Oval 1018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864381" y="188895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0" name="Oval 1019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102842" y="188047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1" name="Oval 1020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214348" y="1869669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2" name="Rectangle 1021"/>
                    <p:cNvSpPr/>
                    <p:nvPr/>
                  </p:nvSpPr>
                  <p:spPr>
                    <a:xfrm>
                      <a:off x="4156520" y="1663052"/>
                      <a:ext cx="327024" cy="54765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23" name="Oval 1022"/>
                    <p:cNvSpPr>
                      <a:spLocks noChangeAspect="1"/>
                    </p:cNvSpPr>
                    <p:nvPr/>
                  </p:nvSpPr>
                  <p:spPr>
                    <a:xfrm>
                      <a:off x="5152118" y="1824612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4" name="Oval 1023"/>
                    <p:cNvSpPr/>
                    <p:nvPr/>
                  </p:nvSpPr>
                  <p:spPr>
                    <a:xfrm flipH="1">
                      <a:off x="4061027" y="1647136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5" name="Oval 1024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4198785" y="1585936"/>
                      <a:ext cx="365760" cy="3657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6" name="Oval 1025"/>
                    <p:cNvSpPr/>
                    <p:nvPr/>
                  </p:nvSpPr>
                  <p:spPr>
                    <a:xfrm flipH="1">
                      <a:off x="3862870" y="1698204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7" name="Oval 1026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718090" y="1747226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8" name="Oval 1027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595236" y="1766784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9" name="Oval 1028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74549" y="1805293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0" name="Oval 1029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14560" y="1861526"/>
                      <a:ext cx="137160" cy="1371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1" name="Oval 1030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4224095" y="1605494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2" name="Oval 1031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4076013" y="16589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3" name="Oval 1032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873056" y="1710029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4" name="Oval 1033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727951" y="175862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5" name="Oval 1034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607174" y="1780867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6" name="Oval 1035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89490" y="1812772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7" name="Oval 1036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23705" y="1869302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8" name="Oval 1037"/>
                    <p:cNvSpPr/>
                    <p:nvPr/>
                  </p:nvSpPr>
                  <p:spPr>
                    <a:xfrm flipH="1" flipV="1">
                      <a:off x="4061027" y="1905906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9" name="Oval 1038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4198785" y="1906146"/>
                      <a:ext cx="365760" cy="3657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0" name="Oval 1039"/>
                    <p:cNvSpPr/>
                    <p:nvPr/>
                  </p:nvSpPr>
                  <p:spPr>
                    <a:xfrm flipH="1" flipV="1">
                      <a:off x="3862870" y="1854838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1" name="Oval 1040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718090" y="1927736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2" name="Oval 1041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595236" y="1908178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3" name="Oval 1042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474549" y="1869669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4" name="Oval 1043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414560" y="1859156"/>
                      <a:ext cx="137160" cy="1371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5" name="Oval 1044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4224095" y="1968884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6" name="Oval 1045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4076013" y="191540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7" name="Oval 1046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873056" y="1864349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8" name="Oval 1047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727951" y="1934622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9" name="Oval 1048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607174" y="1912383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0" name="Oval 1049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489490" y="188047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1" name="Oval 1050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423705" y="1869669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2" name="Rectangle 1051"/>
                    <p:cNvSpPr/>
                    <p:nvPr/>
                  </p:nvSpPr>
                  <p:spPr>
                    <a:xfrm flipH="1">
                      <a:off x="4221307" y="1658821"/>
                      <a:ext cx="327024" cy="5400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3" name="Rectangle 1052"/>
                    <p:cNvSpPr/>
                    <p:nvPr/>
                  </p:nvSpPr>
                  <p:spPr>
                    <a:xfrm flipH="1">
                      <a:off x="3771765" y="1789686"/>
                      <a:ext cx="585134" cy="28730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4" name="Rectangle 1053"/>
                    <p:cNvSpPr/>
                    <p:nvPr/>
                  </p:nvSpPr>
                  <p:spPr>
                    <a:xfrm flipH="1">
                      <a:off x="3572545" y="1840487"/>
                      <a:ext cx="733425" cy="1353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5" name="Oval 1054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85935" y="1824612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6" name="Oval 1055"/>
                    <p:cNvSpPr/>
                    <p:nvPr/>
                  </p:nvSpPr>
                  <p:spPr>
                    <a:xfrm>
                      <a:off x="4383604" y="1672564"/>
                      <a:ext cx="304800" cy="3048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7" name="Oval 1056"/>
                    <p:cNvSpPr/>
                    <p:nvPr/>
                  </p:nvSpPr>
                  <p:spPr>
                    <a:xfrm>
                      <a:off x="4381363" y="1880478"/>
                      <a:ext cx="304800" cy="3048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8" name="Oval 1057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818344" y="1840487"/>
                      <a:ext cx="256032" cy="2560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9" name="Oval 1058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637795" y="1796517"/>
                      <a:ext cx="256032" cy="2560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0" name="Oval 1059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081034" y="1849452"/>
                      <a:ext cx="161307" cy="16130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987" name="Oval 986"/>
                  <p:cNvSpPr>
                    <a:spLocks noChangeAspect="1"/>
                  </p:cNvSpPr>
                  <p:nvPr/>
                </p:nvSpPr>
                <p:spPr>
                  <a:xfrm>
                    <a:off x="6156630" y="3188814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8" name="Oval 987"/>
                  <p:cNvSpPr>
                    <a:spLocks noChangeAspect="1"/>
                  </p:cNvSpPr>
                  <p:nvPr/>
                </p:nvSpPr>
                <p:spPr>
                  <a:xfrm>
                    <a:off x="6615349" y="3199157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Rectangle 988"/>
                  <p:cNvSpPr/>
                  <p:nvPr/>
                </p:nvSpPr>
                <p:spPr>
                  <a:xfrm>
                    <a:off x="6307683" y="3243042"/>
                    <a:ext cx="441595" cy="268778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0" name="Oval 989"/>
                  <p:cNvSpPr>
                    <a:spLocks noChangeAspect="1"/>
                  </p:cNvSpPr>
                  <p:nvPr/>
                </p:nvSpPr>
                <p:spPr>
                  <a:xfrm>
                    <a:off x="6611996" y="3958342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1" name="Oval 990"/>
                  <p:cNvSpPr>
                    <a:spLocks noChangeAspect="1"/>
                  </p:cNvSpPr>
                  <p:nvPr/>
                </p:nvSpPr>
                <p:spPr>
                  <a:xfrm>
                    <a:off x="6154801" y="3964528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2" name="Oval 991"/>
                  <p:cNvSpPr>
                    <a:spLocks noChangeAspect="1"/>
                  </p:cNvSpPr>
                  <p:nvPr/>
                </p:nvSpPr>
                <p:spPr>
                  <a:xfrm>
                    <a:off x="6151626" y="48914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3" name="Oval 992"/>
                  <p:cNvSpPr>
                    <a:spLocks noChangeAspect="1"/>
                  </p:cNvSpPr>
                  <p:nvPr/>
                </p:nvSpPr>
                <p:spPr>
                  <a:xfrm>
                    <a:off x="6607546" y="4872742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2" name="Group 971"/>
                <p:cNvGrpSpPr/>
                <p:nvPr/>
              </p:nvGrpSpPr>
              <p:grpSpPr>
                <a:xfrm>
                  <a:off x="5873855" y="6581828"/>
                  <a:ext cx="330736" cy="85994"/>
                  <a:chOff x="729762" y="6354309"/>
                  <a:chExt cx="511709" cy="103353"/>
                </a:xfrm>
              </p:grpSpPr>
              <p:cxnSp>
                <p:nvCxnSpPr>
                  <p:cNvPr id="973" name="Straight Connector 972"/>
                  <p:cNvCxnSpPr/>
                  <p:nvPr/>
                </p:nvCxnSpPr>
                <p:spPr>
                  <a:xfrm flipH="1">
                    <a:off x="830934" y="6354309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4" name="Straight Connector 973"/>
                  <p:cNvCxnSpPr/>
                  <p:nvPr/>
                </p:nvCxnSpPr>
                <p:spPr>
                  <a:xfrm flipH="1">
                    <a:off x="929898" y="6354309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5" name="Straight Connector 974"/>
                  <p:cNvCxnSpPr/>
                  <p:nvPr/>
                </p:nvCxnSpPr>
                <p:spPr>
                  <a:xfrm flipH="1">
                    <a:off x="1034633" y="6354309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6" name="Straight Connector 975"/>
                  <p:cNvCxnSpPr/>
                  <p:nvPr/>
                </p:nvCxnSpPr>
                <p:spPr>
                  <a:xfrm flipH="1">
                    <a:off x="729762" y="6355946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7" name="Straight Connector 976"/>
                  <p:cNvCxnSpPr/>
                  <p:nvPr/>
                </p:nvCxnSpPr>
                <p:spPr>
                  <a:xfrm flipH="1">
                    <a:off x="1135725" y="6354309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" name="Group 27"/>
              <p:cNvGrpSpPr/>
              <p:nvPr/>
            </p:nvGrpSpPr>
            <p:grpSpPr>
              <a:xfrm>
                <a:off x="3762628" y="1119501"/>
                <a:ext cx="903122" cy="449755"/>
                <a:chOff x="1558925" y="3209643"/>
                <a:chExt cx="1503344" cy="685970"/>
              </a:xfrm>
            </p:grpSpPr>
            <p:sp>
              <p:nvSpPr>
                <p:cNvPr id="930" name="Oval 929"/>
                <p:cNvSpPr/>
                <p:nvPr/>
              </p:nvSpPr>
              <p:spPr>
                <a:xfrm>
                  <a:off x="1796677" y="3270843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1" name="Oval 930"/>
                <p:cNvSpPr>
                  <a:spLocks noChangeAspect="1"/>
                </p:cNvSpPr>
                <p:nvPr/>
              </p:nvSpPr>
              <p:spPr>
                <a:xfrm>
                  <a:off x="1597959" y="3209643"/>
                  <a:ext cx="365760" cy="3657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2" name="Oval 931"/>
                <p:cNvSpPr/>
                <p:nvPr/>
              </p:nvSpPr>
              <p:spPr>
                <a:xfrm>
                  <a:off x="1994834" y="3321911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3" name="Oval 932"/>
                <p:cNvSpPr>
                  <a:spLocks noChangeAspect="1"/>
                </p:cNvSpPr>
                <p:nvPr/>
              </p:nvSpPr>
              <p:spPr>
                <a:xfrm>
                  <a:off x="2213909" y="3355693"/>
                  <a:ext cx="274320" cy="27432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4" name="Oval 933"/>
                <p:cNvSpPr>
                  <a:spLocks noChangeAspect="1"/>
                </p:cNvSpPr>
                <p:nvPr/>
              </p:nvSpPr>
              <p:spPr>
                <a:xfrm>
                  <a:off x="2366309" y="3370933"/>
                  <a:ext cx="274320" cy="27432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5" name="Oval 934"/>
                <p:cNvSpPr>
                  <a:spLocks noChangeAspect="1"/>
                </p:cNvSpPr>
                <p:nvPr/>
              </p:nvSpPr>
              <p:spPr>
                <a:xfrm>
                  <a:off x="2575859" y="3370933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6" name="Oval 935"/>
                <p:cNvSpPr>
                  <a:spLocks noChangeAspect="1"/>
                </p:cNvSpPr>
                <p:nvPr/>
              </p:nvSpPr>
              <p:spPr>
                <a:xfrm>
                  <a:off x="2698713" y="3390491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7" name="Oval 936"/>
                <p:cNvSpPr>
                  <a:spLocks noChangeAspect="1"/>
                </p:cNvSpPr>
                <p:nvPr/>
              </p:nvSpPr>
              <p:spPr>
                <a:xfrm>
                  <a:off x="2819400" y="3429000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8" name="Oval 937"/>
                <p:cNvSpPr>
                  <a:spLocks noChangeAspect="1"/>
                </p:cNvSpPr>
                <p:nvPr/>
              </p:nvSpPr>
              <p:spPr>
                <a:xfrm>
                  <a:off x="2925109" y="3485233"/>
                  <a:ext cx="137160" cy="1371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9" name="Oval 938"/>
                <p:cNvSpPr>
                  <a:spLocks noChangeAspect="1"/>
                </p:cNvSpPr>
                <p:nvPr/>
              </p:nvSpPr>
              <p:spPr>
                <a:xfrm>
                  <a:off x="1654945" y="3229201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0" name="Oval 939"/>
                <p:cNvSpPr>
                  <a:spLocks noChangeAspect="1"/>
                </p:cNvSpPr>
                <p:nvPr/>
              </p:nvSpPr>
              <p:spPr>
                <a:xfrm>
                  <a:off x="1803027" y="3282682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1" name="Oval 940"/>
                <p:cNvSpPr>
                  <a:spLocks noChangeAspect="1"/>
                </p:cNvSpPr>
                <p:nvPr/>
              </p:nvSpPr>
              <p:spPr>
                <a:xfrm>
                  <a:off x="2005984" y="3333736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2" name="Oval 941"/>
                <p:cNvSpPr>
                  <a:spLocks noChangeAspect="1"/>
                </p:cNvSpPr>
                <p:nvPr/>
              </p:nvSpPr>
              <p:spPr>
                <a:xfrm>
                  <a:off x="2220532" y="3366361"/>
                  <a:ext cx="256032" cy="25603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3" name="Oval 942"/>
                <p:cNvSpPr>
                  <a:spLocks noChangeAspect="1"/>
                </p:cNvSpPr>
                <p:nvPr/>
              </p:nvSpPr>
              <p:spPr>
                <a:xfrm>
                  <a:off x="2372932" y="3381474"/>
                  <a:ext cx="256032" cy="25603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4" name="Oval 943"/>
                <p:cNvSpPr>
                  <a:spLocks noChangeAspect="1"/>
                </p:cNvSpPr>
                <p:nvPr/>
              </p:nvSpPr>
              <p:spPr>
                <a:xfrm>
                  <a:off x="2584286" y="3382335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5" name="Oval 944"/>
                <p:cNvSpPr>
                  <a:spLocks noChangeAspect="1"/>
                </p:cNvSpPr>
                <p:nvPr/>
              </p:nvSpPr>
              <p:spPr>
                <a:xfrm>
                  <a:off x="2705063" y="3404574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6" name="Oval 945"/>
                <p:cNvSpPr>
                  <a:spLocks noChangeAspect="1"/>
                </p:cNvSpPr>
                <p:nvPr/>
              </p:nvSpPr>
              <p:spPr>
                <a:xfrm>
                  <a:off x="2822747" y="3436479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7" name="Oval 946"/>
                <p:cNvSpPr>
                  <a:spLocks noChangeAspect="1"/>
                </p:cNvSpPr>
                <p:nvPr/>
              </p:nvSpPr>
              <p:spPr>
                <a:xfrm>
                  <a:off x="2934253" y="3493009"/>
                  <a:ext cx="118871" cy="118871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48" name="Group 947"/>
                <p:cNvGrpSpPr/>
                <p:nvPr/>
              </p:nvGrpSpPr>
              <p:grpSpPr>
                <a:xfrm flipV="1">
                  <a:off x="1597959" y="3460003"/>
                  <a:ext cx="1464310" cy="435610"/>
                  <a:chOff x="1523029" y="3831943"/>
                  <a:chExt cx="1464310" cy="435610"/>
                </a:xfrm>
              </p:grpSpPr>
              <p:sp>
                <p:nvSpPr>
                  <p:cNvPr id="953" name="Oval 952"/>
                  <p:cNvSpPr/>
                  <p:nvPr/>
                </p:nvSpPr>
                <p:spPr>
                  <a:xfrm>
                    <a:off x="1721747" y="389314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4" name="Oval 953"/>
                  <p:cNvSpPr>
                    <a:spLocks noChangeAspect="1"/>
                  </p:cNvSpPr>
                  <p:nvPr/>
                </p:nvSpPr>
                <p:spPr>
                  <a:xfrm>
                    <a:off x="1523029" y="3831943"/>
                    <a:ext cx="365760" cy="36576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5" name="Oval 954"/>
                  <p:cNvSpPr/>
                  <p:nvPr/>
                </p:nvSpPr>
                <p:spPr>
                  <a:xfrm>
                    <a:off x="1919904" y="3944211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6" name="Oval 955"/>
                  <p:cNvSpPr>
                    <a:spLocks noChangeAspect="1"/>
                  </p:cNvSpPr>
                  <p:nvPr/>
                </p:nvSpPr>
                <p:spPr>
                  <a:xfrm>
                    <a:off x="2138979" y="3977993"/>
                    <a:ext cx="274320" cy="27432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7" name="Oval 956"/>
                  <p:cNvSpPr>
                    <a:spLocks noChangeAspect="1"/>
                  </p:cNvSpPr>
                  <p:nvPr/>
                </p:nvSpPr>
                <p:spPr>
                  <a:xfrm>
                    <a:off x="2291379" y="3993233"/>
                    <a:ext cx="274320" cy="27432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8" name="Oval 957"/>
                  <p:cNvSpPr>
                    <a:spLocks noChangeAspect="1"/>
                  </p:cNvSpPr>
                  <p:nvPr/>
                </p:nvSpPr>
                <p:spPr>
                  <a:xfrm>
                    <a:off x="2500929" y="3993233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9" name="Oval 958"/>
                  <p:cNvSpPr>
                    <a:spLocks noChangeAspect="1"/>
                  </p:cNvSpPr>
                  <p:nvPr/>
                </p:nvSpPr>
                <p:spPr>
                  <a:xfrm>
                    <a:off x="2623783" y="4012791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0" name="Oval 959"/>
                  <p:cNvSpPr>
                    <a:spLocks noChangeAspect="1"/>
                  </p:cNvSpPr>
                  <p:nvPr/>
                </p:nvSpPr>
                <p:spPr>
                  <a:xfrm>
                    <a:off x="2744470" y="4051300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1" name="Oval 960"/>
                  <p:cNvSpPr>
                    <a:spLocks noChangeAspect="1"/>
                  </p:cNvSpPr>
                  <p:nvPr/>
                </p:nvSpPr>
                <p:spPr>
                  <a:xfrm>
                    <a:off x="2850179" y="4107533"/>
                    <a:ext cx="137160" cy="13716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2" name="Oval 961"/>
                  <p:cNvSpPr>
                    <a:spLocks noChangeAspect="1"/>
                  </p:cNvSpPr>
                  <p:nvPr/>
                </p:nvSpPr>
                <p:spPr>
                  <a:xfrm>
                    <a:off x="1580015" y="38515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3" name="Oval 962"/>
                  <p:cNvSpPr>
                    <a:spLocks noChangeAspect="1"/>
                  </p:cNvSpPr>
                  <p:nvPr/>
                </p:nvSpPr>
                <p:spPr>
                  <a:xfrm>
                    <a:off x="1728097" y="3904982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4" name="Oval 963"/>
                  <p:cNvSpPr>
                    <a:spLocks noChangeAspect="1"/>
                  </p:cNvSpPr>
                  <p:nvPr/>
                </p:nvSpPr>
                <p:spPr>
                  <a:xfrm>
                    <a:off x="1931054" y="3956036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5" name="Oval 964"/>
                  <p:cNvSpPr>
                    <a:spLocks noChangeAspect="1"/>
                  </p:cNvSpPr>
                  <p:nvPr/>
                </p:nvSpPr>
                <p:spPr>
                  <a:xfrm>
                    <a:off x="2145602" y="3988661"/>
                    <a:ext cx="256032" cy="25603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6" name="Oval 965"/>
                  <p:cNvSpPr>
                    <a:spLocks noChangeAspect="1"/>
                  </p:cNvSpPr>
                  <p:nvPr/>
                </p:nvSpPr>
                <p:spPr>
                  <a:xfrm>
                    <a:off x="2298002" y="4003774"/>
                    <a:ext cx="256032" cy="25603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7" name="Oval 966"/>
                  <p:cNvSpPr>
                    <a:spLocks noChangeAspect="1"/>
                  </p:cNvSpPr>
                  <p:nvPr/>
                </p:nvSpPr>
                <p:spPr>
                  <a:xfrm>
                    <a:off x="2509356" y="4004635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8" name="Oval 967"/>
                  <p:cNvSpPr>
                    <a:spLocks noChangeAspect="1"/>
                  </p:cNvSpPr>
                  <p:nvPr/>
                </p:nvSpPr>
                <p:spPr>
                  <a:xfrm>
                    <a:off x="2630133" y="4026874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9" name="Oval 968"/>
                  <p:cNvSpPr>
                    <a:spLocks noChangeAspect="1"/>
                  </p:cNvSpPr>
                  <p:nvPr/>
                </p:nvSpPr>
                <p:spPr>
                  <a:xfrm>
                    <a:off x="2747817" y="4058779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0" name="Oval 969"/>
                  <p:cNvSpPr>
                    <a:spLocks noChangeAspect="1"/>
                  </p:cNvSpPr>
                  <p:nvPr/>
                </p:nvSpPr>
                <p:spPr>
                  <a:xfrm>
                    <a:off x="2859323" y="4115309"/>
                    <a:ext cx="118871" cy="118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49" name="Rectangle 948"/>
                <p:cNvSpPr/>
                <p:nvPr/>
              </p:nvSpPr>
              <p:spPr>
                <a:xfrm>
                  <a:off x="1558925" y="3286759"/>
                  <a:ext cx="327024" cy="5476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0" name="Rectangle 949"/>
                <p:cNvSpPr/>
                <p:nvPr/>
              </p:nvSpPr>
              <p:spPr>
                <a:xfrm>
                  <a:off x="1805604" y="3413393"/>
                  <a:ext cx="733425" cy="2873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1" name="Rectangle 950"/>
                <p:cNvSpPr/>
                <p:nvPr/>
              </p:nvSpPr>
              <p:spPr>
                <a:xfrm>
                  <a:off x="2209146" y="3445144"/>
                  <a:ext cx="733425" cy="135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2" name="Oval 951"/>
                <p:cNvSpPr>
                  <a:spLocks noChangeAspect="1"/>
                </p:cNvSpPr>
                <p:nvPr/>
              </p:nvSpPr>
              <p:spPr>
                <a:xfrm>
                  <a:off x="2872023" y="3448319"/>
                  <a:ext cx="118871" cy="118871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 flipH="1">
                <a:off x="3705262" y="1159627"/>
                <a:ext cx="183106" cy="199842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 flipH="1">
                <a:off x="3788019" y="1119501"/>
                <a:ext cx="219727" cy="239810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flipH="1">
                <a:off x="3586221" y="1193109"/>
                <a:ext cx="183106" cy="199842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 flipH="1">
                <a:off x="3472924" y="1215258"/>
                <a:ext cx="164795" cy="17985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 flipH="1">
                <a:off x="3381371" y="1225250"/>
                <a:ext cx="164795" cy="17985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 flipH="1">
                <a:off x="3310417" y="1225250"/>
                <a:ext cx="109864" cy="119905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 flipH="1">
                <a:off x="3236614" y="1238074"/>
                <a:ext cx="109864" cy="119905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 flipH="1">
                <a:off x="3164112" y="1263322"/>
                <a:ext cx="109864" cy="119905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 flipH="1">
                <a:off x="3128074" y="1300191"/>
                <a:ext cx="82398" cy="8992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 flipH="1">
                <a:off x="3803224" y="1132324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 flipH="1">
                <a:off x="3714265" y="1167389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 flipH="1">
                <a:off x="3592340" y="1200862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 flipH="1">
                <a:off x="3479931" y="1222253"/>
                <a:ext cx="153809" cy="167867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 flipH="1">
                <a:off x="3388378" y="1232162"/>
                <a:ext cx="153809" cy="167867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 flipH="1">
                <a:off x="3316341" y="1232726"/>
                <a:ext cx="98877" cy="10791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 flipH="1">
                <a:off x="3243785" y="1247307"/>
                <a:ext cx="98877" cy="10791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 flipH="1">
                <a:off x="3173088" y="1268226"/>
                <a:ext cx="98877" cy="10791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 flipH="1">
                <a:off x="3133568" y="1305289"/>
                <a:ext cx="71411" cy="77938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 flipH="1" flipV="1">
                <a:off x="3128074" y="1283649"/>
                <a:ext cx="879672" cy="285607"/>
                <a:chOff x="1523029" y="3831943"/>
                <a:chExt cx="1464310" cy="435610"/>
              </a:xfrm>
            </p:grpSpPr>
            <p:sp>
              <p:nvSpPr>
                <p:cNvPr id="912" name="Oval 911"/>
                <p:cNvSpPr/>
                <p:nvPr/>
              </p:nvSpPr>
              <p:spPr>
                <a:xfrm>
                  <a:off x="1721747" y="3893143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3" name="Oval 912"/>
                <p:cNvSpPr>
                  <a:spLocks noChangeAspect="1"/>
                </p:cNvSpPr>
                <p:nvPr/>
              </p:nvSpPr>
              <p:spPr>
                <a:xfrm>
                  <a:off x="1523029" y="3831943"/>
                  <a:ext cx="365760" cy="3657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4" name="Oval 913"/>
                <p:cNvSpPr/>
                <p:nvPr/>
              </p:nvSpPr>
              <p:spPr>
                <a:xfrm>
                  <a:off x="1919904" y="3944211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5" name="Oval 914"/>
                <p:cNvSpPr>
                  <a:spLocks noChangeAspect="1"/>
                </p:cNvSpPr>
                <p:nvPr/>
              </p:nvSpPr>
              <p:spPr>
                <a:xfrm>
                  <a:off x="2138979" y="3977993"/>
                  <a:ext cx="274320" cy="27432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6" name="Oval 915"/>
                <p:cNvSpPr>
                  <a:spLocks noChangeAspect="1"/>
                </p:cNvSpPr>
                <p:nvPr/>
              </p:nvSpPr>
              <p:spPr>
                <a:xfrm>
                  <a:off x="2291379" y="3993233"/>
                  <a:ext cx="274320" cy="27432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7" name="Oval 916"/>
                <p:cNvSpPr>
                  <a:spLocks noChangeAspect="1"/>
                </p:cNvSpPr>
                <p:nvPr/>
              </p:nvSpPr>
              <p:spPr>
                <a:xfrm>
                  <a:off x="2500929" y="3993233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8" name="Oval 917"/>
                <p:cNvSpPr>
                  <a:spLocks noChangeAspect="1"/>
                </p:cNvSpPr>
                <p:nvPr/>
              </p:nvSpPr>
              <p:spPr>
                <a:xfrm>
                  <a:off x="2623783" y="4012791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9" name="Oval 918"/>
                <p:cNvSpPr>
                  <a:spLocks noChangeAspect="1"/>
                </p:cNvSpPr>
                <p:nvPr/>
              </p:nvSpPr>
              <p:spPr>
                <a:xfrm>
                  <a:off x="2744470" y="4051300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0" name="Oval 919"/>
                <p:cNvSpPr>
                  <a:spLocks noChangeAspect="1"/>
                </p:cNvSpPr>
                <p:nvPr/>
              </p:nvSpPr>
              <p:spPr>
                <a:xfrm>
                  <a:off x="2850179" y="4107533"/>
                  <a:ext cx="137160" cy="1371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1" name="Oval 920"/>
                <p:cNvSpPr>
                  <a:spLocks noChangeAspect="1"/>
                </p:cNvSpPr>
                <p:nvPr/>
              </p:nvSpPr>
              <p:spPr>
                <a:xfrm>
                  <a:off x="1580015" y="3851501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2" name="Oval 921"/>
                <p:cNvSpPr>
                  <a:spLocks noChangeAspect="1"/>
                </p:cNvSpPr>
                <p:nvPr/>
              </p:nvSpPr>
              <p:spPr>
                <a:xfrm>
                  <a:off x="1728097" y="3904982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3" name="Oval 922"/>
                <p:cNvSpPr>
                  <a:spLocks noChangeAspect="1"/>
                </p:cNvSpPr>
                <p:nvPr/>
              </p:nvSpPr>
              <p:spPr>
                <a:xfrm>
                  <a:off x="1931054" y="3956036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4" name="Oval 923"/>
                <p:cNvSpPr>
                  <a:spLocks noChangeAspect="1"/>
                </p:cNvSpPr>
                <p:nvPr/>
              </p:nvSpPr>
              <p:spPr>
                <a:xfrm>
                  <a:off x="2145602" y="3988661"/>
                  <a:ext cx="256032" cy="25603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5" name="Oval 924"/>
                <p:cNvSpPr>
                  <a:spLocks noChangeAspect="1"/>
                </p:cNvSpPr>
                <p:nvPr/>
              </p:nvSpPr>
              <p:spPr>
                <a:xfrm>
                  <a:off x="2298002" y="4003774"/>
                  <a:ext cx="256032" cy="25603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6" name="Oval 925"/>
                <p:cNvSpPr>
                  <a:spLocks noChangeAspect="1"/>
                </p:cNvSpPr>
                <p:nvPr/>
              </p:nvSpPr>
              <p:spPr>
                <a:xfrm>
                  <a:off x="2509356" y="4004635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7" name="Oval 926"/>
                <p:cNvSpPr>
                  <a:spLocks noChangeAspect="1"/>
                </p:cNvSpPr>
                <p:nvPr/>
              </p:nvSpPr>
              <p:spPr>
                <a:xfrm>
                  <a:off x="2630133" y="4026874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8" name="Oval 927"/>
                <p:cNvSpPr>
                  <a:spLocks noChangeAspect="1"/>
                </p:cNvSpPr>
                <p:nvPr/>
              </p:nvSpPr>
              <p:spPr>
                <a:xfrm>
                  <a:off x="2747817" y="4058779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9" name="Oval 928"/>
                <p:cNvSpPr>
                  <a:spLocks noChangeAspect="1"/>
                </p:cNvSpPr>
                <p:nvPr/>
              </p:nvSpPr>
              <p:spPr>
                <a:xfrm>
                  <a:off x="2859323" y="4115309"/>
                  <a:ext cx="118871" cy="118871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Rectangle 47"/>
              <p:cNvSpPr/>
              <p:nvPr/>
            </p:nvSpPr>
            <p:spPr>
              <a:xfrm flipH="1">
                <a:off x="3801549" y="1167288"/>
                <a:ext cx="196457" cy="354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 flipH="1">
                <a:off x="3442406" y="1253089"/>
                <a:ext cx="440599" cy="1883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 flipH="1">
                <a:off x="3199982" y="1273907"/>
                <a:ext cx="440599" cy="88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 flipH="1">
                <a:off x="3170952" y="1275988"/>
                <a:ext cx="71411" cy="77938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899047" y="1176298"/>
                <a:ext cx="183106" cy="19984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897701" y="1312617"/>
                <a:ext cx="183106" cy="19984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3980582" y="4595748"/>
                <a:ext cx="329449" cy="212609"/>
                <a:chOff x="4183056" y="3353679"/>
                <a:chExt cx="548404" cy="324274"/>
              </a:xfrm>
            </p:grpSpPr>
            <p:grpSp>
              <p:nvGrpSpPr>
                <p:cNvPr id="880" name="Group 879"/>
                <p:cNvGrpSpPr/>
                <p:nvPr/>
              </p:nvGrpSpPr>
              <p:grpSpPr>
                <a:xfrm>
                  <a:off x="4311072" y="3353679"/>
                  <a:ext cx="420388" cy="324274"/>
                  <a:chOff x="5690472" y="3353679"/>
                  <a:chExt cx="420388" cy="324274"/>
                </a:xfrm>
              </p:grpSpPr>
              <p:sp>
                <p:nvSpPr>
                  <p:cNvPr id="898" name="Oval 897"/>
                  <p:cNvSpPr>
                    <a:spLocks noChangeAspect="1"/>
                  </p:cNvSpPr>
                  <p:nvPr/>
                </p:nvSpPr>
                <p:spPr>
                  <a:xfrm>
                    <a:off x="5747304" y="3353679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9" name="Oval 898"/>
                  <p:cNvSpPr>
                    <a:spLocks noChangeAspect="1"/>
                  </p:cNvSpPr>
                  <p:nvPr/>
                </p:nvSpPr>
                <p:spPr>
                  <a:xfrm>
                    <a:off x="5867991" y="3392188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0" name="Oval 899"/>
                  <p:cNvSpPr>
                    <a:spLocks noChangeAspect="1"/>
                  </p:cNvSpPr>
                  <p:nvPr/>
                </p:nvSpPr>
                <p:spPr>
                  <a:xfrm>
                    <a:off x="5973700" y="3448421"/>
                    <a:ext cx="137160" cy="13716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1" name="Oval 900"/>
                  <p:cNvSpPr>
                    <a:spLocks noChangeAspect="1"/>
                  </p:cNvSpPr>
                  <p:nvPr/>
                </p:nvSpPr>
                <p:spPr>
                  <a:xfrm>
                    <a:off x="5753654" y="3367762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2" name="Oval 901"/>
                  <p:cNvSpPr>
                    <a:spLocks noChangeAspect="1"/>
                  </p:cNvSpPr>
                  <p:nvPr/>
                </p:nvSpPr>
                <p:spPr>
                  <a:xfrm>
                    <a:off x="5871338" y="3399667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3" name="Oval 902"/>
                  <p:cNvSpPr>
                    <a:spLocks noChangeAspect="1"/>
                  </p:cNvSpPr>
                  <p:nvPr/>
                </p:nvSpPr>
                <p:spPr>
                  <a:xfrm>
                    <a:off x="5982844" y="3456197"/>
                    <a:ext cx="118871" cy="118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4" name="Oval 903"/>
                  <p:cNvSpPr>
                    <a:spLocks noChangeAspect="1"/>
                  </p:cNvSpPr>
                  <p:nvPr/>
                </p:nvSpPr>
                <p:spPr>
                  <a:xfrm flipV="1">
                    <a:off x="5747304" y="3495073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5" name="Oval 904"/>
                  <p:cNvSpPr>
                    <a:spLocks noChangeAspect="1"/>
                  </p:cNvSpPr>
                  <p:nvPr/>
                </p:nvSpPr>
                <p:spPr>
                  <a:xfrm flipV="1">
                    <a:off x="5867991" y="3456564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6" name="Oval 905"/>
                  <p:cNvSpPr>
                    <a:spLocks noChangeAspect="1"/>
                  </p:cNvSpPr>
                  <p:nvPr/>
                </p:nvSpPr>
                <p:spPr>
                  <a:xfrm flipV="1">
                    <a:off x="5973700" y="3446051"/>
                    <a:ext cx="137160" cy="13716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7" name="Oval 906"/>
                  <p:cNvSpPr>
                    <a:spLocks noChangeAspect="1"/>
                  </p:cNvSpPr>
                  <p:nvPr/>
                </p:nvSpPr>
                <p:spPr>
                  <a:xfrm flipV="1">
                    <a:off x="5690472" y="3408332"/>
                    <a:ext cx="256032" cy="25603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8" name="Oval 907"/>
                  <p:cNvSpPr>
                    <a:spLocks noChangeAspect="1"/>
                  </p:cNvSpPr>
                  <p:nvPr/>
                </p:nvSpPr>
                <p:spPr>
                  <a:xfrm flipV="1">
                    <a:off x="5871338" y="3467373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9" name="Oval 908"/>
                  <p:cNvSpPr>
                    <a:spLocks noChangeAspect="1"/>
                  </p:cNvSpPr>
                  <p:nvPr/>
                </p:nvSpPr>
                <p:spPr>
                  <a:xfrm flipV="1">
                    <a:off x="5982844" y="3456564"/>
                    <a:ext cx="118871" cy="118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0" name="Oval 909"/>
                  <p:cNvSpPr>
                    <a:spLocks noChangeAspect="1"/>
                  </p:cNvSpPr>
                  <p:nvPr/>
                </p:nvSpPr>
                <p:spPr>
                  <a:xfrm>
                    <a:off x="5920614" y="3411507"/>
                    <a:ext cx="118871" cy="118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1" name="Oval 910"/>
                  <p:cNvSpPr>
                    <a:spLocks noChangeAspect="1"/>
                  </p:cNvSpPr>
                  <p:nvPr/>
                </p:nvSpPr>
                <p:spPr>
                  <a:xfrm flipV="1">
                    <a:off x="5849530" y="3436347"/>
                    <a:ext cx="161307" cy="16130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81" name="Oval 880"/>
                <p:cNvSpPr>
                  <a:spLocks noChangeAspect="1"/>
                </p:cNvSpPr>
                <p:nvPr/>
              </p:nvSpPr>
              <p:spPr>
                <a:xfrm flipH="1">
                  <a:off x="4363732" y="3353679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2" name="Oval 881"/>
                <p:cNvSpPr>
                  <a:spLocks noChangeAspect="1"/>
                </p:cNvSpPr>
                <p:nvPr/>
              </p:nvSpPr>
              <p:spPr>
                <a:xfrm flipH="1">
                  <a:off x="4243045" y="3392188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3" name="Oval 882"/>
                <p:cNvSpPr>
                  <a:spLocks noChangeAspect="1"/>
                </p:cNvSpPr>
                <p:nvPr/>
              </p:nvSpPr>
              <p:spPr>
                <a:xfrm flipH="1">
                  <a:off x="4183056" y="3448421"/>
                  <a:ext cx="137160" cy="1371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4" name="Oval 883"/>
                <p:cNvSpPr>
                  <a:spLocks noChangeAspect="1"/>
                </p:cNvSpPr>
                <p:nvPr/>
              </p:nvSpPr>
              <p:spPr>
                <a:xfrm flipH="1">
                  <a:off x="4375670" y="3367762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5" name="Oval 884"/>
                <p:cNvSpPr>
                  <a:spLocks noChangeAspect="1"/>
                </p:cNvSpPr>
                <p:nvPr/>
              </p:nvSpPr>
              <p:spPr>
                <a:xfrm flipH="1">
                  <a:off x="4257986" y="3399667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6" name="Oval 885"/>
                <p:cNvSpPr>
                  <a:spLocks noChangeAspect="1"/>
                </p:cNvSpPr>
                <p:nvPr/>
              </p:nvSpPr>
              <p:spPr>
                <a:xfrm flipH="1">
                  <a:off x="4192201" y="3456197"/>
                  <a:ext cx="118871" cy="118871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7" name="Oval 886"/>
                <p:cNvSpPr>
                  <a:spLocks noChangeAspect="1"/>
                </p:cNvSpPr>
                <p:nvPr/>
              </p:nvSpPr>
              <p:spPr>
                <a:xfrm flipH="1" flipV="1">
                  <a:off x="4363732" y="3495073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8" name="Oval 887"/>
                <p:cNvSpPr>
                  <a:spLocks noChangeAspect="1"/>
                </p:cNvSpPr>
                <p:nvPr/>
              </p:nvSpPr>
              <p:spPr>
                <a:xfrm flipH="1" flipV="1">
                  <a:off x="4243045" y="3456564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9" name="Oval 888"/>
                <p:cNvSpPr>
                  <a:spLocks noChangeAspect="1"/>
                </p:cNvSpPr>
                <p:nvPr/>
              </p:nvSpPr>
              <p:spPr>
                <a:xfrm flipH="1" flipV="1">
                  <a:off x="4183056" y="3446051"/>
                  <a:ext cx="137160" cy="1371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0" name="Oval 889"/>
                <p:cNvSpPr>
                  <a:spLocks noChangeAspect="1"/>
                </p:cNvSpPr>
                <p:nvPr/>
              </p:nvSpPr>
              <p:spPr>
                <a:xfrm flipH="1" flipV="1">
                  <a:off x="4375670" y="3499278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1" name="Oval 890"/>
                <p:cNvSpPr>
                  <a:spLocks noChangeAspect="1"/>
                </p:cNvSpPr>
                <p:nvPr/>
              </p:nvSpPr>
              <p:spPr>
                <a:xfrm flipH="1" flipV="1">
                  <a:off x="4257986" y="3467373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2" name="Oval 891"/>
                <p:cNvSpPr>
                  <a:spLocks noChangeAspect="1"/>
                </p:cNvSpPr>
                <p:nvPr/>
              </p:nvSpPr>
              <p:spPr>
                <a:xfrm flipH="1" flipV="1">
                  <a:off x="4192201" y="3456564"/>
                  <a:ext cx="118871" cy="118871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3" name="Oval 892"/>
                <p:cNvSpPr>
                  <a:spLocks noChangeAspect="1"/>
                </p:cNvSpPr>
                <p:nvPr/>
              </p:nvSpPr>
              <p:spPr>
                <a:xfrm flipH="1">
                  <a:off x="4369722" y="3489091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4" name="Oval 893"/>
                <p:cNvSpPr>
                  <a:spLocks noChangeAspect="1"/>
                </p:cNvSpPr>
                <p:nvPr/>
              </p:nvSpPr>
              <p:spPr>
                <a:xfrm flipH="1">
                  <a:off x="4478025" y="3453022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5" name="Oval 894"/>
                <p:cNvSpPr>
                  <a:spLocks noChangeAspect="1"/>
                </p:cNvSpPr>
                <p:nvPr/>
              </p:nvSpPr>
              <p:spPr>
                <a:xfrm flipH="1">
                  <a:off x="4484812" y="3401454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6" name="Oval 895"/>
                <p:cNvSpPr>
                  <a:spLocks noChangeAspect="1"/>
                </p:cNvSpPr>
                <p:nvPr/>
              </p:nvSpPr>
              <p:spPr>
                <a:xfrm flipH="1">
                  <a:off x="4250652" y="3399667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7" name="Oval 896"/>
                <p:cNvSpPr>
                  <a:spLocks noChangeAspect="1"/>
                </p:cNvSpPr>
                <p:nvPr/>
              </p:nvSpPr>
              <p:spPr>
                <a:xfrm flipH="1">
                  <a:off x="4390388" y="3464171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5" name="Straight Connector 54"/>
              <p:cNvCxnSpPr>
                <a:stCxn id="866" idx="4"/>
                <a:endCxn id="852" idx="4"/>
              </p:cNvCxnSpPr>
              <p:nvPr/>
            </p:nvCxnSpPr>
            <p:spPr>
              <a:xfrm>
                <a:off x="3766260" y="6601215"/>
                <a:ext cx="271917" cy="77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5"/>
              <p:cNvGrpSpPr/>
              <p:nvPr/>
            </p:nvGrpSpPr>
            <p:grpSpPr>
              <a:xfrm>
                <a:off x="3654634" y="5801850"/>
                <a:ext cx="215623" cy="799366"/>
                <a:chOff x="3971772" y="3264775"/>
                <a:chExt cx="358928" cy="1219200"/>
              </a:xfrm>
            </p:grpSpPr>
            <p:sp>
              <p:nvSpPr>
                <p:cNvPr id="866" name="Oval 865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7" name="Oval 866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8" name="Oval 867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9" name="Oval 868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0" name="Oval 869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1" name="Oval 870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2" name="Oval 871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3" name="Oval 872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4" name="Oval 873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5" name="Oval 874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6" name="Oval 875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7" name="Oval 876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8" name="Oval 877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9" name="Oval 878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 flipH="1">
                <a:off x="3934181" y="5802625"/>
                <a:ext cx="215623" cy="799366"/>
                <a:chOff x="3971772" y="3264775"/>
                <a:chExt cx="358928" cy="1219200"/>
              </a:xfrm>
            </p:grpSpPr>
            <p:sp>
              <p:nvSpPr>
                <p:cNvPr id="852" name="Oval 851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3" name="Oval 852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4" name="Oval 853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5" name="Oval 854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6" name="Oval 855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7" name="Oval 856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8" name="Oval 857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9" name="Oval 858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0" name="Oval 859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1" name="Oval 860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2" name="Oval 861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3" name="Oval 862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4" name="Oval 863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5" name="Oval 864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3655713" y="5198054"/>
                <a:ext cx="215623" cy="799366"/>
                <a:chOff x="3971772" y="3264775"/>
                <a:chExt cx="358928" cy="1219200"/>
              </a:xfrm>
            </p:grpSpPr>
            <p:sp>
              <p:nvSpPr>
                <p:cNvPr id="838" name="Oval 837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9" name="Oval 838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0" name="Oval 839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1" name="Oval 840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2" name="Oval 841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3" name="Oval 842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4" name="Oval 843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5" name="Oval 844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6" name="Oval 845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7" name="Oval 846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8" name="Oval 847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9" name="Oval 848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0" name="Oval 849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1" name="Oval 850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 flipH="1">
                <a:off x="3935260" y="5198830"/>
                <a:ext cx="215623" cy="799366"/>
                <a:chOff x="3971772" y="3264775"/>
                <a:chExt cx="358928" cy="1219200"/>
              </a:xfrm>
            </p:grpSpPr>
            <p:sp>
              <p:nvSpPr>
                <p:cNvPr id="824" name="Oval 823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5" name="Oval 824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6" name="Oval 825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7" name="Oval 826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8" name="Oval 827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9" name="Oval 828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0" name="Oval 829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1" name="Oval 830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2" name="Oval 831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3" name="Oval 832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4" name="Oval 833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5" name="Oval 834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6" name="Oval 835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7" name="Oval 836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3657262" y="4594077"/>
                <a:ext cx="215623" cy="799366"/>
                <a:chOff x="3971772" y="3264775"/>
                <a:chExt cx="358928" cy="1219200"/>
              </a:xfrm>
            </p:grpSpPr>
            <p:sp>
              <p:nvSpPr>
                <p:cNvPr id="810" name="Oval 809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1" name="Oval 810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2" name="Oval 811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3" name="Oval 812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4" name="Oval 813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5" name="Oval 814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6" name="Oval 815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7" name="Oval 816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8" name="Oval 817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9" name="Oval 818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0" name="Oval 819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1" name="Oval 820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2" name="Oval 821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3" name="Oval 822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H="1">
                <a:off x="3936808" y="4589806"/>
                <a:ext cx="215623" cy="799366"/>
                <a:chOff x="3971772" y="3264775"/>
                <a:chExt cx="358928" cy="1219200"/>
              </a:xfrm>
            </p:grpSpPr>
            <p:sp>
              <p:nvSpPr>
                <p:cNvPr id="796" name="Oval 795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7" name="Oval 796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8" name="Oval 797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9" name="Oval 798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0" name="Oval 799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1" name="Oval 800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2" name="Oval 801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3" name="Oval 802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4" name="Oval 803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5" name="Oval 804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6" name="Oval 805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7" name="Oval 806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8" name="Oval 807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9" name="Oval 808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3647903" y="2005260"/>
                <a:ext cx="215623" cy="799366"/>
                <a:chOff x="3971772" y="3264775"/>
                <a:chExt cx="358928" cy="1219200"/>
              </a:xfrm>
            </p:grpSpPr>
            <p:sp>
              <p:nvSpPr>
                <p:cNvPr id="782" name="Oval 781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3" name="Oval 782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4" name="Oval 783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5" name="Oval 784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6" name="Oval 785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7" name="Oval 786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8" name="Oval 787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9" name="Oval 788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0" name="Oval 789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1" name="Oval 790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2" name="Oval 791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3" name="Oval 792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4" name="Oval 793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5" name="Oval 794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 flipH="1">
                <a:off x="3927450" y="2006035"/>
                <a:ext cx="215623" cy="799366"/>
                <a:chOff x="3971772" y="3264775"/>
                <a:chExt cx="358928" cy="1219200"/>
              </a:xfrm>
            </p:grpSpPr>
            <p:sp>
              <p:nvSpPr>
                <p:cNvPr id="768" name="Oval 767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Oval 768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Oval 769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Oval 770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Oval 771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3" name="Oval 772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4" name="Oval 773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Oval 774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6" name="Oval 775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7" name="Oval 776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8" name="Oval 777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9" name="Oval 778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0" name="Oval 779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1" name="Oval 780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3649452" y="1401282"/>
                <a:ext cx="215623" cy="799366"/>
                <a:chOff x="3971772" y="3264775"/>
                <a:chExt cx="358928" cy="1219200"/>
              </a:xfrm>
            </p:grpSpPr>
            <p:sp>
              <p:nvSpPr>
                <p:cNvPr id="754" name="Oval 753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5" name="Oval 754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6" name="Oval 755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7" name="Oval 756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8" name="Oval 757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9" name="Oval 758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Oval 759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Oval 760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2" name="Oval 761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Oval 762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Oval 763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Oval 764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Oval 765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Oval 766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 flipH="1">
                <a:off x="3928999" y="1402058"/>
                <a:ext cx="215623" cy="799366"/>
                <a:chOff x="3971772" y="3264775"/>
                <a:chExt cx="358928" cy="1219200"/>
              </a:xfrm>
            </p:grpSpPr>
            <p:sp>
              <p:nvSpPr>
                <p:cNvPr id="740" name="Oval 739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1" name="Oval 740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2" name="Oval 741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3" name="Oval 742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4" name="Oval 743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5" name="Oval 744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6" name="Oval 745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7" name="Oval 746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8" name="Oval 747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9" name="Oval 748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0" name="Oval 749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1" name="Oval 750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2" name="Oval 751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3" name="Oval 752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 flipH="1">
                <a:off x="3679522" y="5908765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 flipH="1">
                <a:off x="3953941" y="5909540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 flipH="1">
                <a:off x="3955707" y="5303473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 flipH="1">
                <a:off x="3679056" y="5304969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 flipH="1">
                <a:off x="3681287" y="4705561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 flipH="1">
                <a:off x="3956172" y="4703100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 flipH="1">
                <a:off x="3672325" y="2114898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 flipH="1">
                <a:off x="3947011" y="2115505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 flipH="1">
                <a:off x="3599038" y="1307102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 flipH="1">
                <a:off x="4025412" y="1306531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3996979" y="4620960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3996985" y="4650196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3724724" y="6604456"/>
                <a:ext cx="310339" cy="90716"/>
                <a:chOff x="729762" y="6354309"/>
                <a:chExt cx="511709" cy="103353"/>
              </a:xfrm>
            </p:grpSpPr>
            <p:cxnSp>
              <p:nvCxnSpPr>
                <p:cNvPr id="735" name="Straight Connector 734"/>
                <p:cNvCxnSpPr/>
                <p:nvPr/>
              </p:nvCxnSpPr>
              <p:spPr>
                <a:xfrm flipH="1">
                  <a:off x="830934" y="6354309"/>
                  <a:ext cx="105746" cy="1017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Straight Connector 735"/>
                <p:cNvCxnSpPr/>
                <p:nvPr/>
              </p:nvCxnSpPr>
              <p:spPr>
                <a:xfrm flipH="1">
                  <a:off x="929898" y="6354309"/>
                  <a:ext cx="105746" cy="1017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7" name="Straight Connector 736"/>
                <p:cNvCxnSpPr/>
                <p:nvPr/>
              </p:nvCxnSpPr>
              <p:spPr>
                <a:xfrm flipH="1">
                  <a:off x="1034633" y="6354309"/>
                  <a:ext cx="105746" cy="1017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Straight Connector 737"/>
                <p:cNvCxnSpPr/>
                <p:nvPr/>
              </p:nvCxnSpPr>
              <p:spPr>
                <a:xfrm flipH="1">
                  <a:off x="729762" y="6355946"/>
                  <a:ext cx="105746" cy="1017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9" name="Straight Connector 738"/>
                <p:cNvCxnSpPr/>
                <p:nvPr/>
              </p:nvCxnSpPr>
              <p:spPr>
                <a:xfrm flipH="1">
                  <a:off x="1135725" y="6354309"/>
                  <a:ext cx="105746" cy="1017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Group 78"/>
              <p:cNvGrpSpPr/>
              <p:nvPr/>
            </p:nvGrpSpPr>
            <p:grpSpPr>
              <a:xfrm>
                <a:off x="3653428" y="3229020"/>
                <a:ext cx="215623" cy="799366"/>
                <a:chOff x="3971772" y="3264775"/>
                <a:chExt cx="358928" cy="1219200"/>
              </a:xfrm>
            </p:grpSpPr>
            <p:sp>
              <p:nvSpPr>
                <p:cNvPr id="721" name="Oval 720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2" name="Oval 721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3" name="Oval 722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4" name="Oval 723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5" name="Oval 724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6" name="Oval 725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7" name="Oval 726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8" name="Oval 727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9" name="Oval 728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0" name="Oval 729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1" name="Oval 730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" name="Oval 731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" name="Oval 732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4" name="Oval 733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 flipH="1">
                <a:off x="3932975" y="3229795"/>
                <a:ext cx="215623" cy="799366"/>
                <a:chOff x="3971772" y="3264775"/>
                <a:chExt cx="358928" cy="1219200"/>
              </a:xfrm>
            </p:grpSpPr>
            <p:sp>
              <p:nvSpPr>
                <p:cNvPr id="707" name="Oval 706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8" name="Oval 707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9" name="Oval 708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0" name="Oval 709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1" name="Oval 710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2" name="Oval 711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3" name="Oval 712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4" name="Oval 713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5" name="Oval 714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6" name="Oval 715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7" name="Oval 716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8" name="Oval 717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9" name="Oval 718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0" name="Oval 719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3654977" y="2625042"/>
                <a:ext cx="215623" cy="799366"/>
                <a:chOff x="3971772" y="3264775"/>
                <a:chExt cx="358928" cy="1219200"/>
              </a:xfrm>
            </p:grpSpPr>
            <p:sp>
              <p:nvSpPr>
                <p:cNvPr id="693" name="Oval 692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4" name="Oval 693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5" name="Oval 694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6" name="Oval 695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7" name="Oval 696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8" name="Oval 697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9" name="Oval 698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0" name="Oval 699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1" name="Oval 700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2" name="Oval 701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Oval 702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4" name="Oval 703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5" name="Oval 704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6" name="Oval 705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81"/>
              <p:cNvGrpSpPr/>
              <p:nvPr/>
            </p:nvGrpSpPr>
            <p:grpSpPr>
              <a:xfrm flipH="1">
                <a:off x="3934524" y="2625818"/>
                <a:ext cx="215623" cy="799366"/>
                <a:chOff x="3971772" y="3264775"/>
                <a:chExt cx="358928" cy="1219200"/>
              </a:xfrm>
            </p:grpSpPr>
            <p:sp>
              <p:nvSpPr>
                <p:cNvPr id="679" name="Oval 678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0" name="Oval 679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1" name="Oval 680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2" name="Oval 681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3" name="Oval 682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4" name="Oval 683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5" name="Oval 684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6" name="Oval 685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7" name="Oval 686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8" name="Oval 687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9" name="Oval 688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0" name="Oval 689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1" name="Oval 690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2" name="Oval 691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 flipH="1">
                <a:off x="3677850" y="3338658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 flipH="1">
                <a:off x="3952536" y="3339265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>
                <a:off x="3646098" y="3843522"/>
                <a:ext cx="215623" cy="799366"/>
                <a:chOff x="3971772" y="3264775"/>
                <a:chExt cx="358928" cy="1219200"/>
              </a:xfrm>
            </p:grpSpPr>
            <p:sp>
              <p:nvSpPr>
                <p:cNvPr id="665" name="Oval 664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6" name="Oval 665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7" name="Oval 666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8" name="Oval 667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9" name="Oval 668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0" name="Oval 669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1" name="Oval 670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2" name="Oval 671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3" name="Oval 672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4" name="Oval 673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5" name="Oval 674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6" name="Oval 675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7" name="Oval 676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8" name="Oval 677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3934525" y="3835418"/>
                <a:ext cx="215623" cy="799366"/>
                <a:chOff x="3971772" y="3264775"/>
                <a:chExt cx="358928" cy="1219200"/>
              </a:xfrm>
            </p:grpSpPr>
            <p:sp>
              <p:nvSpPr>
                <p:cNvPr id="651" name="Oval 650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2" name="Oval 651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3" name="Oval 652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4" name="Oval 653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5" name="Oval 654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6" name="Oval 655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7" name="Oval 656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8" name="Oval 657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Oval 658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0" name="Oval 659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Oval 660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2" name="Oval 661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3" name="Oval 662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4" name="Oval 663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>
                <a:off x="3966386" y="4542733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3694229" y="3769142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3943109" y="3780123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3670951" y="2607589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3936811" y="2569667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3758966" y="1290797"/>
                <a:ext cx="275721" cy="529853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1442189" y="6163649"/>
                <a:ext cx="457902" cy="454818"/>
                <a:chOff x="7080670" y="4959688"/>
                <a:chExt cx="774664" cy="967601"/>
              </a:xfrm>
            </p:grpSpPr>
            <p:cxnSp>
              <p:nvCxnSpPr>
                <p:cNvPr id="616" name="Straight Connector 615"/>
                <p:cNvCxnSpPr/>
                <p:nvPr/>
              </p:nvCxnSpPr>
              <p:spPr>
                <a:xfrm flipV="1">
                  <a:off x="7243016" y="5920011"/>
                  <a:ext cx="455054" cy="651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17" name="Group 616"/>
                <p:cNvGrpSpPr/>
                <p:nvPr/>
              </p:nvGrpSpPr>
              <p:grpSpPr>
                <a:xfrm>
                  <a:off x="7080670" y="4959688"/>
                  <a:ext cx="774664" cy="555232"/>
                  <a:chOff x="554449" y="3481777"/>
                  <a:chExt cx="774664" cy="555232"/>
                </a:xfrm>
              </p:grpSpPr>
              <p:sp>
                <p:nvSpPr>
                  <p:cNvPr id="637" name="Oval 636"/>
                  <p:cNvSpPr/>
                  <p:nvPr/>
                </p:nvSpPr>
                <p:spPr>
                  <a:xfrm>
                    <a:off x="554449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8" name="Oval 637"/>
                  <p:cNvSpPr/>
                  <p:nvPr/>
                </p:nvSpPr>
                <p:spPr>
                  <a:xfrm>
                    <a:off x="706314" y="3498582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9" name="Oval 638"/>
                  <p:cNvSpPr/>
                  <p:nvPr/>
                </p:nvSpPr>
                <p:spPr>
                  <a:xfrm>
                    <a:off x="902092" y="350175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Oval 639"/>
                  <p:cNvSpPr/>
                  <p:nvPr/>
                </p:nvSpPr>
                <p:spPr>
                  <a:xfrm>
                    <a:off x="1025385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1" name="Oval 640"/>
                  <p:cNvSpPr/>
                  <p:nvPr/>
                </p:nvSpPr>
                <p:spPr>
                  <a:xfrm>
                    <a:off x="788331" y="348177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2" name="Oval 641"/>
                  <p:cNvSpPr/>
                  <p:nvPr/>
                </p:nvSpPr>
                <p:spPr>
                  <a:xfrm>
                    <a:off x="611401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3" name="Oval 642"/>
                  <p:cNvSpPr/>
                  <p:nvPr/>
                </p:nvSpPr>
                <p:spPr>
                  <a:xfrm>
                    <a:off x="955780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4" name="Oval 643"/>
                  <p:cNvSpPr>
                    <a:spLocks noChangeAspect="1"/>
                  </p:cNvSpPr>
                  <p:nvPr/>
                </p:nvSpPr>
                <p:spPr>
                  <a:xfrm>
                    <a:off x="566070" y="3740095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5" name="Oval 644"/>
                  <p:cNvSpPr>
                    <a:spLocks noChangeAspect="1"/>
                  </p:cNvSpPr>
                  <p:nvPr/>
                </p:nvSpPr>
                <p:spPr>
                  <a:xfrm>
                    <a:off x="626340" y="3577027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6" name="Oval 645"/>
                  <p:cNvSpPr>
                    <a:spLocks noChangeAspect="1"/>
                  </p:cNvSpPr>
                  <p:nvPr/>
                </p:nvSpPr>
                <p:spPr>
                  <a:xfrm>
                    <a:off x="720116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7" name="Oval 646"/>
                  <p:cNvSpPr>
                    <a:spLocks noChangeAspect="1"/>
                  </p:cNvSpPr>
                  <p:nvPr/>
                </p:nvSpPr>
                <p:spPr>
                  <a:xfrm>
                    <a:off x="798962" y="3493588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8" name="Oval 647"/>
                  <p:cNvSpPr>
                    <a:spLocks noChangeAspect="1"/>
                  </p:cNvSpPr>
                  <p:nvPr/>
                </p:nvSpPr>
                <p:spPr>
                  <a:xfrm>
                    <a:off x="908418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9" name="Oval 648"/>
                  <p:cNvSpPr>
                    <a:spLocks noChangeAspect="1"/>
                  </p:cNvSpPr>
                  <p:nvPr/>
                </p:nvSpPr>
                <p:spPr>
                  <a:xfrm>
                    <a:off x="968437" y="3573852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0" name="Oval 649"/>
                  <p:cNvSpPr>
                    <a:spLocks noChangeAspect="1"/>
                  </p:cNvSpPr>
                  <p:nvPr/>
                </p:nvSpPr>
                <p:spPr>
                  <a:xfrm>
                    <a:off x="1039190" y="3743270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618" name="Straight Connector 617"/>
                <p:cNvCxnSpPr>
                  <a:endCxn id="625" idx="4"/>
                </p:cNvCxnSpPr>
                <p:nvPr/>
              </p:nvCxnSpPr>
              <p:spPr>
                <a:xfrm flipV="1">
                  <a:off x="7239841" y="5923950"/>
                  <a:ext cx="455054" cy="333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19" name="Group 618"/>
                <p:cNvGrpSpPr/>
                <p:nvPr/>
              </p:nvGrpSpPr>
              <p:grpSpPr>
                <a:xfrm>
                  <a:off x="7085173" y="5317689"/>
                  <a:ext cx="330200" cy="609600"/>
                  <a:chOff x="1601390" y="5058147"/>
                  <a:chExt cx="330200" cy="609600"/>
                </a:xfrm>
              </p:grpSpPr>
              <p:sp>
                <p:nvSpPr>
                  <p:cNvPr id="631" name="Oval 630"/>
                  <p:cNvSpPr/>
                  <p:nvPr/>
                </p:nvSpPr>
                <p:spPr>
                  <a:xfrm>
                    <a:off x="1606076" y="53629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2" name="Oval 631"/>
                  <p:cNvSpPr/>
                  <p:nvPr/>
                </p:nvSpPr>
                <p:spPr>
                  <a:xfrm>
                    <a:off x="1601390" y="50581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3" name="Oval 632"/>
                  <p:cNvSpPr/>
                  <p:nvPr/>
                </p:nvSpPr>
                <p:spPr>
                  <a:xfrm>
                    <a:off x="1626790" y="52105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4" name="Oval 633"/>
                  <p:cNvSpPr>
                    <a:spLocks noChangeAspect="1"/>
                  </p:cNvSpPr>
                  <p:nvPr/>
                </p:nvSpPr>
                <p:spPr>
                  <a:xfrm>
                    <a:off x="1613315" y="50688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5" name="Oval 634"/>
                  <p:cNvSpPr>
                    <a:spLocks noChangeAspect="1"/>
                  </p:cNvSpPr>
                  <p:nvPr/>
                </p:nvSpPr>
                <p:spPr>
                  <a:xfrm>
                    <a:off x="1638448" y="5224390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6" name="Oval 635"/>
                  <p:cNvSpPr>
                    <a:spLocks noChangeAspect="1"/>
                  </p:cNvSpPr>
                  <p:nvPr/>
                </p:nvSpPr>
                <p:spPr>
                  <a:xfrm>
                    <a:off x="1615233" y="53736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0" name="Group 619"/>
                <p:cNvGrpSpPr/>
                <p:nvPr/>
              </p:nvGrpSpPr>
              <p:grpSpPr>
                <a:xfrm>
                  <a:off x="7521781" y="5314350"/>
                  <a:ext cx="330200" cy="609600"/>
                  <a:chOff x="2037998" y="5051633"/>
                  <a:chExt cx="330200" cy="609600"/>
                </a:xfrm>
              </p:grpSpPr>
              <p:sp>
                <p:nvSpPr>
                  <p:cNvPr id="625" name="Oval 624"/>
                  <p:cNvSpPr/>
                  <p:nvPr/>
                </p:nvSpPr>
                <p:spPr>
                  <a:xfrm flipH="1">
                    <a:off x="2058712" y="53564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6" name="Oval 625"/>
                  <p:cNvSpPr/>
                  <p:nvPr/>
                </p:nvSpPr>
                <p:spPr>
                  <a:xfrm flipH="1">
                    <a:off x="2063398" y="50516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7" name="Oval 626"/>
                  <p:cNvSpPr/>
                  <p:nvPr/>
                </p:nvSpPr>
                <p:spPr>
                  <a:xfrm flipH="1">
                    <a:off x="2037998" y="52040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8" name="Oval 627"/>
                  <p:cNvSpPr>
                    <a:spLocks noChangeAspect="1"/>
                  </p:cNvSpPr>
                  <p:nvPr/>
                </p:nvSpPr>
                <p:spPr>
                  <a:xfrm flipH="1">
                    <a:off x="2072809" y="50623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Oval 628"/>
                  <p:cNvSpPr>
                    <a:spLocks noChangeAspect="1"/>
                  </p:cNvSpPr>
                  <p:nvPr/>
                </p:nvSpPr>
                <p:spPr>
                  <a:xfrm flipH="1">
                    <a:off x="2047676" y="5217876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0" name="Oval 629"/>
                  <p:cNvSpPr>
                    <a:spLocks noChangeAspect="1"/>
                  </p:cNvSpPr>
                  <p:nvPr/>
                </p:nvSpPr>
                <p:spPr>
                  <a:xfrm flipH="1">
                    <a:off x="2070891" y="53671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21" name="Oval 620"/>
                <p:cNvSpPr>
                  <a:spLocks noChangeAspect="1"/>
                </p:cNvSpPr>
                <p:nvPr/>
              </p:nvSpPr>
              <p:spPr>
                <a:xfrm>
                  <a:off x="7089859" y="5230444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2" name="Oval 621"/>
                <p:cNvSpPr>
                  <a:spLocks noChangeAspect="1"/>
                </p:cNvSpPr>
                <p:nvPr/>
              </p:nvSpPr>
              <p:spPr>
                <a:xfrm>
                  <a:off x="7556921" y="5312922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3" name="Rectangle 622"/>
                <p:cNvSpPr/>
                <p:nvPr/>
              </p:nvSpPr>
              <p:spPr>
                <a:xfrm>
                  <a:off x="7261203" y="5224373"/>
                  <a:ext cx="441595" cy="6859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4" name="Oval 623"/>
                <p:cNvSpPr>
                  <a:spLocks noChangeAspect="1"/>
                </p:cNvSpPr>
                <p:nvPr/>
              </p:nvSpPr>
              <p:spPr>
                <a:xfrm>
                  <a:off x="7563831" y="523595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4" name="Up Arrow 93"/>
              <p:cNvSpPr/>
              <p:nvPr/>
            </p:nvSpPr>
            <p:spPr>
              <a:xfrm rot="10800000">
                <a:off x="3147724" y="1359885"/>
                <a:ext cx="414286" cy="591348"/>
              </a:xfrm>
              <a:prstGeom prst="upArrow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Up Arrow 94"/>
              <p:cNvSpPr/>
              <p:nvPr/>
            </p:nvSpPr>
            <p:spPr>
              <a:xfrm>
                <a:off x="4218204" y="502087"/>
                <a:ext cx="414286" cy="789205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chemeClr val="tx1"/>
              </a:solidFill>
              <a:ln w="12700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Up Arrow 95"/>
              <p:cNvSpPr/>
              <p:nvPr/>
            </p:nvSpPr>
            <p:spPr>
              <a:xfrm>
                <a:off x="3149729" y="900343"/>
                <a:ext cx="414286" cy="416811"/>
              </a:xfrm>
              <a:prstGeom prst="upArrow">
                <a:avLst/>
              </a:prstGeom>
              <a:solidFill>
                <a:schemeClr val="tx1"/>
              </a:solidFill>
              <a:ln w="12700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2059016" y="6164413"/>
                <a:ext cx="457902" cy="454818"/>
                <a:chOff x="7080670" y="4959688"/>
                <a:chExt cx="774664" cy="967601"/>
              </a:xfrm>
            </p:grpSpPr>
            <p:cxnSp>
              <p:nvCxnSpPr>
                <p:cNvPr id="581" name="Straight Connector 580"/>
                <p:cNvCxnSpPr/>
                <p:nvPr/>
              </p:nvCxnSpPr>
              <p:spPr>
                <a:xfrm flipV="1">
                  <a:off x="7243016" y="5920011"/>
                  <a:ext cx="455054" cy="651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82" name="Group 581"/>
                <p:cNvGrpSpPr/>
                <p:nvPr/>
              </p:nvGrpSpPr>
              <p:grpSpPr>
                <a:xfrm>
                  <a:off x="7080670" y="4959688"/>
                  <a:ext cx="774664" cy="555232"/>
                  <a:chOff x="554449" y="3481777"/>
                  <a:chExt cx="774664" cy="555232"/>
                </a:xfrm>
              </p:grpSpPr>
              <p:sp>
                <p:nvSpPr>
                  <p:cNvPr id="602" name="Oval 601"/>
                  <p:cNvSpPr/>
                  <p:nvPr/>
                </p:nvSpPr>
                <p:spPr>
                  <a:xfrm>
                    <a:off x="554449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3" name="Oval 602"/>
                  <p:cNvSpPr/>
                  <p:nvPr/>
                </p:nvSpPr>
                <p:spPr>
                  <a:xfrm>
                    <a:off x="706314" y="3498582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4" name="Oval 603"/>
                  <p:cNvSpPr/>
                  <p:nvPr/>
                </p:nvSpPr>
                <p:spPr>
                  <a:xfrm>
                    <a:off x="902092" y="350175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5" name="Oval 604"/>
                  <p:cNvSpPr/>
                  <p:nvPr/>
                </p:nvSpPr>
                <p:spPr>
                  <a:xfrm>
                    <a:off x="1025385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Oval 605"/>
                  <p:cNvSpPr/>
                  <p:nvPr/>
                </p:nvSpPr>
                <p:spPr>
                  <a:xfrm>
                    <a:off x="788331" y="348177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7" name="Oval 606"/>
                  <p:cNvSpPr/>
                  <p:nvPr/>
                </p:nvSpPr>
                <p:spPr>
                  <a:xfrm>
                    <a:off x="611401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8" name="Oval 607"/>
                  <p:cNvSpPr/>
                  <p:nvPr/>
                </p:nvSpPr>
                <p:spPr>
                  <a:xfrm>
                    <a:off x="955780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9" name="Oval 608"/>
                  <p:cNvSpPr>
                    <a:spLocks noChangeAspect="1"/>
                  </p:cNvSpPr>
                  <p:nvPr/>
                </p:nvSpPr>
                <p:spPr>
                  <a:xfrm>
                    <a:off x="566070" y="3740095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0" name="Oval 609"/>
                  <p:cNvSpPr>
                    <a:spLocks noChangeAspect="1"/>
                  </p:cNvSpPr>
                  <p:nvPr/>
                </p:nvSpPr>
                <p:spPr>
                  <a:xfrm>
                    <a:off x="626340" y="3577027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1" name="Oval 610"/>
                  <p:cNvSpPr>
                    <a:spLocks noChangeAspect="1"/>
                  </p:cNvSpPr>
                  <p:nvPr/>
                </p:nvSpPr>
                <p:spPr>
                  <a:xfrm>
                    <a:off x="720116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2" name="Oval 611"/>
                  <p:cNvSpPr>
                    <a:spLocks noChangeAspect="1"/>
                  </p:cNvSpPr>
                  <p:nvPr/>
                </p:nvSpPr>
                <p:spPr>
                  <a:xfrm>
                    <a:off x="798962" y="3493588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3" name="Oval 612"/>
                  <p:cNvSpPr>
                    <a:spLocks noChangeAspect="1"/>
                  </p:cNvSpPr>
                  <p:nvPr/>
                </p:nvSpPr>
                <p:spPr>
                  <a:xfrm>
                    <a:off x="908418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4" name="Oval 613"/>
                  <p:cNvSpPr>
                    <a:spLocks noChangeAspect="1"/>
                  </p:cNvSpPr>
                  <p:nvPr/>
                </p:nvSpPr>
                <p:spPr>
                  <a:xfrm>
                    <a:off x="968437" y="3573852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5" name="Oval 614"/>
                  <p:cNvSpPr>
                    <a:spLocks noChangeAspect="1"/>
                  </p:cNvSpPr>
                  <p:nvPr/>
                </p:nvSpPr>
                <p:spPr>
                  <a:xfrm>
                    <a:off x="1039190" y="3743270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83" name="Straight Connector 582"/>
                <p:cNvCxnSpPr>
                  <a:endCxn id="590" idx="4"/>
                </p:cNvCxnSpPr>
                <p:nvPr/>
              </p:nvCxnSpPr>
              <p:spPr>
                <a:xfrm flipV="1">
                  <a:off x="7239841" y="5923950"/>
                  <a:ext cx="455054" cy="333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84" name="Group 583"/>
                <p:cNvGrpSpPr/>
                <p:nvPr/>
              </p:nvGrpSpPr>
              <p:grpSpPr>
                <a:xfrm>
                  <a:off x="7085173" y="5317689"/>
                  <a:ext cx="330200" cy="609600"/>
                  <a:chOff x="1601390" y="5058147"/>
                  <a:chExt cx="330200" cy="609600"/>
                </a:xfrm>
              </p:grpSpPr>
              <p:sp>
                <p:nvSpPr>
                  <p:cNvPr id="596" name="Oval 595"/>
                  <p:cNvSpPr/>
                  <p:nvPr/>
                </p:nvSpPr>
                <p:spPr>
                  <a:xfrm>
                    <a:off x="1606076" y="53629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7" name="Oval 596"/>
                  <p:cNvSpPr/>
                  <p:nvPr/>
                </p:nvSpPr>
                <p:spPr>
                  <a:xfrm>
                    <a:off x="1601390" y="50581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8" name="Oval 597"/>
                  <p:cNvSpPr/>
                  <p:nvPr/>
                </p:nvSpPr>
                <p:spPr>
                  <a:xfrm>
                    <a:off x="1626790" y="52105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9" name="Oval 598"/>
                  <p:cNvSpPr>
                    <a:spLocks noChangeAspect="1"/>
                  </p:cNvSpPr>
                  <p:nvPr/>
                </p:nvSpPr>
                <p:spPr>
                  <a:xfrm>
                    <a:off x="1613315" y="50688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0" name="Oval 599"/>
                  <p:cNvSpPr>
                    <a:spLocks noChangeAspect="1"/>
                  </p:cNvSpPr>
                  <p:nvPr/>
                </p:nvSpPr>
                <p:spPr>
                  <a:xfrm>
                    <a:off x="1638448" y="5224390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1" name="Oval 600"/>
                  <p:cNvSpPr>
                    <a:spLocks noChangeAspect="1"/>
                  </p:cNvSpPr>
                  <p:nvPr/>
                </p:nvSpPr>
                <p:spPr>
                  <a:xfrm>
                    <a:off x="1615233" y="53736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5" name="Group 584"/>
                <p:cNvGrpSpPr/>
                <p:nvPr/>
              </p:nvGrpSpPr>
              <p:grpSpPr>
                <a:xfrm>
                  <a:off x="7521781" y="5314350"/>
                  <a:ext cx="330200" cy="609600"/>
                  <a:chOff x="2037998" y="5051633"/>
                  <a:chExt cx="330200" cy="609600"/>
                </a:xfrm>
              </p:grpSpPr>
              <p:sp>
                <p:nvSpPr>
                  <p:cNvPr id="590" name="Oval 589"/>
                  <p:cNvSpPr/>
                  <p:nvPr/>
                </p:nvSpPr>
                <p:spPr>
                  <a:xfrm flipH="1">
                    <a:off x="2058712" y="53564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1" name="Oval 590"/>
                  <p:cNvSpPr/>
                  <p:nvPr/>
                </p:nvSpPr>
                <p:spPr>
                  <a:xfrm flipH="1">
                    <a:off x="2063398" y="50516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Oval 591"/>
                  <p:cNvSpPr/>
                  <p:nvPr/>
                </p:nvSpPr>
                <p:spPr>
                  <a:xfrm flipH="1">
                    <a:off x="2037998" y="52040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3" name="Oval 592"/>
                  <p:cNvSpPr>
                    <a:spLocks noChangeAspect="1"/>
                  </p:cNvSpPr>
                  <p:nvPr/>
                </p:nvSpPr>
                <p:spPr>
                  <a:xfrm flipH="1">
                    <a:off x="2072809" y="50623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4" name="Oval 593"/>
                  <p:cNvSpPr>
                    <a:spLocks noChangeAspect="1"/>
                  </p:cNvSpPr>
                  <p:nvPr/>
                </p:nvSpPr>
                <p:spPr>
                  <a:xfrm flipH="1">
                    <a:off x="2047676" y="5217876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5" name="Oval 594"/>
                  <p:cNvSpPr>
                    <a:spLocks noChangeAspect="1"/>
                  </p:cNvSpPr>
                  <p:nvPr/>
                </p:nvSpPr>
                <p:spPr>
                  <a:xfrm flipH="1">
                    <a:off x="2070891" y="53671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86" name="Oval 585"/>
                <p:cNvSpPr>
                  <a:spLocks noChangeAspect="1"/>
                </p:cNvSpPr>
                <p:nvPr/>
              </p:nvSpPr>
              <p:spPr>
                <a:xfrm>
                  <a:off x="7089859" y="5230444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7" name="Oval 586"/>
                <p:cNvSpPr>
                  <a:spLocks noChangeAspect="1"/>
                </p:cNvSpPr>
                <p:nvPr/>
              </p:nvSpPr>
              <p:spPr>
                <a:xfrm>
                  <a:off x="7556921" y="5312922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8" name="Rectangle 587"/>
                <p:cNvSpPr/>
                <p:nvPr/>
              </p:nvSpPr>
              <p:spPr>
                <a:xfrm>
                  <a:off x="7261203" y="5224373"/>
                  <a:ext cx="441595" cy="6859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9" name="Oval 588"/>
                <p:cNvSpPr>
                  <a:spLocks noChangeAspect="1"/>
                </p:cNvSpPr>
                <p:nvPr/>
              </p:nvSpPr>
              <p:spPr>
                <a:xfrm>
                  <a:off x="7563831" y="523595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2666365" y="6165177"/>
                <a:ext cx="457902" cy="454818"/>
                <a:chOff x="7080670" y="4959688"/>
                <a:chExt cx="774664" cy="967601"/>
              </a:xfrm>
            </p:grpSpPr>
            <p:cxnSp>
              <p:nvCxnSpPr>
                <p:cNvPr id="546" name="Straight Connector 545"/>
                <p:cNvCxnSpPr/>
                <p:nvPr/>
              </p:nvCxnSpPr>
              <p:spPr>
                <a:xfrm flipV="1">
                  <a:off x="7243016" y="5920011"/>
                  <a:ext cx="455054" cy="651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7" name="Group 546"/>
                <p:cNvGrpSpPr/>
                <p:nvPr/>
              </p:nvGrpSpPr>
              <p:grpSpPr>
                <a:xfrm>
                  <a:off x="7080670" y="4959688"/>
                  <a:ext cx="774664" cy="555232"/>
                  <a:chOff x="554449" y="3481777"/>
                  <a:chExt cx="774664" cy="555232"/>
                </a:xfrm>
              </p:grpSpPr>
              <p:sp>
                <p:nvSpPr>
                  <p:cNvPr id="567" name="Oval 566"/>
                  <p:cNvSpPr/>
                  <p:nvPr/>
                </p:nvSpPr>
                <p:spPr>
                  <a:xfrm>
                    <a:off x="554449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8" name="Oval 567"/>
                  <p:cNvSpPr/>
                  <p:nvPr/>
                </p:nvSpPr>
                <p:spPr>
                  <a:xfrm>
                    <a:off x="706314" y="3498582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9" name="Oval 568"/>
                  <p:cNvSpPr/>
                  <p:nvPr/>
                </p:nvSpPr>
                <p:spPr>
                  <a:xfrm>
                    <a:off x="902092" y="350175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0" name="Oval 569"/>
                  <p:cNvSpPr/>
                  <p:nvPr/>
                </p:nvSpPr>
                <p:spPr>
                  <a:xfrm>
                    <a:off x="1025385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1" name="Oval 570"/>
                  <p:cNvSpPr/>
                  <p:nvPr/>
                </p:nvSpPr>
                <p:spPr>
                  <a:xfrm>
                    <a:off x="788331" y="348177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2" name="Oval 571"/>
                  <p:cNvSpPr/>
                  <p:nvPr/>
                </p:nvSpPr>
                <p:spPr>
                  <a:xfrm>
                    <a:off x="611401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3" name="Oval 572"/>
                  <p:cNvSpPr/>
                  <p:nvPr/>
                </p:nvSpPr>
                <p:spPr>
                  <a:xfrm>
                    <a:off x="955780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4" name="Oval 573"/>
                  <p:cNvSpPr>
                    <a:spLocks noChangeAspect="1"/>
                  </p:cNvSpPr>
                  <p:nvPr/>
                </p:nvSpPr>
                <p:spPr>
                  <a:xfrm>
                    <a:off x="566070" y="3740095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5" name="Oval 574"/>
                  <p:cNvSpPr>
                    <a:spLocks noChangeAspect="1"/>
                  </p:cNvSpPr>
                  <p:nvPr/>
                </p:nvSpPr>
                <p:spPr>
                  <a:xfrm>
                    <a:off x="626340" y="3577027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6" name="Oval 575"/>
                  <p:cNvSpPr>
                    <a:spLocks noChangeAspect="1"/>
                  </p:cNvSpPr>
                  <p:nvPr/>
                </p:nvSpPr>
                <p:spPr>
                  <a:xfrm>
                    <a:off x="720116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7" name="Oval 576"/>
                  <p:cNvSpPr>
                    <a:spLocks noChangeAspect="1"/>
                  </p:cNvSpPr>
                  <p:nvPr/>
                </p:nvSpPr>
                <p:spPr>
                  <a:xfrm>
                    <a:off x="798962" y="3493588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8" name="Oval 577"/>
                  <p:cNvSpPr>
                    <a:spLocks noChangeAspect="1"/>
                  </p:cNvSpPr>
                  <p:nvPr/>
                </p:nvSpPr>
                <p:spPr>
                  <a:xfrm>
                    <a:off x="908418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9" name="Oval 578"/>
                  <p:cNvSpPr>
                    <a:spLocks noChangeAspect="1"/>
                  </p:cNvSpPr>
                  <p:nvPr/>
                </p:nvSpPr>
                <p:spPr>
                  <a:xfrm>
                    <a:off x="968437" y="3573852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0" name="Oval 579"/>
                  <p:cNvSpPr>
                    <a:spLocks noChangeAspect="1"/>
                  </p:cNvSpPr>
                  <p:nvPr/>
                </p:nvSpPr>
                <p:spPr>
                  <a:xfrm>
                    <a:off x="1039190" y="3743270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48" name="Straight Connector 547"/>
                <p:cNvCxnSpPr>
                  <a:endCxn id="555" idx="4"/>
                </p:cNvCxnSpPr>
                <p:nvPr/>
              </p:nvCxnSpPr>
              <p:spPr>
                <a:xfrm flipV="1">
                  <a:off x="7239841" y="5923950"/>
                  <a:ext cx="455054" cy="333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9" name="Group 548"/>
                <p:cNvGrpSpPr/>
                <p:nvPr/>
              </p:nvGrpSpPr>
              <p:grpSpPr>
                <a:xfrm>
                  <a:off x="7085173" y="5317689"/>
                  <a:ext cx="330200" cy="609600"/>
                  <a:chOff x="1601390" y="5058147"/>
                  <a:chExt cx="330200" cy="609600"/>
                </a:xfrm>
              </p:grpSpPr>
              <p:sp>
                <p:nvSpPr>
                  <p:cNvPr id="561" name="Oval 560"/>
                  <p:cNvSpPr/>
                  <p:nvPr/>
                </p:nvSpPr>
                <p:spPr>
                  <a:xfrm>
                    <a:off x="1606076" y="53629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2" name="Oval 561"/>
                  <p:cNvSpPr/>
                  <p:nvPr/>
                </p:nvSpPr>
                <p:spPr>
                  <a:xfrm>
                    <a:off x="1601390" y="50581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3" name="Oval 562"/>
                  <p:cNvSpPr/>
                  <p:nvPr/>
                </p:nvSpPr>
                <p:spPr>
                  <a:xfrm>
                    <a:off x="1626790" y="52105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4" name="Oval 563"/>
                  <p:cNvSpPr>
                    <a:spLocks noChangeAspect="1"/>
                  </p:cNvSpPr>
                  <p:nvPr/>
                </p:nvSpPr>
                <p:spPr>
                  <a:xfrm>
                    <a:off x="1613315" y="50688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5" name="Oval 564"/>
                  <p:cNvSpPr>
                    <a:spLocks noChangeAspect="1"/>
                  </p:cNvSpPr>
                  <p:nvPr/>
                </p:nvSpPr>
                <p:spPr>
                  <a:xfrm>
                    <a:off x="1638448" y="5224390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6" name="Oval 565"/>
                  <p:cNvSpPr>
                    <a:spLocks noChangeAspect="1"/>
                  </p:cNvSpPr>
                  <p:nvPr/>
                </p:nvSpPr>
                <p:spPr>
                  <a:xfrm>
                    <a:off x="1615233" y="53736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0" name="Group 549"/>
                <p:cNvGrpSpPr/>
                <p:nvPr/>
              </p:nvGrpSpPr>
              <p:grpSpPr>
                <a:xfrm>
                  <a:off x="7521781" y="5314350"/>
                  <a:ext cx="330200" cy="609600"/>
                  <a:chOff x="2037998" y="5051633"/>
                  <a:chExt cx="330200" cy="609600"/>
                </a:xfrm>
              </p:grpSpPr>
              <p:sp>
                <p:nvSpPr>
                  <p:cNvPr id="555" name="Oval 554"/>
                  <p:cNvSpPr/>
                  <p:nvPr/>
                </p:nvSpPr>
                <p:spPr>
                  <a:xfrm flipH="1">
                    <a:off x="2058712" y="53564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6" name="Oval 555"/>
                  <p:cNvSpPr/>
                  <p:nvPr/>
                </p:nvSpPr>
                <p:spPr>
                  <a:xfrm flipH="1">
                    <a:off x="2063398" y="50516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7" name="Oval 556"/>
                  <p:cNvSpPr/>
                  <p:nvPr/>
                </p:nvSpPr>
                <p:spPr>
                  <a:xfrm flipH="1">
                    <a:off x="2037998" y="52040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8" name="Oval 557"/>
                  <p:cNvSpPr>
                    <a:spLocks noChangeAspect="1"/>
                  </p:cNvSpPr>
                  <p:nvPr/>
                </p:nvSpPr>
                <p:spPr>
                  <a:xfrm flipH="1">
                    <a:off x="2072809" y="50623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9" name="Oval 558"/>
                  <p:cNvSpPr>
                    <a:spLocks noChangeAspect="1"/>
                  </p:cNvSpPr>
                  <p:nvPr/>
                </p:nvSpPr>
                <p:spPr>
                  <a:xfrm flipH="1">
                    <a:off x="2047676" y="5217876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0" name="Oval 559"/>
                  <p:cNvSpPr>
                    <a:spLocks noChangeAspect="1"/>
                  </p:cNvSpPr>
                  <p:nvPr/>
                </p:nvSpPr>
                <p:spPr>
                  <a:xfrm flipH="1">
                    <a:off x="2070891" y="53671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51" name="Oval 550"/>
                <p:cNvSpPr>
                  <a:spLocks noChangeAspect="1"/>
                </p:cNvSpPr>
                <p:nvPr/>
              </p:nvSpPr>
              <p:spPr>
                <a:xfrm>
                  <a:off x="7089859" y="5230444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2" name="Oval 551"/>
                <p:cNvSpPr>
                  <a:spLocks noChangeAspect="1"/>
                </p:cNvSpPr>
                <p:nvPr/>
              </p:nvSpPr>
              <p:spPr>
                <a:xfrm>
                  <a:off x="7556921" y="5312922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3" name="Rectangle 552"/>
                <p:cNvSpPr/>
                <p:nvPr/>
              </p:nvSpPr>
              <p:spPr>
                <a:xfrm>
                  <a:off x="7261203" y="5224373"/>
                  <a:ext cx="441595" cy="6859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4" name="Oval 553"/>
                <p:cNvSpPr>
                  <a:spLocks noChangeAspect="1"/>
                </p:cNvSpPr>
                <p:nvPr/>
              </p:nvSpPr>
              <p:spPr>
                <a:xfrm>
                  <a:off x="7563831" y="523595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>
                <a:off x="3692271" y="4543495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Up Arrow 99"/>
              <p:cNvSpPr/>
              <p:nvPr/>
            </p:nvSpPr>
            <p:spPr>
              <a:xfrm>
                <a:off x="5394239" y="4286570"/>
                <a:ext cx="414286" cy="372849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chemeClr val="tx1"/>
              </a:solidFill>
              <a:ln w="12700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Up Arrow 100"/>
              <p:cNvSpPr/>
              <p:nvPr/>
            </p:nvSpPr>
            <p:spPr>
              <a:xfrm>
                <a:off x="5830982" y="5850297"/>
                <a:ext cx="414286" cy="357958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chemeClr val="tx1"/>
              </a:solidFill>
              <a:ln w="12700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Up Arrow 101"/>
              <p:cNvSpPr/>
              <p:nvPr/>
            </p:nvSpPr>
            <p:spPr>
              <a:xfrm>
                <a:off x="1471805" y="5638625"/>
                <a:ext cx="414286" cy="532486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chemeClr val="tx1"/>
              </a:solidFill>
              <a:ln w="12700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Up Arrow 102"/>
              <p:cNvSpPr/>
              <p:nvPr/>
            </p:nvSpPr>
            <p:spPr>
              <a:xfrm rot="10800000">
                <a:off x="1463078" y="6208728"/>
                <a:ext cx="414286" cy="482529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6607772" y="6155117"/>
                <a:ext cx="457902" cy="454818"/>
                <a:chOff x="7080670" y="4959688"/>
                <a:chExt cx="774664" cy="967601"/>
              </a:xfrm>
            </p:grpSpPr>
            <p:cxnSp>
              <p:nvCxnSpPr>
                <p:cNvPr id="511" name="Straight Connector 510"/>
                <p:cNvCxnSpPr/>
                <p:nvPr/>
              </p:nvCxnSpPr>
              <p:spPr>
                <a:xfrm flipV="1">
                  <a:off x="7243016" y="5920011"/>
                  <a:ext cx="455054" cy="651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2" name="Group 511"/>
                <p:cNvGrpSpPr/>
                <p:nvPr/>
              </p:nvGrpSpPr>
              <p:grpSpPr>
                <a:xfrm>
                  <a:off x="7080670" y="4959688"/>
                  <a:ext cx="774664" cy="555232"/>
                  <a:chOff x="554449" y="3481777"/>
                  <a:chExt cx="774664" cy="555232"/>
                </a:xfrm>
              </p:grpSpPr>
              <p:sp>
                <p:nvSpPr>
                  <p:cNvPr id="532" name="Oval 531"/>
                  <p:cNvSpPr/>
                  <p:nvPr/>
                </p:nvSpPr>
                <p:spPr>
                  <a:xfrm>
                    <a:off x="554449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3" name="Oval 532"/>
                  <p:cNvSpPr/>
                  <p:nvPr/>
                </p:nvSpPr>
                <p:spPr>
                  <a:xfrm>
                    <a:off x="706314" y="3498582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4" name="Oval 533"/>
                  <p:cNvSpPr/>
                  <p:nvPr/>
                </p:nvSpPr>
                <p:spPr>
                  <a:xfrm>
                    <a:off x="902092" y="350175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5" name="Oval 534"/>
                  <p:cNvSpPr/>
                  <p:nvPr/>
                </p:nvSpPr>
                <p:spPr>
                  <a:xfrm>
                    <a:off x="1025385" y="3732209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6" name="Oval 535"/>
                  <p:cNvSpPr/>
                  <p:nvPr/>
                </p:nvSpPr>
                <p:spPr>
                  <a:xfrm>
                    <a:off x="788331" y="3481777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7" name="Oval 536"/>
                  <p:cNvSpPr/>
                  <p:nvPr/>
                </p:nvSpPr>
                <p:spPr>
                  <a:xfrm>
                    <a:off x="611401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8" name="Oval 537"/>
                  <p:cNvSpPr/>
                  <p:nvPr/>
                </p:nvSpPr>
                <p:spPr>
                  <a:xfrm>
                    <a:off x="955780" y="3563184"/>
                    <a:ext cx="303728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9" name="Oval 538"/>
                  <p:cNvSpPr>
                    <a:spLocks noChangeAspect="1"/>
                  </p:cNvSpPr>
                  <p:nvPr/>
                </p:nvSpPr>
                <p:spPr>
                  <a:xfrm>
                    <a:off x="566070" y="3740095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0" name="Oval 539"/>
                  <p:cNvSpPr>
                    <a:spLocks noChangeAspect="1"/>
                  </p:cNvSpPr>
                  <p:nvPr/>
                </p:nvSpPr>
                <p:spPr>
                  <a:xfrm>
                    <a:off x="626340" y="3577027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Oval 540"/>
                  <p:cNvSpPr>
                    <a:spLocks noChangeAspect="1"/>
                  </p:cNvSpPr>
                  <p:nvPr/>
                </p:nvSpPr>
                <p:spPr>
                  <a:xfrm>
                    <a:off x="720116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2" name="Oval 541"/>
                  <p:cNvSpPr>
                    <a:spLocks noChangeAspect="1"/>
                  </p:cNvSpPr>
                  <p:nvPr/>
                </p:nvSpPr>
                <p:spPr>
                  <a:xfrm>
                    <a:off x="798962" y="3493588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3" name="Oval 542"/>
                  <p:cNvSpPr>
                    <a:spLocks noChangeAspect="1"/>
                  </p:cNvSpPr>
                  <p:nvPr/>
                </p:nvSpPr>
                <p:spPr>
                  <a:xfrm>
                    <a:off x="908418" y="3510393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4" name="Oval 543"/>
                  <p:cNvSpPr>
                    <a:spLocks noChangeAspect="1"/>
                  </p:cNvSpPr>
                  <p:nvPr/>
                </p:nvSpPr>
                <p:spPr>
                  <a:xfrm>
                    <a:off x="968437" y="3573852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5" name="Oval 544"/>
                  <p:cNvSpPr>
                    <a:spLocks noChangeAspect="1"/>
                  </p:cNvSpPr>
                  <p:nvPr/>
                </p:nvSpPr>
                <p:spPr>
                  <a:xfrm>
                    <a:off x="1039190" y="3743270"/>
                    <a:ext cx="282467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13" name="Straight Connector 512"/>
                <p:cNvCxnSpPr>
                  <a:endCxn id="520" idx="4"/>
                </p:cNvCxnSpPr>
                <p:nvPr/>
              </p:nvCxnSpPr>
              <p:spPr>
                <a:xfrm flipV="1">
                  <a:off x="7239841" y="5923950"/>
                  <a:ext cx="455054" cy="333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4" name="Group 513"/>
                <p:cNvGrpSpPr/>
                <p:nvPr/>
              </p:nvGrpSpPr>
              <p:grpSpPr>
                <a:xfrm>
                  <a:off x="7085173" y="5317689"/>
                  <a:ext cx="330200" cy="609600"/>
                  <a:chOff x="1601390" y="5058147"/>
                  <a:chExt cx="330200" cy="609600"/>
                </a:xfrm>
              </p:grpSpPr>
              <p:sp>
                <p:nvSpPr>
                  <p:cNvPr id="526" name="Oval 525"/>
                  <p:cNvSpPr/>
                  <p:nvPr/>
                </p:nvSpPr>
                <p:spPr>
                  <a:xfrm>
                    <a:off x="1606076" y="53629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7" name="Oval 526"/>
                  <p:cNvSpPr/>
                  <p:nvPr/>
                </p:nvSpPr>
                <p:spPr>
                  <a:xfrm>
                    <a:off x="1601390" y="50581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8" name="Oval 527"/>
                  <p:cNvSpPr/>
                  <p:nvPr/>
                </p:nvSpPr>
                <p:spPr>
                  <a:xfrm>
                    <a:off x="1626790" y="5210547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9" name="Oval 528"/>
                  <p:cNvSpPr>
                    <a:spLocks noChangeAspect="1"/>
                  </p:cNvSpPr>
                  <p:nvPr/>
                </p:nvSpPr>
                <p:spPr>
                  <a:xfrm>
                    <a:off x="1613315" y="50688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0" name="Oval 529"/>
                  <p:cNvSpPr>
                    <a:spLocks noChangeAspect="1"/>
                  </p:cNvSpPr>
                  <p:nvPr/>
                </p:nvSpPr>
                <p:spPr>
                  <a:xfrm>
                    <a:off x="1638448" y="5224390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1" name="Oval 530"/>
                  <p:cNvSpPr>
                    <a:spLocks noChangeAspect="1"/>
                  </p:cNvSpPr>
                  <p:nvPr/>
                </p:nvSpPr>
                <p:spPr>
                  <a:xfrm>
                    <a:off x="1615233" y="53736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5" name="Group 514"/>
                <p:cNvGrpSpPr/>
                <p:nvPr/>
              </p:nvGrpSpPr>
              <p:grpSpPr>
                <a:xfrm>
                  <a:off x="7521781" y="5314350"/>
                  <a:ext cx="330200" cy="609600"/>
                  <a:chOff x="2037998" y="5051633"/>
                  <a:chExt cx="330200" cy="609600"/>
                </a:xfrm>
              </p:grpSpPr>
              <p:sp>
                <p:nvSpPr>
                  <p:cNvPr id="520" name="Oval 519"/>
                  <p:cNvSpPr/>
                  <p:nvPr/>
                </p:nvSpPr>
                <p:spPr>
                  <a:xfrm flipH="1">
                    <a:off x="2058712" y="53564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1" name="Oval 520"/>
                  <p:cNvSpPr/>
                  <p:nvPr/>
                </p:nvSpPr>
                <p:spPr>
                  <a:xfrm flipH="1">
                    <a:off x="2063398" y="50516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2" name="Oval 521"/>
                  <p:cNvSpPr/>
                  <p:nvPr/>
                </p:nvSpPr>
                <p:spPr>
                  <a:xfrm flipH="1">
                    <a:off x="2037998" y="520403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3" name="Oval 522"/>
                  <p:cNvSpPr>
                    <a:spLocks noChangeAspect="1"/>
                  </p:cNvSpPr>
                  <p:nvPr/>
                </p:nvSpPr>
                <p:spPr>
                  <a:xfrm flipH="1">
                    <a:off x="2072809" y="50623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4" name="Oval 523"/>
                  <p:cNvSpPr>
                    <a:spLocks noChangeAspect="1"/>
                  </p:cNvSpPr>
                  <p:nvPr/>
                </p:nvSpPr>
                <p:spPr>
                  <a:xfrm flipH="1">
                    <a:off x="2047676" y="5217876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5" name="Oval 524"/>
                  <p:cNvSpPr>
                    <a:spLocks noChangeAspect="1"/>
                  </p:cNvSpPr>
                  <p:nvPr/>
                </p:nvSpPr>
                <p:spPr>
                  <a:xfrm flipH="1">
                    <a:off x="2070891" y="53671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16" name="Oval 515"/>
                <p:cNvSpPr>
                  <a:spLocks noChangeAspect="1"/>
                </p:cNvSpPr>
                <p:nvPr/>
              </p:nvSpPr>
              <p:spPr>
                <a:xfrm>
                  <a:off x="7089859" y="5230444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7" name="Oval 516"/>
                <p:cNvSpPr>
                  <a:spLocks noChangeAspect="1"/>
                </p:cNvSpPr>
                <p:nvPr/>
              </p:nvSpPr>
              <p:spPr>
                <a:xfrm>
                  <a:off x="7556921" y="5312922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Rectangle 517"/>
                <p:cNvSpPr/>
                <p:nvPr/>
              </p:nvSpPr>
              <p:spPr>
                <a:xfrm>
                  <a:off x="7261203" y="5224373"/>
                  <a:ext cx="441595" cy="6859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9" name="Oval 518"/>
                <p:cNvSpPr>
                  <a:spLocks noChangeAspect="1"/>
                </p:cNvSpPr>
                <p:nvPr/>
              </p:nvSpPr>
              <p:spPr>
                <a:xfrm>
                  <a:off x="7563831" y="523595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5" name="TextBox 104"/>
              <p:cNvSpPr txBox="1"/>
              <p:nvPr/>
            </p:nvSpPr>
            <p:spPr>
              <a:xfrm>
                <a:off x="6434355" y="175495"/>
                <a:ext cx="2496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u="sng" dirty="0" smtClean="0">
                    <a:latin typeface="Arial"/>
                    <a:cs typeface="Arial"/>
                  </a:rPr>
                  <a:t>CNTL</a:t>
                </a:r>
                <a:endParaRPr lang="en-US" sz="1400" b="1" u="sng" dirty="0" smtClean="0">
                  <a:latin typeface="Arial"/>
                  <a:cs typeface="Arial"/>
                </a:endParaRP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7070618" y="4508631"/>
                <a:ext cx="1104969" cy="2168792"/>
                <a:chOff x="5503462" y="4499030"/>
                <a:chExt cx="1104969" cy="2168792"/>
              </a:xfrm>
            </p:grpSpPr>
            <p:grpSp>
              <p:nvGrpSpPr>
                <p:cNvPr id="337" name="Group 336"/>
                <p:cNvGrpSpPr/>
                <p:nvPr/>
              </p:nvGrpSpPr>
              <p:grpSpPr>
                <a:xfrm>
                  <a:off x="5503462" y="4499030"/>
                  <a:ext cx="1104969" cy="2083424"/>
                  <a:chOff x="5554573" y="2735634"/>
                  <a:chExt cx="1927804" cy="3209525"/>
                </a:xfrm>
              </p:grpSpPr>
              <p:cxnSp>
                <p:nvCxnSpPr>
                  <p:cNvPr id="344" name="Straight Connector 343"/>
                  <p:cNvCxnSpPr/>
                  <p:nvPr/>
                </p:nvCxnSpPr>
                <p:spPr>
                  <a:xfrm flipV="1">
                    <a:off x="6306685" y="5923268"/>
                    <a:ext cx="455054" cy="6514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Straight Connector 344"/>
                  <p:cNvCxnSpPr>
                    <a:endCxn id="483" idx="4"/>
                  </p:cNvCxnSpPr>
                  <p:nvPr/>
                </p:nvCxnSpPr>
                <p:spPr>
                  <a:xfrm flipV="1">
                    <a:off x="6294224" y="5944995"/>
                    <a:ext cx="455054" cy="164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46" name="Group 345"/>
                  <p:cNvGrpSpPr/>
                  <p:nvPr/>
                </p:nvGrpSpPr>
                <p:grpSpPr>
                  <a:xfrm>
                    <a:off x="6110828" y="4725959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497" name="Oval 496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8" name="Oval 497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9" name="Oval 498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0" name="Oval 499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1" name="Oval 500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2" name="Oval 501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3" name="Oval 502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4" name="Oval 503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5" name="Oval 504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6" name="Oval 505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7" name="Oval 506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8" name="Oval 507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9" name="Oval 508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0" name="Oval 509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7" name="Group 346"/>
                  <p:cNvGrpSpPr/>
                  <p:nvPr/>
                </p:nvGrpSpPr>
                <p:grpSpPr>
                  <a:xfrm flipH="1">
                    <a:off x="6576164" y="4725795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483" name="Oval 482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4" name="Oval 483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5" name="Oval 484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Oval 485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7" name="Oval 486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8" name="Oval 487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9" name="Oval 488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0" name="Oval 489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1" name="Oval 490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2" name="Oval 491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3" name="Oval 492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4" name="Oval 493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5" name="Oval 494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6" name="Oval 495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8" name="Group 347"/>
                  <p:cNvGrpSpPr/>
                  <p:nvPr/>
                </p:nvGrpSpPr>
                <p:grpSpPr>
                  <a:xfrm>
                    <a:off x="6112624" y="3805045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469" name="Oval 468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0" name="Oval 469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1" name="Oval 470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2" name="Oval 471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3" name="Oval 472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4" name="Oval 473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5" name="Oval 474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6" name="Oval 475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7" name="Oval 476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8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Oval 478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Oval 479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1" name="Oval 480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2" name="Oval 481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9" name="Group 348"/>
                  <p:cNvGrpSpPr/>
                  <p:nvPr/>
                </p:nvGrpSpPr>
                <p:grpSpPr>
                  <a:xfrm flipH="1">
                    <a:off x="6577960" y="3804881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455" name="Oval 454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6" name="Oval 455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7" name="Oval 456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8" name="Oval 457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9" name="Oval 458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" name="Oval 459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1" name="Oval 460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Oval 461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Oval 462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4" name="Oval 463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5" name="Oval 464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Oval 465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7" name="Oval 466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Oval 467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0" name="Group 349"/>
                  <p:cNvGrpSpPr/>
                  <p:nvPr/>
                </p:nvGrpSpPr>
                <p:grpSpPr>
                  <a:xfrm>
                    <a:off x="6115202" y="2883853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441" name="Oval 440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2" name="Oval 441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3" name="Oval 442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4" name="Oval 443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5" name="Oval 444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6" name="Oval 445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7" name="Oval 446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8" name="Oval 447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" name="Oval 448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0" name="Oval 449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" name="Oval 450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" name="Oval 451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3" name="Oval 452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4" name="Oval 453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1" name="Group 350"/>
                  <p:cNvGrpSpPr/>
                  <p:nvPr/>
                </p:nvGrpSpPr>
                <p:grpSpPr>
                  <a:xfrm flipH="1">
                    <a:off x="6580538" y="2883689"/>
                    <a:ext cx="358928" cy="1219200"/>
                    <a:chOff x="3971772" y="3264775"/>
                    <a:chExt cx="358928" cy="1219200"/>
                  </a:xfrm>
                </p:grpSpPr>
                <p:sp>
                  <p:nvSpPr>
                    <p:cNvPr id="427" name="Oval 426"/>
                    <p:cNvSpPr/>
                    <p:nvPr/>
                  </p:nvSpPr>
                  <p:spPr>
                    <a:xfrm>
                      <a:off x="4005186" y="4179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8" name="Oval 427"/>
                    <p:cNvSpPr/>
                    <p:nvPr/>
                  </p:nvSpPr>
                  <p:spPr>
                    <a:xfrm>
                      <a:off x="4000500" y="38743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9" name="Oval 428"/>
                    <p:cNvSpPr/>
                    <p:nvPr/>
                  </p:nvSpPr>
                  <p:spPr>
                    <a:xfrm>
                      <a:off x="4000500" y="35695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0" name="Oval 429"/>
                    <p:cNvSpPr/>
                    <p:nvPr/>
                  </p:nvSpPr>
                  <p:spPr>
                    <a:xfrm>
                      <a:off x="4000500" y="3264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1" name="Oval 430"/>
                    <p:cNvSpPr/>
                    <p:nvPr/>
                  </p:nvSpPr>
                  <p:spPr>
                    <a:xfrm>
                      <a:off x="3971772" y="37219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2" name="Oval 431"/>
                    <p:cNvSpPr/>
                    <p:nvPr/>
                  </p:nvSpPr>
                  <p:spPr>
                    <a:xfrm>
                      <a:off x="4025900" y="40267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3" name="Oval 432"/>
                    <p:cNvSpPr/>
                    <p:nvPr/>
                  </p:nvSpPr>
                  <p:spPr>
                    <a:xfrm>
                      <a:off x="4000500" y="3417175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4" name="Oval 433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2774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5" name="Oval 434"/>
                    <p:cNvSpPr>
                      <a:spLocks noChangeAspect="1"/>
                    </p:cNvSpPr>
                    <p:nvPr/>
                  </p:nvSpPr>
                  <p:spPr>
                    <a:xfrm>
                      <a:off x="4013200" y="34298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6" name="Oval 435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5822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7" name="Oval 436"/>
                    <p:cNvSpPr>
                      <a:spLocks noChangeAspect="1"/>
                    </p:cNvSpPr>
                    <p:nvPr/>
                  </p:nvSpPr>
                  <p:spPr>
                    <a:xfrm>
                      <a:off x="3980408" y="3730357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8" name="Oval 437"/>
                    <p:cNvSpPr>
                      <a:spLocks noChangeAspect="1"/>
                    </p:cNvSpPr>
                    <p:nvPr/>
                  </p:nvSpPr>
                  <p:spPr>
                    <a:xfrm>
                      <a:off x="4012425" y="38850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9" name="Oval 438"/>
                    <p:cNvSpPr>
                      <a:spLocks noChangeAspect="1"/>
                    </p:cNvSpPr>
                    <p:nvPr/>
                  </p:nvSpPr>
                  <p:spPr>
                    <a:xfrm>
                      <a:off x="4037558" y="4040618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0" name="Oval 439"/>
                    <p:cNvSpPr>
                      <a:spLocks noChangeAspect="1"/>
                    </p:cNvSpPr>
                    <p:nvPr/>
                  </p:nvSpPr>
                  <p:spPr>
                    <a:xfrm>
                      <a:off x="4014343" y="418984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2" name="Group 351"/>
                  <p:cNvGrpSpPr/>
                  <p:nvPr/>
                </p:nvGrpSpPr>
                <p:grpSpPr>
                  <a:xfrm>
                    <a:off x="5554573" y="2735634"/>
                    <a:ext cx="1927804" cy="685970"/>
                    <a:chOff x="3414560" y="1585936"/>
                    <a:chExt cx="1927804" cy="685970"/>
                  </a:xfrm>
                </p:grpSpPr>
                <p:sp>
                  <p:nvSpPr>
                    <p:cNvPr id="360" name="Oval 359"/>
                    <p:cNvSpPr/>
                    <p:nvPr/>
                  </p:nvSpPr>
                  <p:spPr>
                    <a:xfrm>
                      <a:off x="4394272" y="1647136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1" name="Oval 360"/>
                    <p:cNvSpPr>
                      <a:spLocks noChangeAspect="1"/>
                    </p:cNvSpPr>
                    <p:nvPr/>
                  </p:nvSpPr>
                  <p:spPr>
                    <a:xfrm>
                      <a:off x="4195554" y="1585936"/>
                      <a:ext cx="365760" cy="3657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Oval 361"/>
                    <p:cNvSpPr/>
                    <p:nvPr/>
                  </p:nvSpPr>
                  <p:spPr>
                    <a:xfrm>
                      <a:off x="4592429" y="1698204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3" name="Oval 362"/>
                    <p:cNvSpPr>
                      <a:spLocks noChangeAspect="1"/>
                    </p:cNvSpPr>
                    <p:nvPr/>
                  </p:nvSpPr>
                  <p:spPr>
                    <a:xfrm>
                      <a:off x="4855954" y="1747226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4" name="Oval 363"/>
                    <p:cNvSpPr>
                      <a:spLocks noChangeAspect="1"/>
                    </p:cNvSpPr>
                    <p:nvPr/>
                  </p:nvSpPr>
                  <p:spPr>
                    <a:xfrm>
                      <a:off x="4978808" y="1766784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Oval 364"/>
                    <p:cNvSpPr>
                      <a:spLocks noChangeAspect="1"/>
                    </p:cNvSpPr>
                    <p:nvPr/>
                  </p:nvSpPr>
                  <p:spPr>
                    <a:xfrm>
                      <a:off x="5099495" y="1805293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6" name="Oval 365"/>
                    <p:cNvSpPr>
                      <a:spLocks noChangeAspect="1"/>
                    </p:cNvSpPr>
                    <p:nvPr/>
                  </p:nvSpPr>
                  <p:spPr>
                    <a:xfrm>
                      <a:off x="5205204" y="1861526"/>
                      <a:ext cx="137160" cy="1371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7" name="Oval 366"/>
                    <p:cNvSpPr>
                      <a:spLocks noChangeAspect="1"/>
                    </p:cNvSpPr>
                    <p:nvPr/>
                  </p:nvSpPr>
                  <p:spPr>
                    <a:xfrm>
                      <a:off x="4252540" y="1605494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Oval 367"/>
                    <p:cNvSpPr>
                      <a:spLocks noChangeAspect="1"/>
                    </p:cNvSpPr>
                    <p:nvPr/>
                  </p:nvSpPr>
                  <p:spPr>
                    <a:xfrm>
                      <a:off x="4400622" y="16589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9" name="Oval 368"/>
                    <p:cNvSpPr>
                      <a:spLocks noChangeAspect="1"/>
                    </p:cNvSpPr>
                    <p:nvPr/>
                  </p:nvSpPr>
                  <p:spPr>
                    <a:xfrm>
                      <a:off x="4603579" y="1710029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Oval 369"/>
                    <p:cNvSpPr>
                      <a:spLocks noChangeAspect="1"/>
                    </p:cNvSpPr>
                    <p:nvPr/>
                  </p:nvSpPr>
                  <p:spPr>
                    <a:xfrm>
                      <a:off x="4864381" y="175862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1" name="Oval 370"/>
                    <p:cNvSpPr>
                      <a:spLocks noChangeAspect="1"/>
                    </p:cNvSpPr>
                    <p:nvPr/>
                  </p:nvSpPr>
                  <p:spPr>
                    <a:xfrm>
                      <a:off x="4985158" y="1780867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2" name="Oval 371"/>
                    <p:cNvSpPr>
                      <a:spLocks noChangeAspect="1"/>
                    </p:cNvSpPr>
                    <p:nvPr/>
                  </p:nvSpPr>
                  <p:spPr>
                    <a:xfrm>
                      <a:off x="5102842" y="1812772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3" name="Oval 372"/>
                    <p:cNvSpPr>
                      <a:spLocks noChangeAspect="1"/>
                    </p:cNvSpPr>
                    <p:nvPr/>
                  </p:nvSpPr>
                  <p:spPr>
                    <a:xfrm>
                      <a:off x="5214348" y="1869302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4" name="Oval 373"/>
                    <p:cNvSpPr/>
                    <p:nvPr/>
                  </p:nvSpPr>
                  <p:spPr>
                    <a:xfrm flipV="1">
                      <a:off x="4394272" y="1905906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5" name="Oval 374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195554" y="1906146"/>
                      <a:ext cx="365760" cy="3657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6" name="Oval 375"/>
                    <p:cNvSpPr/>
                    <p:nvPr/>
                  </p:nvSpPr>
                  <p:spPr>
                    <a:xfrm flipV="1">
                      <a:off x="4592429" y="1854838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7" name="Oval 376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855954" y="1927736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8" name="Oval 377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978808" y="1908178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9" name="Oval 378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099495" y="1869669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0" name="Oval 379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205204" y="1859156"/>
                      <a:ext cx="137160" cy="1371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1" name="Oval 380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252540" y="1968884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2" name="Oval 381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400622" y="191540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3" name="Oval 382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603579" y="1864349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4" name="Oval 383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921976" y="1821437"/>
                      <a:ext cx="256032" cy="2560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5" name="Oval 384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864381" y="188895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6" name="Oval 385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102842" y="188047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7" name="Oval 386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214348" y="1869669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8" name="Rectangle 387"/>
                    <p:cNvSpPr/>
                    <p:nvPr/>
                  </p:nvSpPr>
                  <p:spPr>
                    <a:xfrm>
                      <a:off x="4156520" y="1663052"/>
                      <a:ext cx="327024" cy="54765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9" name="Oval 388"/>
                    <p:cNvSpPr>
                      <a:spLocks noChangeAspect="1"/>
                    </p:cNvSpPr>
                    <p:nvPr/>
                  </p:nvSpPr>
                  <p:spPr>
                    <a:xfrm>
                      <a:off x="5152118" y="1824612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0" name="Oval 389"/>
                    <p:cNvSpPr/>
                    <p:nvPr/>
                  </p:nvSpPr>
                  <p:spPr>
                    <a:xfrm flipH="1">
                      <a:off x="4061027" y="1647136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1" name="Oval 390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4198785" y="1585936"/>
                      <a:ext cx="365760" cy="3657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2" name="Oval 391"/>
                    <p:cNvSpPr/>
                    <p:nvPr/>
                  </p:nvSpPr>
                  <p:spPr>
                    <a:xfrm flipH="1">
                      <a:off x="3862870" y="1698204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3" name="Oval 392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718090" y="1747226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4" name="Oval 393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595236" y="1766784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5" name="Oval 394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74549" y="1805293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6" name="Oval 395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14560" y="1861526"/>
                      <a:ext cx="137160" cy="1371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7" name="Oval 396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4224095" y="1605494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8" name="Oval 397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4076013" y="1658975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9" name="Oval 398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873056" y="1710029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0" name="Oval 399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727951" y="175862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1" name="Oval 400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607174" y="1780867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2" name="Oval 401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89490" y="1812772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3" name="Oval 402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23705" y="1869302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4" name="Oval 403"/>
                    <p:cNvSpPr/>
                    <p:nvPr/>
                  </p:nvSpPr>
                  <p:spPr>
                    <a:xfrm flipH="1" flipV="1">
                      <a:off x="4061027" y="1905906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5" name="Oval 404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4198785" y="1906146"/>
                      <a:ext cx="365760" cy="3657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6" name="Oval 405"/>
                    <p:cNvSpPr/>
                    <p:nvPr/>
                  </p:nvSpPr>
                  <p:spPr>
                    <a:xfrm flipH="1" flipV="1">
                      <a:off x="3862870" y="1854838"/>
                      <a:ext cx="304800" cy="30480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7" name="Oval 406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718090" y="1927736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8" name="Oval 407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595236" y="1908178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9" name="Oval 408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474549" y="1869669"/>
                      <a:ext cx="182880" cy="18288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0" name="Oval 409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414560" y="1859156"/>
                      <a:ext cx="137160" cy="137160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1" name="Oval 410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4224095" y="1968884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2" name="Oval 411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4076013" y="1915403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3" name="Oval 412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873056" y="1864349"/>
                      <a:ext cx="283464" cy="2834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4" name="Oval 413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727951" y="1934622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5" name="Oval 414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607174" y="1912383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6" name="Oval 415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489490" y="1880478"/>
                      <a:ext cx="164592" cy="1645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7" name="Oval 416"/>
                    <p:cNvSpPr>
                      <a:spLocks noChangeAspect="1"/>
                    </p:cNvSpPr>
                    <p:nvPr/>
                  </p:nvSpPr>
                  <p:spPr>
                    <a:xfrm flipH="1" flipV="1">
                      <a:off x="3423705" y="1869669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8" name="Rectangle 417"/>
                    <p:cNvSpPr/>
                    <p:nvPr/>
                  </p:nvSpPr>
                  <p:spPr>
                    <a:xfrm flipH="1">
                      <a:off x="4221307" y="1658821"/>
                      <a:ext cx="327024" cy="54004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9" name="Rectangle 418"/>
                    <p:cNvSpPr/>
                    <p:nvPr/>
                  </p:nvSpPr>
                  <p:spPr>
                    <a:xfrm flipH="1">
                      <a:off x="3771765" y="1789686"/>
                      <a:ext cx="585134" cy="28730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0" name="Rectangle 419"/>
                    <p:cNvSpPr/>
                    <p:nvPr/>
                  </p:nvSpPr>
                  <p:spPr>
                    <a:xfrm flipH="1">
                      <a:off x="3572545" y="1840487"/>
                      <a:ext cx="733425" cy="1353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1" name="Oval 420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3485935" y="1824612"/>
                      <a:ext cx="118871" cy="1188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2" name="Oval 421"/>
                    <p:cNvSpPr/>
                    <p:nvPr/>
                  </p:nvSpPr>
                  <p:spPr>
                    <a:xfrm>
                      <a:off x="4383604" y="1672564"/>
                      <a:ext cx="304800" cy="3048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3" name="Oval 422"/>
                    <p:cNvSpPr/>
                    <p:nvPr/>
                  </p:nvSpPr>
                  <p:spPr>
                    <a:xfrm>
                      <a:off x="4381363" y="1880478"/>
                      <a:ext cx="304800" cy="3048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4" name="Oval 423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818344" y="1840487"/>
                      <a:ext cx="256032" cy="2560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5" name="Oval 424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637795" y="1796517"/>
                      <a:ext cx="256032" cy="2560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6" name="Oval 425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5081034" y="1849452"/>
                      <a:ext cx="161307" cy="16130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53" name="Oval 352"/>
                  <p:cNvSpPr>
                    <a:spLocks noChangeAspect="1"/>
                  </p:cNvSpPr>
                  <p:nvPr/>
                </p:nvSpPr>
                <p:spPr>
                  <a:xfrm>
                    <a:off x="6156630" y="3188814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4" name="Oval 353"/>
                  <p:cNvSpPr>
                    <a:spLocks noChangeAspect="1"/>
                  </p:cNvSpPr>
                  <p:nvPr/>
                </p:nvSpPr>
                <p:spPr>
                  <a:xfrm>
                    <a:off x="6615349" y="3199157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Rectangle 354"/>
                  <p:cNvSpPr/>
                  <p:nvPr/>
                </p:nvSpPr>
                <p:spPr>
                  <a:xfrm>
                    <a:off x="6307683" y="3243042"/>
                    <a:ext cx="441595" cy="268778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6" name="Oval 355"/>
                  <p:cNvSpPr>
                    <a:spLocks noChangeAspect="1"/>
                  </p:cNvSpPr>
                  <p:nvPr/>
                </p:nvSpPr>
                <p:spPr>
                  <a:xfrm>
                    <a:off x="6611996" y="3958342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7" name="Oval 356"/>
                  <p:cNvSpPr>
                    <a:spLocks noChangeAspect="1"/>
                  </p:cNvSpPr>
                  <p:nvPr/>
                </p:nvSpPr>
                <p:spPr>
                  <a:xfrm>
                    <a:off x="6154801" y="3964528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Oval 357"/>
                  <p:cNvSpPr>
                    <a:spLocks noChangeAspect="1"/>
                  </p:cNvSpPr>
                  <p:nvPr/>
                </p:nvSpPr>
                <p:spPr>
                  <a:xfrm>
                    <a:off x="6151626" y="4891415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Oval 358"/>
                  <p:cNvSpPr>
                    <a:spLocks noChangeAspect="1"/>
                  </p:cNvSpPr>
                  <p:nvPr/>
                </p:nvSpPr>
                <p:spPr>
                  <a:xfrm>
                    <a:off x="6607546" y="4872742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8" name="Group 337"/>
                <p:cNvGrpSpPr/>
                <p:nvPr/>
              </p:nvGrpSpPr>
              <p:grpSpPr>
                <a:xfrm>
                  <a:off x="5873855" y="6581828"/>
                  <a:ext cx="330736" cy="85994"/>
                  <a:chOff x="729762" y="6354309"/>
                  <a:chExt cx="511709" cy="103353"/>
                </a:xfrm>
              </p:grpSpPr>
              <p:cxnSp>
                <p:nvCxnSpPr>
                  <p:cNvPr id="339" name="Straight Connector 338"/>
                  <p:cNvCxnSpPr/>
                  <p:nvPr/>
                </p:nvCxnSpPr>
                <p:spPr>
                  <a:xfrm flipH="1">
                    <a:off x="830934" y="6354309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0" name="Straight Connector 339"/>
                  <p:cNvCxnSpPr/>
                  <p:nvPr/>
                </p:nvCxnSpPr>
                <p:spPr>
                  <a:xfrm flipH="1">
                    <a:off x="929898" y="6354309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1" name="Straight Connector 340"/>
                  <p:cNvCxnSpPr/>
                  <p:nvPr/>
                </p:nvCxnSpPr>
                <p:spPr>
                  <a:xfrm flipH="1">
                    <a:off x="1034633" y="6354309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" name="Straight Connector 341"/>
                  <p:cNvCxnSpPr/>
                  <p:nvPr/>
                </p:nvCxnSpPr>
                <p:spPr>
                  <a:xfrm flipH="1">
                    <a:off x="729762" y="6355946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Straight Connector 342"/>
                  <p:cNvCxnSpPr/>
                  <p:nvPr/>
                </p:nvCxnSpPr>
                <p:spPr>
                  <a:xfrm flipH="1">
                    <a:off x="1135725" y="6354309"/>
                    <a:ext cx="105746" cy="1017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7" name="Group 106"/>
              <p:cNvGrpSpPr/>
              <p:nvPr/>
            </p:nvGrpSpPr>
            <p:grpSpPr>
              <a:xfrm flipH="1">
                <a:off x="8191384" y="1111582"/>
                <a:ext cx="903122" cy="449755"/>
                <a:chOff x="1558925" y="3209643"/>
                <a:chExt cx="1503344" cy="685970"/>
              </a:xfrm>
            </p:grpSpPr>
            <p:sp>
              <p:nvSpPr>
                <p:cNvPr id="296" name="Oval 295"/>
                <p:cNvSpPr/>
                <p:nvPr/>
              </p:nvSpPr>
              <p:spPr>
                <a:xfrm>
                  <a:off x="1796677" y="3270843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Oval 296"/>
                <p:cNvSpPr>
                  <a:spLocks noChangeAspect="1"/>
                </p:cNvSpPr>
                <p:nvPr/>
              </p:nvSpPr>
              <p:spPr>
                <a:xfrm>
                  <a:off x="1597959" y="3209643"/>
                  <a:ext cx="365760" cy="3657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Oval 297"/>
                <p:cNvSpPr/>
                <p:nvPr/>
              </p:nvSpPr>
              <p:spPr>
                <a:xfrm>
                  <a:off x="1994834" y="3321911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Oval 298"/>
                <p:cNvSpPr>
                  <a:spLocks noChangeAspect="1"/>
                </p:cNvSpPr>
                <p:nvPr/>
              </p:nvSpPr>
              <p:spPr>
                <a:xfrm>
                  <a:off x="2213909" y="3355693"/>
                  <a:ext cx="274320" cy="27432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Oval 299"/>
                <p:cNvSpPr>
                  <a:spLocks noChangeAspect="1"/>
                </p:cNvSpPr>
                <p:nvPr/>
              </p:nvSpPr>
              <p:spPr>
                <a:xfrm>
                  <a:off x="2366309" y="3370933"/>
                  <a:ext cx="274320" cy="27432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Oval 300"/>
                <p:cNvSpPr>
                  <a:spLocks noChangeAspect="1"/>
                </p:cNvSpPr>
                <p:nvPr/>
              </p:nvSpPr>
              <p:spPr>
                <a:xfrm>
                  <a:off x="2575859" y="3370933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Oval 301"/>
                <p:cNvSpPr>
                  <a:spLocks noChangeAspect="1"/>
                </p:cNvSpPr>
                <p:nvPr/>
              </p:nvSpPr>
              <p:spPr>
                <a:xfrm>
                  <a:off x="2698713" y="3390491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Oval 302"/>
                <p:cNvSpPr>
                  <a:spLocks noChangeAspect="1"/>
                </p:cNvSpPr>
                <p:nvPr/>
              </p:nvSpPr>
              <p:spPr>
                <a:xfrm>
                  <a:off x="2819400" y="3429000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Oval 303"/>
                <p:cNvSpPr>
                  <a:spLocks noChangeAspect="1"/>
                </p:cNvSpPr>
                <p:nvPr/>
              </p:nvSpPr>
              <p:spPr>
                <a:xfrm>
                  <a:off x="2925109" y="3485233"/>
                  <a:ext cx="137160" cy="1371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Oval 304"/>
                <p:cNvSpPr>
                  <a:spLocks noChangeAspect="1"/>
                </p:cNvSpPr>
                <p:nvPr/>
              </p:nvSpPr>
              <p:spPr>
                <a:xfrm>
                  <a:off x="1654945" y="3229201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Oval 305"/>
                <p:cNvSpPr>
                  <a:spLocks noChangeAspect="1"/>
                </p:cNvSpPr>
                <p:nvPr/>
              </p:nvSpPr>
              <p:spPr>
                <a:xfrm>
                  <a:off x="1803027" y="3282682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Oval 306"/>
                <p:cNvSpPr>
                  <a:spLocks noChangeAspect="1"/>
                </p:cNvSpPr>
                <p:nvPr/>
              </p:nvSpPr>
              <p:spPr>
                <a:xfrm>
                  <a:off x="2005984" y="3333736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Oval 307"/>
                <p:cNvSpPr>
                  <a:spLocks noChangeAspect="1"/>
                </p:cNvSpPr>
                <p:nvPr/>
              </p:nvSpPr>
              <p:spPr>
                <a:xfrm>
                  <a:off x="2220532" y="3366361"/>
                  <a:ext cx="256032" cy="25603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Oval 308"/>
                <p:cNvSpPr>
                  <a:spLocks noChangeAspect="1"/>
                </p:cNvSpPr>
                <p:nvPr/>
              </p:nvSpPr>
              <p:spPr>
                <a:xfrm>
                  <a:off x="2372932" y="3381474"/>
                  <a:ext cx="256032" cy="25603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0" name="Oval 309"/>
                <p:cNvSpPr>
                  <a:spLocks noChangeAspect="1"/>
                </p:cNvSpPr>
                <p:nvPr/>
              </p:nvSpPr>
              <p:spPr>
                <a:xfrm>
                  <a:off x="2584286" y="3382335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Oval 310"/>
                <p:cNvSpPr>
                  <a:spLocks noChangeAspect="1"/>
                </p:cNvSpPr>
                <p:nvPr/>
              </p:nvSpPr>
              <p:spPr>
                <a:xfrm>
                  <a:off x="2705063" y="3404574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Oval 311"/>
                <p:cNvSpPr>
                  <a:spLocks noChangeAspect="1"/>
                </p:cNvSpPr>
                <p:nvPr/>
              </p:nvSpPr>
              <p:spPr>
                <a:xfrm>
                  <a:off x="2822747" y="3436479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Oval 312"/>
                <p:cNvSpPr>
                  <a:spLocks noChangeAspect="1"/>
                </p:cNvSpPr>
                <p:nvPr/>
              </p:nvSpPr>
              <p:spPr>
                <a:xfrm>
                  <a:off x="2934253" y="3493009"/>
                  <a:ext cx="118871" cy="118871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4" name="Group 313"/>
                <p:cNvGrpSpPr/>
                <p:nvPr/>
              </p:nvGrpSpPr>
              <p:grpSpPr>
                <a:xfrm flipV="1">
                  <a:off x="1597959" y="3460003"/>
                  <a:ext cx="1464310" cy="435610"/>
                  <a:chOff x="1523029" y="3831943"/>
                  <a:chExt cx="1464310" cy="435610"/>
                </a:xfrm>
              </p:grpSpPr>
              <p:sp>
                <p:nvSpPr>
                  <p:cNvPr id="319" name="Oval 318"/>
                  <p:cNvSpPr/>
                  <p:nvPr/>
                </p:nvSpPr>
                <p:spPr>
                  <a:xfrm>
                    <a:off x="1721747" y="3893143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0" name="Oval 319"/>
                  <p:cNvSpPr>
                    <a:spLocks noChangeAspect="1"/>
                  </p:cNvSpPr>
                  <p:nvPr/>
                </p:nvSpPr>
                <p:spPr>
                  <a:xfrm>
                    <a:off x="1523029" y="3831943"/>
                    <a:ext cx="365760" cy="36576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1" name="Oval 320"/>
                  <p:cNvSpPr/>
                  <p:nvPr/>
                </p:nvSpPr>
                <p:spPr>
                  <a:xfrm>
                    <a:off x="1919904" y="3944211"/>
                    <a:ext cx="304800" cy="30480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2" name="Oval 321"/>
                  <p:cNvSpPr>
                    <a:spLocks noChangeAspect="1"/>
                  </p:cNvSpPr>
                  <p:nvPr/>
                </p:nvSpPr>
                <p:spPr>
                  <a:xfrm>
                    <a:off x="2138979" y="3977993"/>
                    <a:ext cx="274320" cy="27432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Oval 322"/>
                  <p:cNvSpPr>
                    <a:spLocks noChangeAspect="1"/>
                  </p:cNvSpPr>
                  <p:nvPr/>
                </p:nvSpPr>
                <p:spPr>
                  <a:xfrm>
                    <a:off x="2291379" y="3993233"/>
                    <a:ext cx="274320" cy="27432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Oval 323"/>
                  <p:cNvSpPr>
                    <a:spLocks noChangeAspect="1"/>
                  </p:cNvSpPr>
                  <p:nvPr/>
                </p:nvSpPr>
                <p:spPr>
                  <a:xfrm>
                    <a:off x="2500929" y="3993233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Oval 324"/>
                  <p:cNvSpPr>
                    <a:spLocks noChangeAspect="1"/>
                  </p:cNvSpPr>
                  <p:nvPr/>
                </p:nvSpPr>
                <p:spPr>
                  <a:xfrm>
                    <a:off x="2623783" y="4012791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6" name="Oval 325"/>
                  <p:cNvSpPr>
                    <a:spLocks noChangeAspect="1"/>
                  </p:cNvSpPr>
                  <p:nvPr/>
                </p:nvSpPr>
                <p:spPr>
                  <a:xfrm>
                    <a:off x="2744470" y="4051300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Oval 326"/>
                  <p:cNvSpPr>
                    <a:spLocks noChangeAspect="1"/>
                  </p:cNvSpPr>
                  <p:nvPr/>
                </p:nvSpPr>
                <p:spPr>
                  <a:xfrm>
                    <a:off x="2850179" y="4107533"/>
                    <a:ext cx="137160" cy="13716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Oval 327"/>
                  <p:cNvSpPr>
                    <a:spLocks noChangeAspect="1"/>
                  </p:cNvSpPr>
                  <p:nvPr/>
                </p:nvSpPr>
                <p:spPr>
                  <a:xfrm>
                    <a:off x="1580015" y="3851501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Oval 328"/>
                  <p:cNvSpPr>
                    <a:spLocks noChangeAspect="1"/>
                  </p:cNvSpPr>
                  <p:nvPr/>
                </p:nvSpPr>
                <p:spPr>
                  <a:xfrm>
                    <a:off x="1728097" y="3904982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0" name="Oval 329"/>
                  <p:cNvSpPr>
                    <a:spLocks noChangeAspect="1"/>
                  </p:cNvSpPr>
                  <p:nvPr/>
                </p:nvSpPr>
                <p:spPr>
                  <a:xfrm>
                    <a:off x="1931054" y="3956036"/>
                    <a:ext cx="283464" cy="2834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1" name="Oval 330"/>
                  <p:cNvSpPr>
                    <a:spLocks noChangeAspect="1"/>
                  </p:cNvSpPr>
                  <p:nvPr/>
                </p:nvSpPr>
                <p:spPr>
                  <a:xfrm>
                    <a:off x="2145602" y="3988661"/>
                    <a:ext cx="256032" cy="25603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Oval 331"/>
                  <p:cNvSpPr>
                    <a:spLocks noChangeAspect="1"/>
                  </p:cNvSpPr>
                  <p:nvPr/>
                </p:nvSpPr>
                <p:spPr>
                  <a:xfrm>
                    <a:off x="2298002" y="4003774"/>
                    <a:ext cx="256032" cy="25603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3" name="Oval 332"/>
                  <p:cNvSpPr>
                    <a:spLocks noChangeAspect="1"/>
                  </p:cNvSpPr>
                  <p:nvPr/>
                </p:nvSpPr>
                <p:spPr>
                  <a:xfrm>
                    <a:off x="2509356" y="4004635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4" name="Oval 333"/>
                  <p:cNvSpPr>
                    <a:spLocks noChangeAspect="1"/>
                  </p:cNvSpPr>
                  <p:nvPr/>
                </p:nvSpPr>
                <p:spPr>
                  <a:xfrm>
                    <a:off x="2630133" y="4026874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Oval 334"/>
                  <p:cNvSpPr>
                    <a:spLocks noChangeAspect="1"/>
                  </p:cNvSpPr>
                  <p:nvPr/>
                </p:nvSpPr>
                <p:spPr>
                  <a:xfrm>
                    <a:off x="2747817" y="4058779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6" name="Oval 335"/>
                  <p:cNvSpPr>
                    <a:spLocks noChangeAspect="1"/>
                  </p:cNvSpPr>
                  <p:nvPr/>
                </p:nvSpPr>
                <p:spPr>
                  <a:xfrm>
                    <a:off x="2859323" y="4115309"/>
                    <a:ext cx="118871" cy="118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15" name="Rectangle 314"/>
                <p:cNvSpPr/>
                <p:nvPr/>
              </p:nvSpPr>
              <p:spPr>
                <a:xfrm>
                  <a:off x="1558925" y="3286759"/>
                  <a:ext cx="327024" cy="5476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1805604" y="3413393"/>
                  <a:ext cx="733425" cy="2873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2209146" y="3445144"/>
                  <a:ext cx="733425" cy="135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8" name="Oval 317"/>
                <p:cNvSpPr>
                  <a:spLocks noChangeAspect="1"/>
                </p:cNvSpPr>
                <p:nvPr/>
              </p:nvSpPr>
              <p:spPr>
                <a:xfrm>
                  <a:off x="2872023" y="3448319"/>
                  <a:ext cx="118871" cy="118871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8849388" y="1111582"/>
                <a:ext cx="219727" cy="239810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>
                <a:spLocks noChangeAspect="1"/>
              </p:cNvSpPr>
              <p:nvPr/>
            </p:nvSpPr>
            <p:spPr>
              <a:xfrm>
                <a:off x="8883621" y="1124405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8859128" y="1159369"/>
                <a:ext cx="196457" cy="354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 flipH="1">
                <a:off x="8774981" y="1168379"/>
                <a:ext cx="183106" cy="19984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 flipH="1">
                <a:off x="8776327" y="1304698"/>
                <a:ext cx="183106" cy="19984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 flipH="1">
                <a:off x="8547103" y="4587829"/>
                <a:ext cx="329449" cy="212609"/>
                <a:chOff x="4183056" y="3353679"/>
                <a:chExt cx="548404" cy="324274"/>
              </a:xfrm>
            </p:grpSpPr>
            <p:grpSp>
              <p:nvGrpSpPr>
                <p:cNvPr id="264" name="Group 263"/>
                <p:cNvGrpSpPr/>
                <p:nvPr/>
              </p:nvGrpSpPr>
              <p:grpSpPr>
                <a:xfrm>
                  <a:off x="4311072" y="3353679"/>
                  <a:ext cx="420388" cy="324274"/>
                  <a:chOff x="5690472" y="3353679"/>
                  <a:chExt cx="420388" cy="324274"/>
                </a:xfrm>
              </p:grpSpPr>
              <p:sp>
                <p:nvSpPr>
                  <p:cNvPr id="282" name="Oval 281"/>
                  <p:cNvSpPr>
                    <a:spLocks noChangeAspect="1"/>
                  </p:cNvSpPr>
                  <p:nvPr/>
                </p:nvSpPr>
                <p:spPr>
                  <a:xfrm>
                    <a:off x="5747304" y="3353679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3" name="Oval 282"/>
                  <p:cNvSpPr>
                    <a:spLocks noChangeAspect="1"/>
                  </p:cNvSpPr>
                  <p:nvPr/>
                </p:nvSpPr>
                <p:spPr>
                  <a:xfrm>
                    <a:off x="5867991" y="3392188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4" name="Oval 283"/>
                  <p:cNvSpPr>
                    <a:spLocks noChangeAspect="1"/>
                  </p:cNvSpPr>
                  <p:nvPr/>
                </p:nvSpPr>
                <p:spPr>
                  <a:xfrm>
                    <a:off x="5973700" y="3448421"/>
                    <a:ext cx="137160" cy="13716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5" name="Oval 284"/>
                  <p:cNvSpPr>
                    <a:spLocks noChangeAspect="1"/>
                  </p:cNvSpPr>
                  <p:nvPr/>
                </p:nvSpPr>
                <p:spPr>
                  <a:xfrm>
                    <a:off x="5753654" y="3367762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6" name="Oval 285"/>
                  <p:cNvSpPr>
                    <a:spLocks noChangeAspect="1"/>
                  </p:cNvSpPr>
                  <p:nvPr/>
                </p:nvSpPr>
                <p:spPr>
                  <a:xfrm>
                    <a:off x="5871338" y="3399667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7" name="Oval 286"/>
                  <p:cNvSpPr>
                    <a:spLocks noChangeAspect="1"/>
                  </p:cNvSpPr>
                  <p:nvPr/>
                </p:nvSpPr>
                <p:spPr>
                  <a:xfrm>
                    <a:off x="5982844" y="3456197"/>
                    <a:ext cx="118871" cy="118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8" name="Oval 287"/>
                  <p:cNvSpPr>
                    <a:spLocks noChangeAspect="1"/>
                  </p:cNvSpPr>
                  <p:nvPr/>
                </p:nvSpPr>
                <p:spPr>
                  <a:xfrm flipV="1">
                    <a:off x="5747304" y="3495073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9" name="Oval 288"/>
                  <p:cNvSpPr>
                    <a:spLocks noChangeAspect="1"/>
                  </p:cNvSpPr>
                  <p:nvPr/>
                </p:nvSpPr>
                <p:spPr>
                  <a:xfrm flipV="1">
                    <a:off x="5867991" y="3456564"/>
                    <a:ext cx="182880" cy="18288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Oval 289"/>
                  <p:cNvSpPr>
                    <a:spLocks noChangeAspect="1"/>
                  </p:cNvSpPr>
                  <p:nvPr/>
                </p:nvSpPr>
                <p:spPr>
                  <a:xfrm flipV="1">
                    <a:off x="5973700" y="3446051"/>
                    <a:ext cx="137160" cy="137160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1" name="Oval 290"/>
                  <p:cNvSpPr>
                    <a:spLocks noChangeAspect="1"/>
                  </p:cNvSpPr>
                  <p:nvPr/>
                </p:nvSpPr>
                <p:spPr>
                  <a:xfrm flipV="1">
                    <a:off x="5690472" y="3408332"/>
                    <a:ext cx="256032" cy="25603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2" name="Oval 291"/>
                  <p:cNvSpPr>
                    <a:spLocks noChangeAspect="1"/>
                  </p:cNvSpPr>
                  <p:nvPr/>
                </p:nvSpPr>
                <p:spPr>
                  <a:xfrm flipV="1">
                    <a:off x="5871338" y="3467373"/>
                    <a:ext cx="164592" cy="1645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Oval 292"/>
                  <p:cNvSpPr>
                    <a:spLocks noChangeAspect="1"/>
                  </p:cNvSpPr>
                  <p:nvPr/>
                </p:nvSpPr>
                <p:spPr>
                  <a:xfrm flipV="1">
                    <a:off x="5982844" y="3456564"/>
                    <a:ext cx="118871" cy="118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4" name="Oval 293"/>
                  <p:cNvSpPr>
                    <a:spLocks noChangeAspect="1"/>
                  </p:cNvSpPr>
                  <p:nvPr/>
                </p:nvSpPr>
                <p:spPr>
                  <a:xfrm>
                    <a:off x="5920614" y="3411507"/>
                    <a:ext cx="118871" cy="118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Oval 294"/>
                  <p:cNvSpPr>
                    <a:spLocks noChangeAspect="1"/>
                  </p:cNvSpPr>
                  <p:nvPr/>
                </p:nvSpPr>
                <p:spPr>
                  <a:xfrm flipV="1">
                    <a:off x="5849530" y="3436347"/>
                    <a:ext cx="161307" cy="16130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5" name="Oval 264"/>
                <p:cNvSpPr>
                  <a:spLocks noChangeAspect="1"/>
                </p:cNvSpPr>
                <p:nvPr/>
              </p:nvSpPr>
              <p:spPr>
                <a:xfrm flipH="1">
                  <a:off x="4363732" y="3353679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Oval 265"/>
                <p:cNvSpPr>
                  <a:spLocks noChangeAspect="1"/>
                </p:cNvSpPr>
                <p:nvPr/>
              </p:nvSpPr>
              <p:spPr>
                <a:xfrm flipH="1">
                  <a:off x="4243045" y="3392188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Oval 266"/>
                <p:cNvSpPr>
                  <a:spLocks noChangeAspect="1"/>
                </p:cNvSpPr>
                <p:nvPr/>
              </p:nvSpPr>
              <p:spPr>
                <a:xfrm flipH="1">
                  <a:off x="4183056" y="3448421"/>
                  <a:ext cx="137160" cy="1371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Oval 267"/>
                <p:cNvSpPr>
                  <a:spLocks noChangeAspect="1"/>
                </p:cNvSpPr>
                <p:nvPr/>
              </p:nvSpPr>
              <p:spPr>
                <a:xfrm flipH="1">
                  <a:off x="4375670" y="3367762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Oval 268"/>
                <p:cNvSpPr>
                  <a:spLocks noChangeAspect="1"/>
                </p:cNvSpPr>
                <p:nvPr/>
              </p:nvSpPr>
              <p:spPr>
                <a:xfrm flipH="1">
                  <a:off x="4257986" y="3399667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Oval 269"/>
                <p:cNvSpPr>
                  <a:spLocks noChangeAspect="1"/>
                </p:cNvSpPr>
                <p:nvPr/>
              </p:nvSpPr>
              <p:spPr>
                <a:xfrm flipH="1">
                  <a:off x="4192201" y="3456197"/>
                  <a:ext cx="118871" cy="118871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Oval 270"/>
                <p:cNvSpPr>
                  <a:spLocks noChangeAspect="1"/>
                </p:cNvSpPr>
                <p:nvPr/>
              </p:nvSpPr>
              <p:spPr>
                <a:xfrm flipH="1" flipV="1">
                  <a:off x="4363732" y="3495073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Oval 271"/>
                <p:cNvSpPr>
                  <a:spLocks noChangeAspect="1"/>
                </p:cNvSpPr>
                <p:nvPr/>
              </p:nvSpPr>
              <p:spPr>
                <a:xfrm flipH="1" flipV="1">
                  <a:off x="4243045" y="3456564"/>
                  <a:ext cx="182880" cy="18288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Oval 272"/>
                <p:cNvSpPr>
                  <a:spLocks noChangeAspect="1"/>
                </p:cNvSpPr>
                <p:nvPr/>
              </p:nvSpPr>
              <p:spPr>
                <a:xfrm flipH="1" flipV="1">
                  <a:off x="4183056" y="3446051"/>
                  <a:ext cx="137160" cy="13716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Oval 273"/>
                <p:cNvSpPr>
                  <a:spLocks noChangeAspect="1"/>
                </p:cNvSpPr>
                <p:nvPr/>
              </p:nvSpPr>
              <p:spPr>
                <a:xfrm flipH="1" flipV="1">
                  <a:off x="4375670" y="3499278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Oval 274"/>
                <p:cNvSpPr>
                  <a:spLocks noChangeAspect="1"/>
                </p:cNvSpPr>
                <p:nvPr/>
              </p:nvSpPr>
              <p:spPr>
                <a:xfrm flipH="1" flipV="1">
                  <a:off x="4257986" y="3467373"/>
                  <a:ext cx="164592" cy="164592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Oval 275"/>
                <p:cNvSpPr>
                  <a:spLocks noChangeAspect="1"/>
                </p:cNvSpPr>
                <p:nvPr/>
              </p:nvSpPr>
              <p:spPr>
                <a:xfrm flipH="1" flipV="1">
                  <a:off x="4192201" y="3456564"/>
                  <a:ext cx="118871" cy="118871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Oval 276"/>
                <p:cNvSpPr>
                  <a:spLocks noChangeAspect="1"/>
                </p:cNvSpPr>
                <p:nvPr/>
              </p:nvSpPr>
              <p:spPr>
                <a:xfrm flipH="1">
                  <a:off x="4369722" y="3489091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Oval 277"/>
                <p:cNvSpPr>
                  <a:spLocks noChangeAspect="1"/>
                </p:cNvSpPr>
                <p:nvPr/>
              </p:nvSpPr>
              <p:spPr>
                <a:xfrm flipH="1">
                  <a:off x="4478025" y="3453022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Oval 278"/>
                <p:cNvSpPr>
                  <a:spLocks noChangeAspect="1"/>
                </p:cNvSpPr>
                <p:nvPr/>
              </p:nvSpPr>
              <p:spPr>
                <a:xfrm flipH="1">
                  <a:off x="4484812" y="3401454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Oval 279"/>
                <p:cNvSpPr>
                  <a:spLocks noChangeAspect="1"/>
                </p:cNvSpPr>
                <p:nvPr/>
              </p:nvSpPr>
              <p:spPr>
                <a:xfrm flipH="1">
                  <a:off x="4250652" y="3399667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Oval 280"/>
                <p:cNvSpPr>
                  <a:spLocks noChangeAspect="1"/>
                </p:cNvSpPr>
                <p:nvPr/>
              </p:nvSpPr>
              <p:spPr>
                <a:xfrm flipH="1">
                  <a:off x="4390388" y="3464171"/>
                  <a:ext cx="175273" cy="175273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4" name="Straight Connector 113"/>
              <p:cNvCxnSpPr/>
              <p:nvPr/>
            </p:nvCxnSpPr>
            <p:spPr>
              <a:xfrm>
                <a:off x="8790523" y="6593296"/>
                <a:ext cx="271917" cy="77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Group 114"/>
              <p:cNvGrpSpPr/>
              <p:nvPr/>
            </p:nvGrpSpPr>
            <p:grpSpPr>
              <a:xfrm>
                <a:off x="8707330" y="5794706"/>
                <a:ext cx="215623" cy="799366"/>
                <a:chOff x="3971772" y="3264775"/>
                <a:chExt cx="358928" cy="1219200"/>
              </a:xfrm>
            </p:grpSpPr>
            <p:sp>
              <p:nvSpPr>
                <p:cNvPr id="250" name="Oval 249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Oval 250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Oval 252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Oval 256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Oval 257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Oval 258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Oval 259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Oval 260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Oval 261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Oval 262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>
                <a:off x="8706251" y="5190911"/>
                <a:ext cx="215623" cy="799366"/>
                <a:chOff x="3971772" y="3264775"/>
                <a:chExt cx="358928" cy="1219200"/>
              </a:xfrm>
            </p:grpSpPr>
            <p:sp>
              <p:nvSpPr>
                <p:cNvPr id="236" name="Oval 235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Oval 237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Oval 238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Oval 239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Oval 240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Oval 241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Oval 242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Oval 243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Oval 244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Oval 245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Oval 246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Oval 247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Oval 248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8704703" y="4581887"/>
                <a:ext cx="215623" cy="799366"/>
                <a:chOff x="3971772" y="3264775"/>
                <a:chExt cx="358928" cy="1219200"/>
              </a:xfrm>
            </p:grpSpPr>
            <p:sp>
              <p:nvSpPr>
                <p:cNvPr id="222" name="Oval 221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Oval 222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Oval 223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Oval 224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Oval 226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Oval 230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Oval 232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Oval 234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8714061" y="1998116"/>
                <a:ext cx="215623" cy="799366"/>
                <a:chOff x="3971772" y="3264775"/>
                <a:chExt cx="358928" cy="1219200"/>
              </a:xfrm>
            </p:grpSpPr>
            <p:sp>
              <p:nvSpPr>
                <p:cNvPr id="208" name="Oval 207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8712512" y="1394139"/>
                <a:ext cx="215623" cy="799366"/>
                <a:chOff x="3971772" y="3264775"/>
                <a:chExt cx="358928" cy="1219200"/>
              </a:xfrm>
            </p:grpSpPr>
            <p:sp>
              <p:nvSpPr>
                <p:cNvPr id="194" name="Oval 193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Oval 196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Oval 200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Oval 201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0" name="Oval 119"/>
              <p:cNvSpPr>
                <a:spLocks noChangeAspect="1"/>
              </p:cNvSpPr>
              <p:nvPr/>
            </p:nvSpPr>
            <p:spPr>
              <a:xfrm>
                <a:off x="8732904" y="5901621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>
                <a:spLocks noChangeAspect="1"/>
              </p:cNvSpPr>
              <p:nvPr/>
            </p:nvSpPr>
            <p:spPr>
              <a:xfrm>
                <a:off x="8731138" y="5295554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>
                <a:spLocks noChangeAspect="1"/>
              </p:cNvSpPr>
              <p:nvPr/>
            </p:nvSpPr>
            <p:spPr>
              <a:xfrm>
                <a:off x="8730673" y="4695181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>
                <a:spLocks noChangeAspect="1"/>
              </p:cNvSpPr>
              <p:nvPr/>
            </p:nvSpPr>
            <p:spPr>
              <a:xfrm>
                <a:off x="8739834" y="2107586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>
                <a:spLocks noChangeAspect="1"/>
              </p:cNvSpPr>
              <p:nvPr/>
            </p:nvSpPr>
            <p:spPr>
              <a:xfrm>
                <a:off x="8661433" y="1298612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>
                <a:spLocks noChangeAspect="1"/>
              </p:cNvSpPr>
              <p:nvPr/>
            </p:nvSpPr>
            <p:spPr>
              <a:xfrm flipH="1">
                <a:off x="8689866" y="4613041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>
                <a:spLocks noChangeAspect="1"/>
              </p:cNvSpPr>
              <p:nvPr/>
            </p:nvSpPr>
            <p:spPr>
              <a:xfrm flipH="1">
                <a:off x="8689860" y="4642277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/>
              <p:cNvGrpSpPr/>
              <p:nvPr/>
            </p:nvGrpSpPr>
            <p:grpSpPr>
              <a:xfrm>
                <a:off x="8793637" y="6596537"/>
                <a:ext cx="185510" cy="90716"/>
                <a:chOff x="729762" y="6354309"/>
                <a:chExt cx="305882" cy="103353"/>
              </a:xfrm>
            </p:grpSpPr>
            <p:cxnSp>
              <p:nvCxnSpPr>
                <p:cNvPr id="191" name="Straight Connector 190"/>
                <p:cNvCxnSpPr/>
                <p:nvPr/>
              </p:nvCxnSpPr>
              <p:spPr>
                <a:xfrm flipH="1">
                  <a:off x="830934" y="6354309"/>
                  <a:ext cx="105746" cy="1017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H="1">
                  <a:off x="929898" y="6354309"/>
                  <a:ext cx="105746" cy="1017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H="1">
                  <a:off x="729762" y="6355946"/>
                  <a:ext cx="105746" cy="1017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/>
            </p:nvGrpSpPr>
            <p:grpSpPr>
              <a:xfrm>
                <a:off x="8708536" y="3221876"/>
                <a:ext cx="215623" cy="799366"/>
                <a:chOff x="3971772" y="3264775"/>
                <a:chExt cx="358928" cy="1219200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Oval 185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Oval 186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Oval 187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Oval 189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8706987" y="2617899"/>
                <a:ext cx="215623" cy="799366"/>
                <a:chOff x="3971772" y="3264775"/>
                <a:chExt cx="358928" cy="1219200"/>
              </a:xfrm>
            </p:grpSpPr>
            <p:sp>
              <p:nvSpPr>
                <p:cNvPr id="163" name="Oval 162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8734309" y="3331346"/>
                <a:ext cx="170289" cy="18585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>
                <a:off x="8706986" y="3827499"/>
                <a:ext cx="215623" cy="799366"/>
                <a:chOff x="3971772" y="3264775"/>
                <a:chExt cx="358928" cy="1219200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4005186" y="4179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000500" y="38743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4000500" y="35695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4000500" y="3264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3971772" y="37219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4025900" y="40267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4000500" y="3417175"/>
                  <a:ext cx="304800" cy="304800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/>
                <p:cNvSpPr>
                  <a:spLocks noChangeAspect="1"/>
                </p:cNvSpPr>
                <p:nvPr/>
              </p:nvSpPr>
              <p:spPr>
                <a:xfrm>
                  <a:off x="4013200" y="32774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>
                  <a:spLocks noChangeAspect="1"/>
                </p:cNvSpPr>
                <p:nvPr/>
              </p:nvSpPr>
              <p:spPr>
                <a:xfrm>
                  <a:off x="4013200" y="34298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>
                  <a:spLocks noChangeAspect="1"/>
                </p:cNvSpPr>
                <p:nvPr/>
              </p:nvSpPr>
              <p:spPr>
                <a:xfrm>
                  <a:off x="4012425" y="3582275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/>
                <p:cNvSpPr>
                  <a:spLocks noChangeAspect="1"/>
                </p:cNvSpPr>
                <p:nvPr/>
              </p:nvSpPr>
              <p:spPr>
                <a:xfrm>
                  <a:off x="3980408" y="3730357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>
                  <a:spLocks noChangeAspect="1"/>
                </p:cNvSpPr>
                <p:nvPr/>
              </p:nvSpPr>
              <p:spPr>
                <a:xfrm>
                  <a:off x="4012425" y="38850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/>
                <p:cNvSpPr>
                  <a:spLocks noChangeAspect="1"/>
                </p:cNvSpPr>
                <p:nvPr/>
              </p:nvSpPr>
              <p:spPr>
                <a:xfrm>
                  <a:off x="4037558" y="4040618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/>
                <p:cNvSpPr>
                  <a:spLocks noChangeAspect="1"/>
                </p:cNvSpPr>
                <p:nvPr/>
              </p:nvSpPr>
              <p:spPr>
                <a:xfrm>
                  <a:off x="4014343" y="4189843"/>
                  <a:ext cx="283464" cy="283464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2" name="Oval 131"/>
              <p:cNvSpPr>
                <a:spLocks noChangeAspect="1"/>
              </p:cNvSpPr>
              <p:nvPr/>
            </p:nvSpPr>
            <p:spPr>
              <a:xfrm flipH="1">
                <a:off x="8720459" y="4534814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>
                <a:spLocks noChangeAspect="1"/>
              </p:cNvSpPr>
              <p:nvPr/>
            </p:nvSpPr>
            <p:spPr>
              <a:xfrm flipH="1">
                <a:off x="8743736" y="3772204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>
                <a:spLocks noChangeAspect="1"/>
              </p:cNvSpPr>
              <p:nvPr/>
            </p:nvSpPr>
            <p:spPr>
              <a:xfrm flipH="1">
                <a:off x="8750034" y="2561748"/>
                <a:ext cx="170289" cy="185852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 flipH="1">
                <a:off x="8822447" y="1282878"/>
                <a:ext cx="275721" cy="529853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Up Arrow 135"/>
              <p:cNvSpPr/>
              <p:nvPr/>
            </p:nvSpPr>
            <p:spPr>
              <a:xfrm>
                <a:off x="7794203" y="4268820"/>
                <a:ext cx="414286" cy="372849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chemeClr val="tx1"/>
              </a:solidFill>
              <a:ln w="12700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Up Arrow 136"/>
              <p:cNvSpPr/>
              <p:nvPr/>
            </p:nvSpPr>
            <p:spPr>
              <a:xfrm>
                <a:off x="6629147" y="5842023"/>
                <a:ext cx="414286" cy="357958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chemeClr val="tx1"/>
              </a:solidFill>
              <a:ln w="12700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8994719" y="183378"/>
                <a:ext cx="819501" cy="65549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 flipV="1">
                <a:off x="8989122" y="1107439"/>
                <a:ext cx="7233" cy="54805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Up Arrow 139"/>
              <p:cNvSpPr/>
              <p:nvPr/>
            </p:nvSpPr>
            <p:spPr>
              <a:xfrm rot="10800000">
                <a:off x="6626215" y="6228018"/>
                <a:ext cx="414286" cy="272540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rgbClr val="FFFFFF"/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Up Arrow 140"/>
              <p:cNvSpPr/>
              <p:nvPr/>
            </p:nvSpPr>
            <p:spPr>
              <a:xfrm rot="10800000">
                <a:off x="7792839" y="4681050"/>
                <a:ext cx="414286" cy="465328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rgbClr val="FFFFFF"/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Up Arrow 141"/>
              <p:cNvSpPr/>
              <p:nvPr/>
            </p:nvSpPr>
            <p:spPr>
              <a:xfrm>
                <a:off x="8220858" y="489315"/>
                <a:ext cx="414286" cy="789205"/>
              </a:xfrm>
              <a:prstGeom prst="upArrow">
                <a:avLst>
                  <a:gd name="adj1" fmla="val 50000"/>
                  <a:gd name="adj2" fmla="val 79730"/>
                </a:avLst>
              </a:prstGeom>
              <a:solidFill>
                <a:schemeClr val="tx1"/>
              </a:solidFill>
              <a:ln w="12700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Up Arrow 142"/>
              <p:cNvSpPr/>
              <p:nvPr/>
            </p:nvSpPr>
            <p:spPr>
              <a:xfrm rot="10800000">
                <a:off x="8211310" y="1346501"/>
                <a:ext cx="414286" cy="509533"/>
              </a:xfrm>
              <a:prstGeom prst="upArrow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853523" y="6111939"/>
                <a:ext cx="76647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"/>
                    <a:cs typeface="Arial"/>
                  </a:rPr>
                  <a:t>PBL</a:t>
                </a:r>
              </a:p>
              <a:p>
                <a:pPr algn="ctr"/>
                <a:r>
                  <a:rPr lang="en-US" sz="1100" dirty="0" smtClean="0">
                    <a:latin typeface="Arial"/>
                    <a:cs typeface="Arial"/>
                  </a:rPr>
                  <a:t>Stable </a:t>
                </a:r>
              </a:p>
              <a:p>
                <a:pPr algn="ctr"/>
                <a:r>
                  <a:rPr lang="en-US" sz="1100" dirty="0" smtClean="0">
                    <a:latin typeface="Arial"/>
                    <a:cs typeface="Arial"/>
                  </a:rPr>
                  <a:t>Layer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915866" y="1146174"/>
                <a:ext cx="9494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"/>
                    <a:cs typeface="Arial"/>
                  </a:rPr>
                  <a:t>Tropopause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8734467" y="4443688"/>
                <a:ext cx="101873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"/>
                    <a:cs typeface="Arial"/>
                  </a:rPr>
                  <a:t>Melting </a:t>
                </a:r>
              </a:p>
              <a:p>
                <a:pPr algn="ctr"/>
                <a:r>
                  <a:rPr lang="en-US" sz="1100" dirty="0" smtClean="0">
                    <a:latin typeface="Arial"/>
                    <a:cs typeface="Arial"/>
                  </a:rPr>
                  <a:t>Layer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421792" y="349906"/>
                <a:ext cx="776890" cy="6373305"/>
              </a:xfrm>
              <a:custGeom>
                <a:avLst/>
                <a:gdLst>
                  <a:gd name="connsiteX0" fmla="*/ 779412 w 779412"/>
                  <a:gd name="connsiteY0" fmla="*/ 6369589 h 6377638"/>
                  <a:gd name="connsiteX1" fmla="*/ 610949 w 779412"/>
                  <a:gd name="connsiteY1" fmla="*/ 6376069 h 6377638"/>
                  <a:gd name="connsiteX2" fmla="*/ 351774 w 779412"/>
                  <a:gd name="connsiteY2" fmla="*/ 6343670 h 6377638"/>
                  <a:gd name="connsiteX3" fmla="*/ 241625 w 779412"/>
                  <a:gd name="connsiteY3" fmla="*/ 6298312 h 6377638"/>
                  <a:gd name="connsiteX4" fmla="*/ 274022 w 779412"/>
                  <a:gd name="connsiteY4" fmla="*/ 6188157 h 6377638"/>
                  <a:gd name="connsiteX5" fmla="*/ 312898 w 779412"/>
                  <a:gd name="connsiteY5" fmla="*/ 6097440 h 6377638"/>
                  <a:gd name="connsiteX6" fmla="*/ 248104 w 779412"/>
                  <a:gd name="connsiteY6" fmla="*/ 5961366 h 6377638"/>
                  <a:gd name="connsiteX7" fmla="*/ 228666 w 779412"/>
                  <a:gd name="connsiteY7" fmla="*/ 5799372 h 6377638"/>
                  <a:gd name="connsiteX8" fmla="*/ 299939 w 779412"/>
                  <a:gd name="connsiteY8" fmla="*/ 5093080 h 6377638"/>
                  <a:gd name="connsiteX9" fmla="*/ 332336 w 779412"/>
                  <a:gd name="connsiteY9" fmla="*/ 4736694 h 6377638"/>
                  <a:gd name="connsiteX10" fmla="*/ 423047 w 779412"/>
                  <a:gd name="connsiteY10" fmla="*/ 4464544 h 6377638"/>
                  <a:gd name="connsiteX11" fmla="*/ 429526 w 779412"/>
                  <a:gd name="connsiteY11" fmla="*/ 4192395 h 6377638"/>
                  <a:gd name="connsiteX12" fmla="*/ 338815 w 779412"/>
                  <a:gd name="connsiteY12" fmla="*/ 3920246 h 6377638"/>
                  <a:gd name="connsiteX13" fmla="*/ 312898 w 779412"/>
                  <a:gd name="connsiteY13" fmla="*/ 3589779 h 6377638"/>
                  <a:gd name="connsiteX14" fmla="*/ 364733 w 779412"/>
                  <a:gd name="connsiteY14" fmla="*/ 2980683 h 6377638"/>
                  <a:gd name="connsiteX15" fmla="*/ 436006 w 779412"/>
                  <a:gd name="connsiteY15" fmla="*/ 2468783 h 6377638"/>
                  <a:gd name="connsiteX16" fmla="*/ 494320 w 779412"/>
                  <a:gd name="connsiteY16" fmla="*/ 2079998 h 6377638"/>
                  <a:gd name="connsiteX17" fmla="*/ 455444 w 779412"/>
                  <a:gd name="connsiteY17" fmla="*/ 1794890 h 6377638"/>
                  <a:gd name="connsiteX18" fmla="*/ 14847 w 779412"/>
                  <a:gd name="connsiteY18" fmla="*/ 1120996 h 6377638"/>
                  <a:gd name="connsiteX19" fmla="*/ 131476 w 779412"/>
                  <a:gd name="connsiteY19" fmla="*/ 628535 h 6377638"/>
                  <a:gd name="connsiteX20" fmla="*/ 403609 w 779412"/>
                  <a:gd name="connsiteY20" fmla="*/ 0 h 6377638"/>
                  <a:gd name="connsiteX0" fmla="*/ 779412 w 779412"/>
                  <a:gd name="connsiteY0" fmla="*/ 6369589 h 6377638"/>
                  <a:gd name="connsiteX1" fmla="*/ 610949 w 779412"/>
                  <a:gd name="connsiteY1" fmla="*/ 6376069 h 6377638"/>
                  <a:gd name="connsiteX2" fmla="*/ 351774 w 779412"/>
                  <a:gd name="connsiteY2" fmla="*/ 6343670 h 6377638"/>
                  <a:gd name="connsiteX3" fmla="*/ 241625 w 779412"/>
                  <a:gd name="connsiteY3" fmla="*/ 6298312 h 6377638"/>
                  <a:gd name="connsiteX4" fmla="*/ 274022 w 779412"/>
                  <a:gd name="connsiteY4" fmla="*/ 6188157 h 6377638"/>
                  <a:gd name="connsiteX5" fmla="*/ 312898 w 779412"/>
                  <a:gd name="connsiteY5" fmla="*/ 6097440 h 6377638"/>
                  <a:gd name="connsiteX6" fmla="*/ 248104 w 779412"/>
                  <a:gd name="connsiteY6" fmla="*/ 5961366 h 6377638"/>
                  <a:gd name="connsiteX7" fmla="*/ 228666 w 779412"/>
                  <a:gd name="connsiteY7" fmla="*/ 5799372 h 6377638"/>
                  <a:gd name="connsiteX8" fmla="*/ 299939 w 779412"/>
                  <a:gd name="connsiteY8" fmla="*/ 5093080 h 6377638"/>
                  <a:gd name="connsiteX9" fmla="*/ 332336 w 779412"/>
                  <a:gd name="connsiteY9" fmla="*/ 4736694 h 6377638"/>
                  <a:gd name="connsiteX10" fmla="*/ 423047 w 779412"/>
                  <a:gd name="connsiteY10" fmla="*/ 4464544 h 6377638"/>
                  <a:gd name="connsiteX11" fmla="*/ 429526 w 779412"/>
                  <a:gd name="connsiteY11" fmla="*/ 4192395 h 6377638"/>
                  <a:gd name="connsiteX12" fmla="*/ 338815 w 779412"/>
                  <a:gd name="connsiteY12" fmla="*/ 3920246 h 6377638"/>
                  <a:gd name="connsiteX13" fmla="*/ 312898 w 779412"/>
                  <a:gd name="connsiteY13" fmla="*/ 3589779 h 6377638"/>
                  <a:gd name="connsiteX14" fmla="*/ 364733 w 779412"/>
                  <a:gd name="connsiteY14" fmla="*/ 2980683 h 6377638"/>
                  <a:gd name="connsiteX15" fmla="*/ 436006 w 779412"/>
                  <a:gd name="connsiteY15" fmla="*/ 2468783 h 6377638"/>
                  <a:gd name="connsiteX16" fmla="*/ 494320 w 779412"/>
                  <a:gd name="connsiteY16" fmla="*/ 2079998 h 6377638"/>
                  <a:gd name="connsiteX17" fmla="*/ 455444 w 779412"/>
                  <a:gd name="connsiteY17" fmla="*/ 1794890 h 6377638"/>
                  <a:gd name="connsiteX18" fmla="*/ 14847 w 779412"/>
                  <a:gd name="connsiteY18" fmla="*/ 1120996 h 6377638"/>
                  <a:gd name="connsiteX19" fmla="*/ 131476 w 779412"/>
                  <a:gd name="connsiteY19" fmla="*/ 628535 h 6377638"/>
                  <a:gd name="connsiteX20" fmla="*/ 403609 w 779412"/>
                  <a:gd name="connsiteY20" fmla="*/ 0 h 6377638"/>
                  <a:gd name="connsiteX0" fmla="*/ 779412 w 779412"/>
                  <a:gd name="connsiteY0" fmla="*/ 6369589 h 6377638"/>
                  <a:gd name="connsiteX1" fmla="*/ 610949 w 779412"/>
                  <a:gd name="connsiteY1" fmla="*/ 6376069 h 6377638"/>
                  <a:gd name="connsiteX2" fmla="*/ 351774 w 779412"/>
                  <a:gd name="connsiteY2" fmla="*/ 6343670 h 6377638"/>
                  <a:gd name="connsiteX3" fmla="*/ 241625 w 779412"/>
                  <a:gd name="connsiteY3" fmla="*/ 6298312 h 6377638"/>
                  <a:gd name="connsiteX4" fmla="*/ 274022 w 779412"/>
                  <a:gd name="connsiteY4" fmla="*/ 6188157 h 6377638"/>
                  <a:gd name="connsiteX5" fmla="*/ 312898 w 779412"/>
                  <a:gd name="connsiteY5" fmla="*/ 6097440 h 6377638"/>
                  <a:gd name="connsiteX6" fmla="*/ 248104 w 779412"/>
                  <a:gd name="connsiteY6" fmla="*/ 5961366 h 6377638"/>
                  <a:gd name="connsiteX7" fmla="*/ 228666 w 779412"/>
                  <a:gd name="connsiteY7" fmla="*/ 5799372 h 6377638"/>
                  <a:gd name="connsiteX8" fmla="*/ 299939 w 779412"/>
                  <a:gd name="connsiteY8" fmla="*/ 5093080 h 6377638"/>
                  <a:gd name="connsiteX9" fmla="*/ 332336 w 779412"/>
                  <a:gd name="connsiteY9" fmla="*/ 4736694 h 6377638"/>
                  <a:gd name="connsiteX10" fmla="*/ 423047 w 779412"/>
                  <a:gd name="connsiteY10" fmla="*/ 4464544 h 6377638"/>
                  <a:gd name="connsiteX11" fmla="*/ 429526 w 779412"/>
                  <a:gd name="connsiteY11" fmla="*/ 4192395 h 6377638"/>
                  <a:gd name="connsiteX12" fmla="*/ 338815 w 779412"/>
                  <a:gd name="connsiteY12" fmla="*/ 3920246 h 6377638"/>
                  <a:gd name="connsiteX13" fmla="*/ 312898 w 779412"/>
                  <a:gd name="connsiteY13" fmla="*/ 3589779 h 6377638"/>
                  <a:gd name="connsiteX14" fmla="*/ 364733 w 779412"/>
                  <a:gd name="connsiteY14" fmla="*/ 2980683 h 6377638"/>
                  <a:gd name="connsiteX15" fmla="*/ 436006 w 779412"/>
                  <a:gd name="connsiteY15" fmla="*/ 2468783 h 6377638"/>
                  <a:gd name="connsiteX16" fmla="*/ 498856 w 779412"/>
                  <a:gd name="connsiteY16" fmla="*/ 1971141 h 6377638"/>
                  <a:gd name="connsiteX17" fmla="*/ 455444 w 779412"/>
                  <a:gd name="connsiteY17" fmla="*/ 1794890 h 6377638"/>
                  <a:gd name="connsiteX18" fmla="*/ 14847 w 779412"/>
                  <a:gd name="connsiteY18" fmla="*/ 1120996 h 6377638"/>
                  <a:gd name="connsiteX19" fmla="*/ 131476 w 779412"/>
                  <a:gd name="connsiteY19" fmla="*/ 628535 h 6377638"/>
                  <a:gd name="connsiteX20" fmla="*/ 403609 w 779412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20525 w 776890"/>
                  <a:gd name="connsiteY10" fmla="*/ 4464544 h 6377638"/>
                  <a:gd name="connsiteX11" fmla="*/ 427004 w 776890"/>
                  <a:gd name="connsiteY11" fmla="*/ 4192395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20525 w 776890"/>
                  <a:gd name="connsiteY10" fmla="*/ 4464544 h 6377638"/>
                  <a:gd name="connsiteX11" fmla="*/ 427004 w 776890"/>
                  <a:gd name="connsiteY11" fmla="*/ 4192395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20525 w 776890"/>
                  <a:gd name="connsiteY10" fmla="*/ 4464544 h 6377638"/>
                  <a:gd name="connsiteX11" fmla="*/ 427004 w 776890"/>
                  <a:gd name="connsiteY11" fmla="*/ 4192395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20525 w 776890"/>
                  <a:gd name="connsiteY10" fmla="*/ 4464544 h 6377638"/>
                  <a:gd name="connsiteX11" fmla="*/ 427004 w 776890"/>
                  <a:gd name="connsiteY11" fmla="*/ 4192395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20525 w 776890"/>
                  <a:gd name="connsiteY10" fmla="*/ 4464544 h 6377638"/>
                  <a:gd name="connsiteX11" fmla="*/ 427004 w 776890"/>
                  <a:gd name="connsiteY11" fmla="*/ 4192395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11453 w 776890"/>
                  <a:gd name="connsiteY10" fmla="*/ 4441865 h 6377638"/>
                  <a:gd name="connsiteX11" fmla="*/ 427004 w 776890"/>
                  <a:gd name="connsiteY11" fmla="*/ 4192395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11453 w 776890"/>
                  <a:gd name="connsiteY10" fmla="*/ 4441865 h 6377638"/>
                  <a:gd name="connsiteX11" fmla="*/ 427004 w 776890"/>
                  <a:gd name="connsiteY11" fmla="*/ 4192395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11453 w 776890"/>
                  <a:gd name="connsiteY10" fmla="*/ 4441865 h 6377638"/>
                  <a:gd name="connsiteX11" fmla="*/ 408861 w 776890"/>
                  <a:gd name="connsiteY11" fmla="*/ 4156110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11453 w 776890"/>
                  <a:gd name="connsiteY10" fmla="*/ 4441865 h 6377638"/>
                  <a:gd name="connsiteX11" fmla="*/ 408861 w 776890"/>
                  <a:gd name="connsiteY11" fmla="*/ 4156110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11453 w 776890"/>
                  <a:gd name="connsiteY10" fmla="*/ 4441865 h 6377638"/>
                  <a:gd name="connsiteX11" fmla="*/ 408861 w 776890"/>
                  <a:gd name="connsiteY11" fmla="*/ 4156110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7638"/>
                  <a:gd name="connsiteX1" fmla="*/ 608427 w 776890"/>
                  <a:gd name="connsiteY1" fmla="*/ 6376069 h 6377638"/>
                  <a:gd name="connsiteX2" fmla="*/ 349252 w 776890"/>
                  <a:gd name="connsiteY2" fmla="*/ 6343670 h 6377638"/>
                  <a:gd name="connsiteX3" fmla="*/ 239103 w 776890"/>
                  <a:gd name="connsiteY3" fmla="*/ 6298312 h 6377638"/>
                  <a:gd name="connsiteX4" fmla="*/ 271500 w 776890"/>
                  <a:gd name="connsiteY4" fmla="*/ 6188157 h 6377638"/>
                  <a:gd name="connsiteX5" fmla="*/ 310376 w 776890"/>
                  <a:gd name="connsiteY5" fmla="*/ 6097440 h 6377638"/>
                  <a:gd name="connsiteX6" fmla="*/ 245582 w 776890"/>
                  <a:gd name="connsiteY6" fmla="*/ 5961366 h 6377638"/>
                  <a:gd name="connsiteX7" fmla="*/ 226144 w 776890"/>
                  <a:gd name="connsiteY7" fmla="*/ 5799372 h 6377638"/>
                  <a:gd name="connsiteX8" fmla="*/ 297417 w 776890"/>
                  <a:gd name="connsiteY8" fmla="*/ 5093080 h 6377638"/>
                  <a:gd name="connsiteX9" fmla="*/ 329814 w 776890"/>
                  <a:gd name="connsiteY9" fmla="*/ 4736694 h 6377638"/>
                  <a:gd name="connsiteX10" fmla="*/ 411453 w 776890"/>
                  <a:gd name="connsiteY10" fmla="*/ 4441865 h 6377638"/>
                  <a:gd name="connsiteX11" fmla="*/ 408861 w 776890"/>
                  <a:gd name="connsiteY11" fmla="*/ 4156110 h 6377638"/>
                  <a:gd name="connsiteX12" fmla="*/ 336293 w 776890"/>
                  <a:gd name="connsiteY12" fmla="*/ 3920246 h 6377638"/>
                  <a:gd name="connsiteX13" fmla="*/ 310376 w 776890"/>
                  <a:gd name="connsiteY13" fmla="*/ 3589779 h 6377638"/>
                  <a:gd name="connsiteX14" fmla="*/ 362211 w 776890"/>
                  <a:gd name="connsiteY14" fmla="*/ 2980683 h 6377638"/>
                  <a:gd name="connsiteX15" fmla="*/ 433484 w 776890"/>
                  <a:gd name="connsiteY15" fmla="*/ 2468783 h 6377638"/>
                  <a:gd name="connsiteX16" fmla="*/ 496334 w 776890"/>
                  <a:gd name="connsiteY16" fmla="*/ 1971141 h 6377638"/>
                  <a:gd name="connsiteX17" fmla="*/ 412100 w 776890"/>
                  <a:gd name="connsiteY17" fmla="*/ 1704176 h 6377638"/>
                  <a:gd name="connsiteX18" fmla="*/ 12325 w 776890"/>
                  <a:gd name="connsiteY18" fmla="*/ 1120996 h 6377638"/>
                  <a:gd name="connsiteX19" fmla="*/ 128954 w 776890"/>
                  <a:gd name="connsiteY19" fmla="*/ 628535 h 6377638"/>
                  <a:gd name="connsiteX20" fmla="*/ 401087 w 776890"/>
                  <a:gd name="connsiteY20" fmla="*/ 0 h 6377638"/>
                  <a:gd name="connsiteX0" fmla="*/ 776890 w 776890"/>
                  <a:gd name="connsiteY0" fmla="*/ 6369589 h 6371502"/>
                  <a:gd name="connsiteX1" fmla="*/ 608427 w 776890"/>
                  <a:gd name="connsiteY1" fmla="*/ 6363369 h 6371502"/>
                  <a:gd name="connsiteX2" fmla="*/ 349252 w 776890"/>
                  <a:gd name="connsiteY2" fmla="*/ 6343670 h 6371502"/>
                  <a:gd name="connsiteX3" fmla="*/ 239103 w 776890"/>
                  <a:gd name="connsiteY3" fmla="*/ 6298312 h 6371502"/>
                  <a:gd name="connsiteX4" fmla="*/ 271500 w 776890"/>
                  <a:gd name="connsiteY4" fmla="*/ 6188157 h 6371502"/>
                  <a:gd name="connsiteX5" fmla="*/ 310376 w 776890"/>
                  <a:gd name="connsiteY5" fmla="*/ 6097440 h 6371502"/>
                  <a:gd name="connsiteX6" fmla="*/ 245582 w 776890"/>
                  <a:gd name="connsiteY6" fmla="*/ 5961366 h 6371502"/>
                  <a:gd name="connsiteX7" fmla="*/ 226144 w 776890"/>
                  <a:gd name="connsiteY7" fmla="*/ 5799372 h 6371502"/>
                  <a:gd name="connsiteX8" fmla="*/ 297417 w 776890"/>
                  <a:gd name="connsiteY8" fmla="*/ 5093080 h 6371502"/>
                  <a:gd name="connsiteX9" fmla="*/ 329814 w 776890"/>
                  <a:gd name="connsiteY9" fmla="*/ 4736694 h 6371502"/>
                  <a:gd name="connsiteX10" fmla="*/ 411453 w 776890"/>
                  <a:gd name="connsiteY10" fmla="*/ 4441865 h 6371502"/>
                  <a:gd name="connsiteX11" fmla="*/ 408861 w 776890"/>
                  <a:gd name="connsiteY11" fmla="*/ 4156110 h 6371502"/>
                  <a:gd name="connsiteX12" fmla="*/ 336293 w 776890"/>
                  <a:gd name="connsiteY12" fmla="*/ 3920246 h 6371502"/>
                  <a:gd name="connsiteX13" fmla="*/ 310376 w 776890"/>
                  <a:gd name="connsiteY13" fmla="*/ 3589779 h 6371502"/>
                  <a:gd name="connsiteX14" fmla="*/ 362211 w 776890"/>
                  <a:gd name="connsiteY14" fmla="*/ 2980683 h 6371502"/>
                  <a:gd name="connsiteX15" fmla="*/ 433484 w 776890"/>
                  <a:gd name="connsiteY15" fmla="*/ 2468783 h 6371502"/>
                  <a:gd name="connsiteX16" fmla="*/ 496334 w 776890"/>
                  <a:gd name="connsiteY16" fmla="*/ 1971141 h 6371502"/>
                  <a:gd name="connsiteX17" fmla="*/ 412100 w 776890"/>
                  <a:gd name="connsiteY17" fmla="*/ 1704176 h 6371502"/>
                  <a:gd name="connsiteX18" fmla="*/ 12325 w 776890"/>
                  <a:gd name="connsiteY18" fmla="*/ 1120996 h 6371502"/>
                  <a:gd name="connsiteX19" fmla="*/ 128954 w 776890"/>
                  <a:gd name="connsiteY19" fmla="*/ 628535 h 6371502"/>
                  <a:gd name="connsiteX20" fmla="*/ 401087 w 776890"/>
                  <a:gd name="connsiteY20" fmla="*/ 0 h 6371502"/>
                  <a:gd name="connsiteX0" fmla="*/ 776890 w 776890"/>
                  <a:gd name="connsiteY0" fmla="*/ 6369589 h 6373305"/>
                  <a:gd name="connsiteX1" fmla="*/ 608427 w 776890"/>
                  <a:gd name="connsiteY1" fmla="*/ 6369719 h 6373305"/>
                  <a:gd name="connsiteX2" fmla="*/ 349252 w 776890"/>
                  <a:gd name="connsiteY2" fmla="*/ 6343670 h 6373305"/>
                  <a:gd name="connsiteX3" fmla="*/ 239103 w 776890"/>
                  <a:gd name="connsiteY3" fmla="*/ 6298312 h 6373305"/>
                  <a:gd name="connsiteX4" fmla="*/ 271500 w 776890"/>
                  <a:gd name="connsiteY4" fmla="*/ 6188157 h 6373305"/>
                  <a:gd name="connsiteX5" fmla="*/ 310376 w 776890"/>
                  <a:gd name="connsiteY5" fmla="*/ 6097440 h 6373305"/>
                  <a:gd name="connsiteX6" fmla="*/ 245582 w 776890"/>
                  <a:gd name="connsiteY6" fmla="*/ 5961366 h 6373305"/>
                  <a:gd name="connsiteX7" fmla="*/ 226144 w 776890"/>
                  <a:gd name="connsiteY7" fmla="*/ 5799372 h 6373305"/>
                  <a:gd name="connsiteX8" fmla="*/ 297417 w 776890"/>
                  <a:gd name="connsiteY8" fmla="*/ 5093080 h 6373305"/>
                  <a:gd name="connsiteX9" fmla="*/ 329814 w 776890"/>
                  <a:gd name="connsiteY9" fmla="*/ 4736694 h 6373305"/>
                  <a:gd name="connsiteX10" fmla="*/ 411453 w 776890"/>
                  <a:gd name="connsiteY10" fmla="*/ 4441865 h 6373305"/>
                  <a:gd name="connsiteX11" fmla="*/ 408861 w 776890"/>
                  <a:gd name="connsiteY11" fmla="*/ 4156110 h 6373305"/>
                  <a:gd name="connsiteX12" fmla="*/ 336293 w 776890"/>
                  <a:gd name="connsiteY12" fmla="*/ 3920246 h 6373305"/>
                  <a:gd name="connsiteX13" fmla="*/ 310376 w 776890"/>
                  <a:gd name="connsiteY13" fmla="*/ 3589779 h 6373305"/>
                  <a:gd name="connsiteX14" fmla="*/ 362211 w 776890"/>
                  <a:gd name="connsiteY14" fmla="*/ 2980683 h 6373305"/>
                  <a:gd name="connsiteX15" fmla="*/ 433484 w 776890"/>
                  <a:gd name="connsiteY15" fmla="*/ 2468783 h 6373305"/>
                  <a:gd name="connsiteX16" fmla="*/ 496334 w 776890"/>
                  <a:gd name="connsiteY16" fmla="*/ 1971141 h 6373305"/>
                  <a:gd name="connsiteX17" fmla="*/ 412100 w 776890"/>
                  <a:gd name="connsiteY17" fmla="*/ 1704176 h 6373305"/>
                  <a:gd name="connsiteX18" fmla="*/ 12325 w 776890"/>
                  <a:gd name="connsiteY18" fmla="*/ 1120996 h 6373305"/>
                  <a:gd name="connsiteX19" fmla="*/ 128954 w 776890"/>
                  <a:gd name="connsiteY19" fmla="*/ 628535 h 6373305"/>
                  <a:gd name="connsiteX20" fmla="*/ 401087 w 776890"/>
                  <a:gd name="connsiteY20" fmla="*/ 0 h 6373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76890" h="6373305">
                    <a:moveTo>
                      <a:pt x="776890" y="6369589"/>
                    </a:moveTo>
                    <a:cubicBezTo>
                      <a:pt x="728295" y="6374989"/>
                      <a:pt x="679700" y="6374039"/>
                      <a:pt x="608427" y="6369719"/>
                    </a:cubicBezTo>
                    <a:cubicBezTo>
                      <a:pt x="537154" y="6365399"/>
                      <a:pt x="410806" y="6355571"/>
                      <a:pt x="349252" y="6343670"/>
                    </a:cubicBezTo>
                    <a:cubicBezTo>
                      <a:pt x="287698" y="6331769"/>
                      <a:pt x="252062" y="6324231"/>
                      <a:pt x="239103" y="6298312"/>
                    </a:cubicBezTo>
                    <a:cubicBezTo>
                      <a:pt x="226144" y="6272393"/>
                      <a:pt x="259621" y="6221636"/>
                      <a:pt x="271500" y="6188157"/>
                    </a:cubicBezTo>
                    <a:cubicBezTo>
                      <a:pt x="283379" y="6154678"/>
                      <a:pt x="314696" y="6135238"/>
                      <a:pt x="310376" y="6097440"/>
                    </a:cubicBezTo>
                    <a:cubicBezTo>
                      <a:pt x="306056" y="6059642"/>
                      <a:pt x="259621" y="6011044"/>
                      <a:pt x="245582" y="5961366"/>
                    </a:cubicBezTo>
                    <a:cubicBezTo>
                      <a:pt x="231543" y="5911688"/>
                      <a:pt x="217505" y="5944086"/>
                      <a:pt x="226144" y="5799372"/>
                    </a:cubicBezTo>
                    <a:cubicBezTo>
                      <a:pt x="234783" y="5654658"/>
                      <a:pt x="280139" y="5270193"/>
                      <a:pt x="297417" y="5093080"/>
                    </a:cubicBezTo>
                    <a:cubicBezTo>
                      <a:pt x="314695" y="4915967"/>
                      <a:pt x="310808" y="4845230"/>
                      <a:pt x="329814" y="4736694"/>
                    </a:cubicBezTo>
                    <a:cubicBezTo>
                      <a:pt x="348820" y="4628158"/>
                      <a:pt x="398279" y="4538629"/>
                      <a:pt x="411453" y="4441865"/>
                    </a:cubicBezTo>
                    <a:cubicBezTo>
                      <a:pt x="424627" y="4345101"/>
                      <a:pt x="412318" y="4197690"/>
                      <a:pt x="408861" y="4156110"/>
                    </a:cubicBezTo>
                    <a:cubicBezTo>
                      <a:pt x="405404" y="4114530"/>
                      <a:pt x="352707" y="4014634"/>
                      <a:pt x="336293" y="3920246"/>
                    </a:cubicBezTo>
                    <a:cubicBezTo>
                      <a:pt x="319879" y="3825858"/>
                      <a:pt x="306056" y="3746373"/>
                      <a:pt x="310376" y="3589779"/>
                    </a:cubicBezTo>
                    <a:cubicBezTo>
                      <a:pt x="314696" y="3433185"/>
                      <a:pt x="341693" y="3167516"/>
                      <a:pt x="362211" y="2980683"/>
                    </a:cubicBezTo>
                    <a:cubicBezTo>
                      <a:pt x="382729" y="2793850"/>
                      <a:pt x="411130" y="2637040"/>
                      <a:pt x="433484" y="2468783"/>
                    </a:cubicBezTo>
                    <a:cubicBezTo>
                      <a:pt x="455838" y="2300526"/>
                      <a:pt x="486291" y="2125789"/>
                      <a:pt x="496334" y="1971141"/>
                    </a:cubicBezTo>
                    <a:cubicBezTo>
                      <a:pt x="506377" y="1816493"/>
                      <a:pt x="483697" y="1795973"/>
                      <a:pt x="412100" y="1704176"/>
                    </a:cubicBezTo>
                    <a:cubicBezTo>
                      <a:pt x="340503" y="1612379"/>
                      <a:pt x="59516" y="1300269"/>
                      <a:pt x="12325" y="1120996"/>
                    </a:cubicBezTo>
                    <a:cubicBezTo>
                      <a:pt x="-34866" y="941723"/>
                      <a:pt x="64160" y="815368"/>
                      <a:pt x="128954" y="628535"/>
                    </a:cubicBezTo>
                    <a:cubicBezTo>
                      <a:pt x="193748" y="441702"/>
                      <a:pt x="401087" y="0"/>
                      <a:pt x="401087" y="0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3889163" y="187285"/>
                <a:ext cx="2551019" cy="6556512"/>
              </a:xfrm>
              <a:prstGeom prst="rect">
                <a:avLst/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17548222">
              <a:off x="82215" y="2744693"/>
              <a:ext cx="730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CNTL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6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Figure2b_draf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5" y="-33405"/>
            <a:ext cx="3820434" cy="689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751" y="-115461"/>
            <a:ext cx="4396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8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561445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Studies focusing on radiation impacts on </a:t>
            </a:r>
            <a:r>
              <a:rPr lang="en-US" sz="2800" dirty="0" err="1" smtClean="0"/>
              <a:t>mesoscale</a:t>
            </a:r>
            <a:r>
              <a:rPr lang="en-US" sz="2800" dirty="0" smtClean="0"/>
              <a:t> </a:t>
            </a:r>
            <a:r>
              <a:rPr lang="en-US" sz="2800" dirty="0"/>
              <a:t>convective system </a:t>
            </a:r>
            <a:r>
              <a:rPr lang="en-US" sz="2800" dirty="0" smtClean="0"/>
              <a:t>(MCS) evolution </a:t>
            </a:r>
            <a:r>
              <a:rPr lang="en-US" sz="2800" dirty="0"/>
              <a:t>in the </a:t>
            </a:r>
            <a:r>
              <a:rPr lang="en-US" sz="2800" dirty="0" smtClean="0"/>
              <a:t>tropics</a:t>
            </a:r>
            <a:endParaRPr lang="en-US" dirty="0" smtClean="0"/>
          </a:p>
          <a:p>
            <a:pPr lvl="1"/>
            <a:r>
              <a:rPr lang="en-US" dirty="0" err="1" smtClean="0"/>
              <a:t>Dudhia</a:t>
            </a:r>
            <a:r>
              <a:rPr lang="en-US" dirty="0" smtClean="0"/>
              <a:t> (1989</a:t>
            </a:r>
            <a:r>
              <a:rPr lang="en-US" dirty="0"/>
              <a:t>) and Miller and Frank (1993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Radiation modulates tropical </a:t>
            </a:r>
            <a:r>
              <a:rPr lang="en-US" dirty="0" err="1" smtClean="0"/>
              <a:t>mesoscale</a:t>
            </a:r>
            <a:r>
              <a:rPr lang="en-US" dirty="0" smtClean="0"/>
              <a:t> convective system development through large-scale cooling and destabilization of the environment</a:t>
            </a:r>
          </a:p>
          <a:p>
            <a:pPr lvl="1"/>
            <a:r>
              <a:rPr lang="en-US" dirty="0"/>
              <a:t>Tao et al. (1996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smtClean="0"/>
              <a:t>Examined:</a:t>
            </a:r>
            <a:endParaRPr lang="en-US" dirty="0"/>
          </a:p>
          <a:p>
            <a:pPr marL="1828800" lvl="3" indent="-457200">
              <a:buFont typeface="Arial"/>
              <a:buAutoNum type="arabicParenBoth"/>
            </a:pPr>
            <a:r>
              <a:rPr lang="en-US" dirty="0"/>
              <a:t>Cloud-top </a:t>
            </a:r>
            <a:r>
              <a:rPr lang="en-US" dirty="0" err="1"/>
              <a:t>radiative</a:t>
            </a:r>
            <a:r>
              <a:rPr lang="en-US" dirty="0"/>
              <a:t> cooling and cloud-base </a:t>
            </a:r>
            <a:r>
              <a:rPr lang="en-US" dirty="0" err="1"/>
              <a:t>radiative</a:t>
            </a:r>
            <a:r>
              <a:rPr lang="en-US" dirty="0"/>
              <a:t> warming </a:t>
            </a:r>
          </a:p>
          <a:p>
            <a:pPr marL="1828800" lvl="3" indent="-457200">
              <a:buFont typeface="Arial"/>
              <a:buAutoNum type="arabicParenBoth"/>
            </a:pPr>
            <a:r>
              <a:rPr lang="en-US" dirty="0" smtClean="0"/>
              <a:t>Differential clear </a:t>
            </a:r>
            <a:r>
              <a:rPr lang="en-US" dirty="0"/>
              <a:t>and cloudy </a:t>
            </a:r>
            <a:r>
              <a:rPr lang="en-US" dirty="0" smtClean="0"/>
              <a:t>air </a:t>
            </a:r>
            <a:r>
              <a:rPr lang="en-US" dirty="0" err="1"/>
              <a:t>radiative</a:t>
            </a:r>
            <a:r>
              <a:rPr lang="en-US" dirty="0"/>
              <a:t> </a:t>
            </a:r>
            <a:r>
              <a:rPr lang="en-US" dirty="0" smtClean="0"/>
              <a:t>heating and cooling  </a:t>
            </a:r>
            <a:r>
              <a:rPr lang="en-US" dirty="0"/>
              <a:t>(Gray and Jacobson, </a:t>
            </a:r>
            <a:r>
              <a:rPr lang="en-US" dirty="0" smtClean="0"/>
              <a:t>1977)</a:t>
            </a:r>
          </a:p>
          <a:p>
            <a:pPr marL="1828800" lvl="3" indent="-457200">
              <a:buFont typeface="Arial"/>
              <a:buAutoNum type="arabicParenBoth"/>
            </a:pPr>
            <a:r>
              <a:rPr lang="en-US" dirty="0" smtClean="0"/>
              <a:t>Large</a:t>
            </a:r>
            <a:r>
              <a:rPr lang="en-US" dirty="0"/>
              <a:t>-scale </a:t>
            </a:r>
            <a:r>
              <a:rPr lang="en-US" dirty="0" err="1"/>
              <a:t>radiative</a:t>
            </a:r>
            <a:r>
              <a:rPr lang="en-US" dirty="0"/>
              <a:t> cooling of environment</a:t>
            </a:r>
          </a:p>
          <a:p>
            <a:pPr lvl="2"/>
            <a:r>
              <a:rPr lang="en-US" dirty="0"/>
              <a:t>L</a:t>
            </a:r>
            <a:r>
              <a:rPr lang="en-US" dirty="0" smtClean="0"/>
              <a:t>arge</a:t>
            </a:r>
            <a:r>
              <a:rPr lang="en-US" dirty="0"/>
              <a:t>-scale </a:t>
            </a:r>
            <a:r>
              <a:rPr lang="en-US" dirty="0" smtClean="0"/>
              <a:t>environmental cooling is the most </a:t>
            </a:r>
            <a:r>
              <a:rPr lang="en-US" dirty="0"/>
              <a:t>important </a:t>
            </a:r>
            <a:r>
              <a:rPr lang="en-US" dirty="0" smtClean="0"/>
              <a:t>mechanism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increases </a:t>
            </a:r>
            <a:r>
              <a:rPr lang="en-US" dirty="0"/>
              <a:t>relative humidity of </a:t>
            </a:r>
            <a:r>
              <a:rPr lang="en-US" dirty="0" smtClean="0"/>
              <a:t>environments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Our study corroborates this finding. Large scale environmental cooling dominant mechanism.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9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63"/>
    </mc:Choice>
    <mc:Fallback xmlns="">
      <p:transition xmlns:p14="http://schemas.microsoft.com/office/powerpoint/2010/main" spd="slow" advTm="614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04" y="216485"/>
            <a:ext cx="8343736" cy="64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7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47" y="0"/>
            <a:ext cx="3299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436765" y="2642566"/>
            <a:ext cx="4555040" cy="4077573"/>
            <a:chOff x="3827729" y="1897270"/>
            <a:chExt cx="5282599" cy="47288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192" y="1897270"/>
              <a:ext cx="5050058" cy="410813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23071" y="6269201"/>
              <a:ext cx="4087257" cy="35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 smtClean="0">
                  <a:latin typeface="Arial"/>
                  <a:cs typeface="Arial"/>
                </a:rPr>
                <a:t>Johnson et al. (1999); Figure 13b</a:t>
              </a:r>
              <a:endParaRPr lang="en-US" sz="1400" i="1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71239" y="5866840"/>
              <a:ext cx="12137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Latitude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2915023" y="3921962"/>
              <a:ext cx="222552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Pressure [</a:t>
              </a:r>
              <a:r>
                <a:rPr lang="en-US" sz="1600" dirty="0" err="1" smtClean="0">
                  <a:latin typeface="Arial"/>
                  <a:cs typeface="Arial"/>
                </a:rPr>
                <a:t>mb</a:t>
              </a:r>
              <a:r>
                <a:rPr lang="en-US" sz="1600" dirty="0" smtClean="0">
                  <a:latin typeface="Arial"/>
                  <a:cs typeface="Arial"/>
                </a:rPr>
                <a:t>]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7795995" y="4108920"/>
              <a:ext cx="222552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Height [km]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5"/>
            <a:ext cx="8229600" cy="807429"/>
          </a:xfrm>
        </p:spPr>
        <p:txBody>
          <a:bodyPr>
            <a:noAutofit/>
          </a:bodyPr>
          <a:lstStyle/>
          <a:p>
            <a:r>
              <a:rPr lang="en-US" sz="2400" dirty="0" smtClean="0"/>
              <a:t>Common stable </a:t>
            </a:r>
            <a:r>
              <a:rPr lang="en-US" sz="2400" dirty="0"/>
              <a:t>layers </a:t>
            </a:r>
            <a:r>
              <a:rPr lang="en-US" sz="2400" dirty="0" smtClean="0"/>
              <a:t>and clouds in </a:t>
            </a:r>
            <a:r>
              <a:rPr lang="en-US" sz="2400" dirty="0"/>
              <a:t>the tropical </a:t>
            </a:r>
            <a:r>
              <a:rPr lang="en-US" sz="2400" dirty="0" smtClean="0"/>
              <a:t>atmosphere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2747" y="1860625"/>
            <a:ext cx="8526211" cy="4066417"/>
            <a:chOff x="182747" y="1860625"/>
            <a:chExt cx="8526211" cy="4066417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2427414" y="5909281"/>
              <a:ext cx="6065657" cy="17761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436295" y="5510395"/>
              <a:ext cx="158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Top of PBL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747" y="2458659"/>
              <a:ext cx="4215304" cy="2947140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79358" y="1860625"/>
              <a:ext cx="8229600" cy="4596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>
                  <a:solidFill>
                    <a:srgbClr val="FF0000"/>
                  </a:solidFill>
                  <a:sym typeface="Wingdings"/>
                </a:rPr>
                <a:t>Our study, increased stability is top of PBL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58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34"/>
    </mc:Choice>
    <mc:Fallback xmlns="">
      <p:transition spd="slow" advTm="6293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433"/>
            <a:ext cx="8229600" cy="3946982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Relative </a:t>
            </a:r>
            <a:r>
              <a:rPr lang="en-US" sz="2600" dirty="0"/>
              <a:t>humidity gradients and differential longwave </a:t>
            </a:r>
            <a:r>
              <a:rPr lang="en-US" sz="2600" dirty="0" smtClean="0"/>
              <a:t>radiative heating </a:t>
            </a:r>
            <a:r>
              <a:rPr lang="en-US" sz="2600" dirty="0"/>
              <a:t>and </a:t>
            </a:r>
            <a:r>
              <a:rPr lang="en-US" sz="2600" dirty="0" smtClean="0"/>
              <a:t>cooling</a:t>
            </a:r>
            <a:endParaRPr lang="en-US" dirty="0" smtClean="0"/>
          </a:p>
          <a:p>
            <a:pPr lvl="1"/>
            <a:r>
              <a:rPr lang="en-US" dirty="0" err="1" smtClean="0"/>
              <a:t>Mapes</a:t>
            </a:r>
            <a:r>
              <a:rPr lang="en-US" dirty="0" smtClean="0"/>
              <a:t> and </a:t>
            </a:r>
            <a:r>
              <a:rPr lang="en-US" dirty="0" err="1" smtClean="0"/>
              <a:t>Zuidema</a:t>
            </a:r>
            <a:r>
              <a:rPr lang="en-US" dirty="0" smtClean="0"/>
              <a:t> (1996)</a:t>
            </a:r>
          </a:p>
          <a:p>
            <a:pPr lvl="2"/>
            <a:r>
              <a:rPr lang="en-US" dirty="0" smtClean="0"/>
              <a:t>Relative humidity gradient at base of dry layer causes differential radiative heating and cooling at interface </a:t>
            </a:r>
            <a:r>
              <a:rPr lang="en-US" dirty="0" smtClean="0">
                <a:sym typeface="Wingdings"/>
              </a:rPr>
              <a:t> stabilization of the associated dry layer base</a:t>
            </a:r>
          </a:p>
          <a:p>
            <a:pPr lvl="2"/>
            <a:endParaRPr lang="en-US" dirty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Pakula</a:t>
            </a:r>
            <a:r>
              <a:rPr lang="en-US" dirty="0" smtClean="0">
                <a:sym typeface="Wingdings"/>
              </a:rPr>
              <a:t> and Stephens (2008)</a:t>
            </a:r>
          </a:p>
          <a:p>
            <a:pPr lvl="2"/>
            <a:r>
              <a:rPr lang="en-US" dirty="0" smtClean="0">
                <a:sym typeface="Wingdings"/>
              </a:rPr>
              <a:t>Relative humidity gradients at the trade inversion and melting layer cause additional stabilization</a:t>
            </a:r>
          </a:p>
          <a:p>
            <a:pPr lvl="2"/>
            <a:endParaRPr lang="en-US" dirty="0">
              <a:sym typeface="Wingdings"/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This mechanism may be contributing, but not first order effect.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Boundary layer cloud shortwave warming and cloud top cooling dominant mechanism for modifying PBL stable layer.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29537" y="4882366"/>
            <a:ext cx="6306337" cy="1594634"/>
            <a:chOff x="729537" y="4882366"/>
            <a:chExt cx="6306337" cy="1594634"/>
          </a:xfrm>
        </p:grpSpPr>
        <p:sp>
          <p:nvSpPr>
            <p:cNvPr id="4" name="Rectangle 3"/>
            <p:cNvSpPr/>
            <p:nvPr/>
          </p:nvSpPr>
          <p:spPr>
            <a:xfrm>
              <a:off x="2895817" y="6011002"/>
              <a:ext cx="4140057" cy="46599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Arial"/>
                  <a:cs typeface="Arial"/>
                </a:rPr>
                <a:t>Moist Layer</a:t>
              </a:r>
              <a:endParaRPr lang="en-US" sz="30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895817" y="4910566"/>
              <a:ext cx="4140057" cy="110043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tx1"/>
                  </a:solidFill>
                  <a:latin typeface="Arial"/>
                  <a:cs typeface="Arial"/>
                </a:rPr>
                <a:t>Dry Layer</a:t>
              </a:r>
              <a:endParaRPr lang="en-US" sz="30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729537" y="4882366"/>
              <a:ext cx="0" cy="1591514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47198" y="4882366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</a:t>
              </a:r>
              <a:endParaRPr lang="en-US" dirty="0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438997" y="6011001"/>
            <a:ext cx="5596877" cy="17199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p Arrow 15"/>
          <p:cNvSpPr/>
          <p:nvPr/>
        </p:nvSpPr>
        <p:spPr>
          <a:xfrm>
            <a:off x="1774571" y="4607326"/>
            <a:ext cx="685800" cy="1285320"/>
          </a:xfrm>
          <a:prstGeom prst="upArrow">
            <a:avLst/>
          </a:prstGeom>
          <a:solidFill>
            <a:srgbClr val="8EB4E3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LW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Up Arrow 16"/>
          <p:cNvSpPr/>
          <p:nvPr/>
        </p:nvSpPr>
        <p:spPr>
          <a:xfrm flipV="1">
            <a:off x="1778234" y="6091394"/>
            <a:ext cx="685800" cy="731446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LW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95817" y="5737044"/>
            <a:ext cx="4140057" cy="262356"/>
          </a:xfrm>
          <a:prstGeom prst="rect">
            <a:avLst/>
          </a:prstGeom>
          <a:solidFill>
            <a:schemeClr val="accent2">
              <a:lumMod val="75000"/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4136" y="5629729"/>
            <a:ext cx="210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Stabilization</a:t>
            </a:r>
            <a:endParaRPr lang="en-US" sz="2400" dirty="0"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84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16"/>
    </mc:Choice>
    <mc:Fallback xmlns="">
      <p:transition spd="slow" advTm="784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128" y="1007790"/>
            <a:ext cx="4294372" cy="2189206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Sensitivity experiments:</a:t>
            </a:r>
          </a:p>
          <a:p>
            <a:pPr lvl="1"/>
            <a:r>
              <a:rPr lang="en-US" sz="2600" dirty="0" smtClean="0"/>
              <a:t>CNTL</a:t>
            </a:r>
          </a:p>
          <a:p>
            <a:pPr lvl="2"/>
            <a:r>
              <a:rPr lang="en-US" sz="2600" dirty="0" smtClean="0"/>
              <a:t>No modification</a:t>
            </a:r>
          </a:p>
          <a:p>
            <a:pPr lvl="1"/>
            <a:r>
              <a:rPr lang="en-US" sz="2600" dirty="0" smtClean="0">
                <a:solidFill>
                  <a:srgbClr val="0000FF"/>
                </a:solidFill>
              </a:rPr>
              <a:t>Day Only</a:t>
            </a:r>
          </a:p>
          <a:p>
            <a:pPr lvl="2"/>
            <a:r>
              <a:rPr lang="en-US" sz="2600" dirty="0" smtClean="0"/>
              <a:t>Shortwave set to local noon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</a:rPr>
              <a:t>Night Only</a:t>
            </a:r>
          </a:p>
          <a:p>
            <a:pPr lvl="2"/>
            <a:r>
              <a:rPr lang="en-US" sz="2600" dirty="0" smtClean="0"/>
              <a:t>No shortwave</a:t>
            </a:r>
          </a:p>
        </p:txBody>
      </p:sp>
      <p:sp>
        <p:nvSpPr>
          <p:cNvPr id="52" name="Title 4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Sensitivity Experiments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139788" y="3561094"/>
            <a:ext cx="4810122" cy="3270263"/>
            <a:chOff x="3971049" y="3276600"/>
            <a:chExt cx="4971373" cy="3379893"/>
          </a:xfrm>
        </p:grpSpPr>
        <p:pic>
          <p:nvPicPr>
            <p:cNvPr id="10" name="Picture 9" descr="Figure2a_draft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75" b="1"/>
            <a:stretch/>
          </p:blipFill>
          <p:spPr>
            <a:xfrm>
              <a:off x="3971049" y="3339381"/>
              <a:ext cx="4971373" cy="3317112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085575" y="3383600"/>
              <a:ext cx="0" cy="2633772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506002" y="32766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166" y="3278349"/>
            <a:ext cx="4369405" cy="3071237"/>
            <a:chOff x="4520379" y="667471"/>
            <a:chExt cx="4369405" cy="3071237"/>
          </a:xfrm>
        </p:grpSpPr>
        <p:pic>
          <p:nvPicPr>
            <p:cNvPr id="2" name="Picture 1" descr="mem_16_exp3_v3.1.1_trackmap_d03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3" t="36114" r="15900" b="30475"/>
            <a:stretch/>
          </p:blipFill>
          <p:spPr>
            <a:xfrm>
              <a:off x="4520379" y="994619"/>
              <a:ext cx="4369405" cy="274408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831211" y="1039024"/>
              <a:ext cx="3996407" cy="261976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79312" y="1083426"/>
              <a:ext cx="608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D03 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32636" y="667471"/>
              <a:ext cx="2943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0-96h average center track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34061" y="3253138"/>
            <a:ext cx="337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0-108 h 10-m max wind speed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579076" y="1275639"/>
            <a:ext cx="4294372" cy="1024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>
                <a:solidFill>
                  <a:srgbClr val="E118BE"/>
                </a:solidFill>
              </a:rPr>
              <a:t>No Radiation</a:t>
            </a:r>
            <a:endParaRPr lang="en-US" sz="1800" dirty="0" smtClean="0"/>
          </a:p>
          <a:p>
            <a:pPr lvl="1"/>
            <a:r>
              <a:rPr lang="en-US" sz="1800" dirty="0" smtClean="0">
                <a:solidFill>
                  <a:srgbClr val="2BFF51"/>
                </a:solidFill>
              </a:rPr>
              <a:t>Offset</a:t>
            </a:r>
          </a:p>
          <a:p>
            <a:pPr lvl="2"/>
            <a:r>
              <a:rPr lang="en-US" sz="1800" dirty="0" smtClean="0"/>
              <a:t>Shortwave offset 12 hours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7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19"/>
    </mc:Choice>
    <mc:Fallback xmlns="">
      <p:transition spd="slow" advTm="10781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5_draf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7" y="762000"/>
            <a:ext cx="4953000" cy="6096000"/>
          </a:xfrm>
          <a:prstGeom prst="rect">
            <a:avLst/>
          </a:prstGeom>
        </p:spPr>
      </p:pic>
      <p:sp>
        <p:nvSpPr>
          <p:cNvPr id="89" name="Content Placeholder 2"/>
          <p:cNvSpPr>
            <a:spLocks noGrp="1"/>
          </p:cNvSpPr>
          <p:nvPr>
            <p:ph sz="half" idx="1"/>
          </p:nvPr>
        </p:nvSpPr>
        <p:spPr>
          <a:xfrm>
            <a:off x="5264777" y="1868341"/>
            <a:ext cx="3559702" cy="915972"/>
          </a:xfrm>
        </p:spPr>
        <p:txBody>
          <a:bodyPr>
            <a:noAutofit/>
          </a:bodyPr>
          <a:lstStyle/>
          <a:p>
            <a:r>
              <a:rPr lang="en-US" dirty="0" smtClean="0"/>
              <a:t>Focus on first 24 </a:t>
            </a:r>
            <a:r>
              <a:rPr lang="en-US" dirty="0" smtClean="0"/>
              <a:t>hours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46944"/>
            <a:ext cx="8229600" cy="1143000"/>
          </a:xfrm>
        </p:spPr>
        <p:txBody>
          <a:bodyPr/>
          <a:lstStyle/>
          <a:p>
            <a:r>
              <a:rPr lang="en-US" dirty="0" smtClean="0"/>
              <a:t>Member 16 Development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 flipH="1">
            <a:off x="1236656" y="1252457"/>
            <a:ext cx="983874" cy="5400675"/>
          </a:xfrm>
          <a:prstGeom prst="rect">
            <a:avLst/>
          </a:prstGeom>
          <a:solidFill>
            <a:srgbClr val="FF0000">
              <a:alpha val="91000"/>
            </a:srgb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flipH="1">
            <a:off x="2655502" y="1255632"/>
            <a:ext cx="1003301" cy="5400676"/>
          </a:xfrm>
          <a:prstGeom prst="rect">
            <a:avLst/>
          </a:prstGeom>
          <a:solidFill>
            <a:srgbClr val="FF0000">
              <a:alpha val="91000"/>
            </a:srgb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flipH="1">
            <a:off x="4081075" y="1255632"/>
            <a:ext cx="1016003" cy="5400676"/>
          </a:xfrm>
          <a:prstGeom prst="rect">
            <a:avLst/>
          </a:prstGeom>
          <a:solidFill>
            <a:srgbClr val="FF0000">
              <a:alpha val="91000"/>
            </a:srgb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360191" y="2745312"/>
            <a:ext cx="3559702" cy="256279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</a:rPr>
              <a:t>Day </a:t>
            </a:r>
            <a:r>
              <a:rPr lang="en-US" dirty="0">
                <a:solidFill>
                  <a:srgbClr val="FF0000"/>
                </a:solidFill>
              </a:rPr>
              <a:t>Only: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Dry air aloft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Lack of deep moist convection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Lack of mid-</a:t>
            </a:r>
            <a:r>
              <a:rPr lang="en-US" dirty="0" smtClean="0">
                <a:solidFill>
                  <a:srgbClr val="FF0000"/>
                </a:solidFill>
              </a:rPr>
              <a:t>level to upper-level </a:t>
            </a:r>
            <a:r>
              <a:rPr lang="en-US" dirty="0">
                <a:solidFill>
                  <a:srgbClr val="FF0000"/>
                </a:solidFill>
              </a:rPr>
              <a:t>relative </a:t>
            </a:r>
            <a:r>
              <a:rPr lang="en-US" dirty="0" err="1" smtClean="0">
                <a:solidFill>
                  <a:srgbClr val="FF0000"/>
                </a:solidFill>
              </a:rPr>
              <a:t>vorticity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2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0" grpId="0" animBg="1"/>
      <p:bldP spid="31" grpId="0" animBg="1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m_16_exp2_v3.1.1_night_700mb_RH_0912_1800UTC.ps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22026" r="3232" b="32239"/>
          <a:stretch/>
        </p:blipFill>
        <p:spPr>
          <a:xfrm>
            <a:off x="384850" y="4233333"/>
            <a:ext cx="3886970" cy="2509212"/>
          </a:xfrm>
          <a:prstGeom prst="rect">
            <a:avLst/>
          </a:prstGeom>
        </p:spPr>
      </p:pic>
      <p:pic>
        <p:nvPicPr>
          <p:cNvPr id="6" name="Picture 5" descr="mem_16_exp2_v3.1.1_day_700mb_RH_0912_1800UTC.ps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21745" r="1961" b="32379"/>
          <a:stretch/>
        </p:blipFill>
        <p:spPr>
          <a:xfrm>
            <a:off x="4702849" y="4233333"/>
            <a:ext cx="3956243" cy="2516909"/>
          </a:xfrm>
          <a:prstGeom prst="rect">
            <a:avLst/>
          </a:prstGeom>
        </p:spPr>
      </p:pic>
      <p:pic>
        <p:nvPicPr>
          <p:cNvPr id="8" name="Picture 7" descr="mem_16_exp2_v3.1.1_day_700mb_RH_0912_1800UTC.ps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68771" r="1961" b="21268"/>
          <a:stretch/>
        </p:blipFill>
        <p:spPr>
          <a:xfrm>
            <a:off x="3531372" y="3078788"/>
            <a:ext cx="6129391" cy="846667"/>
          </a:xfrm>
          <a:prstGeom prst="rect">
            <a:avLst/>
          </a:prstGeom>
        </p:spPr>
      </p:pic>
      <p:pic>
        <p:nvPicPr>
          <p:cNvPr id="9" name="Picture 8" descr="mem_16_exp3_v3.1.1_trackmap_d03_2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t="35466" r="15432" b="30079"/>
          <a:stretch/>
        </p:blipFill>
        <p:spPr>
          <a:xfrm>
            <a:off x="4749029" y="761999"/>
            <a:ext cx="3686848" cy="2362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15696" y="468954"/>
            <a:ext cx="300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0-25 h average center track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 descr="mem_16_exp2_v3.1.1_cntl_700mb_RH_0912_1800UTC.ps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21465" r="3958" b="32239"/>
          <a:stretch/>
        </p:blipFill>
        <p:spPr>
          <a:xfrm>
            <a:off x="384849" y="1339272"/>
            <a:ext cx="3871575" cy="25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37248" y="3892566"/>
            <a:ext cx="302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Day Only – 1800UTC 09/12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315" y="3875633"/>
            <a:ext cx="314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Night Only – 1800UTC 09/12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867" y="1010821"/>
            <a:ext cx="266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CNTL – 1800UTC 09/12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873" y="216493"/>
            <a:ext cx="441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700 </a:t>
            </a:r>
            <a:r>
              <a:rPr lang="en-US" sz="2800" dirty="0" err="1" smtClean="0">
                <a:latin typeface="Arial"/>
                <a:cs typeface="Arial"/>
              </a:rPr>
              <a:t>hPa</a:t>
            </a:r>
            <a:r>
              <a:rPr lang="en-US" sz="2800" dirty="0" smtClean="0">
                <a:latin typeface="Arial"/>
                <a:cs typeface="Arial"/>
              </a:rPr>
              <a:t> Relative Humidity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040377" y="2064248"/>
            <a:ext cx="660368" cy="6583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234421" y="5097627"/>
            <a:ext cx="660368" cy="6583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839807" y="4949955"/>
            <a:ext cx="660368" cy="6583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404100" y="5492252"/>
            <a:ext cx="4640177" cy="1090402"/>
            <a:chOff x="4404100" y="5492252"/>
            <a:chExt cx="4640177" cy="1090402"/>
          </a:xfrm>
        </p:grpSpPr>
        <p:sp>
          <p:nvSpPr>
            <p:cNvPr id="19" name="TextBox 18"/>
            <p:cNvSpPr txBox="1"/>
            <p:nvPr/>
          </p:nvSpPr>
          <p:spPr>
            <a:xfrm>
              <a:off x="4404100" y="6120989"/>
              <a:ext cx="4640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Day Only more southern track</a:t>
              </a: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3" name="Left Arrow 2"/>
            <p:cNvSpPr/>
            <p:nvPr/>
          </p:nvSpPr>
          <p:spPr>
            <a:xfrm rot="20198006">
              <a:off x="6340290" y="5492252"/>
              <a:ext cx="978408" cy="560242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Moving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50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0-16 km Vertical Profiles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0" y="1967903"/>
            <a:ext cx="9516436" cy="4624038"/>
            <a:chOff x="0" y="1959762"/>
            <a:chExt cx="9516436" cy="4624038"/>
          </a:xfrm>
        </p:grpSpPr>
        <p:grpSp>
          <p:nvGrpSpPr>
            <p:cNvPr id="25" name="Group 24"/>
            <p:cNvGrpSpPr/>
            <p:nvPr/>
          </p:nvGrpSpPr>
          <p:grpSpPr>
            <a:xfrm>
              <a:off x="7649957" y="5474512"/>
              <a:ext cx="1582883" cy="313636"/>
              <a:chOff x="4721587" y="4662665"/>
              <a:chExt cx="1582883" cy="31363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721587" y="4664948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32173" y="4662665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832311" y="4668524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pic>
          <p:nvPicPr>
            <p:cNvPr id="7" name="Picture 6" descr="mem_16_exp3_v3.1.1_0-16km_radiation_profiles_IN_d03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5" t="25400" b="27750"/>
            <a:stretch/>
          </p:blipFill>
          <p:spPr>
            <a:xfrm>
              <a:off x="4925103" y="2458665"/>
              <a:ext cx="4591333" cy="310996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982087" y="5788441"/>
              <a:ext cx="1343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Net </a:t>
              </a:r>
              <a:r>
                <a:rPr lang="en-US" sz="1400" dirty="0" err="1" smtClean="0">
                  <a:latin typeface="Arial"/>
                  <a:cs typeface="Arial"/>
                </a:rPr>
                <a:t>Radiative</a:t>
              </a:r>
              <a:r>
                <a:rPr lang="en-US" sz="1400" dirty="0" smtClean="0">
                  <a:latin typeface="Arial"/>
                  <a:cs typeface="Arial"/>
                </a:rPr>
                <a:t> Heating 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[K day</a:t>
              </a:r>
              <a:r>
                <a:rPr lang="en-US" sz="1400" baseline="30000" dirty="0" smtClean="0">
                  <a:latin typeface="Arial"/>
                  <a:cs typeface="Arial"/>
                </a:rPr>
                <a:t>-1</a:t>
              </a:r>
              <a:r>
                <a:rPr lang="en-US" sz="1400" dirty="0" smtClean="0">
                  <a:latin typeface="Arial"/>
                  <a:cs typeface="Arial"/>
                </a:rPr>
                <a:t>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47446" y="5794298"/>
              <a:ext cx="1343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SW </a:t>
              </a:r>
              <a:r>
                <a:rPr lang="en-US" sz="1400" dirty="0" err="1" smtClean="0">
                  <a:latin typeface="Arial"/>
                  <a:cs typeface="Arial"/>
                </a:rPr>
                <a:t>Radiative</a:t>
              </a:r>
              <a:r>
                <a:rPr lang="en-US" sz="1400" dirty="0" smtClean="0">
                  <a:latin typeface="Arial"/>
                  <a:cs typeface="Arial"/>
                </a:rPr>
                <a:t> Heating 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[K day</a:t>
              </a:r>
              <a:r>
                <a:rPr lang="en-US" sz="1400" baseline="30000" dirty="0" smtClean="0">
                  <a:latin typeface="Arial"/>
                  <a:cs typeface="Arial"/>
                </a:rPr>
                <a:t>-1</a:t>
              </a:r>
              <a:r>
                <a:rPr lang="en-US" sz="1400" dirty="0" smtClean="0">
                  <a:latin typeface="Arial"/>
                  <a:cs typeface="Arial"/>
                </a:rPr>
                <a:t>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29087" y="5792015"/>
              <a:ext cx="1343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LW </a:t>
              </a:r>
              <a:r>
                <a:rPr lang="en-US" sz="1400" dirty="0" err="1" smtClean="0">
                  <a:latin typeface="Arial"/>
                  <a:cs typeface="Arial"/>
                </a:rPr>
                <a:t>Radiative</a:t>
              </a:r>
              <a:r>
                <a:rPr lang="en-US" sz="1400" dirty="0" smtClean="0">
                  <a:latin typeface="Arial"/>
                  <a:cs typeface="Arial"/>
                </a:rPr>
                <a:t> Heating 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[K day</a:t>
              </a:r>
              <a:r>
                <a:rPr lang="en-US" sz="1400" baseline="30000" dirty="0" smtClean="0">
                  <a:latin typeface="Arial"/>
                  <a:cs typeface="Arial"/>
                </a:rPr>
                <a:t>-1</a:t>
              </a:r>
              <a:r>
                <a:rPr lang="en-US" sz="1400" dirty="0" smtClean="0">
                  <a:latin typeface="Arial"/>
                  <a:cs typeface="Arial"/>
                </a:rPr>
                <a:t>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876261" y="5476795"/>
              <a:ext cx="1582883" cy="313636"/>
              <a:chOff x="4721587" y="4662665"/>
              <a:chExt cx="1582883" cy="31363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721587" y="4664948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232173" y="4662665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832311" y="4668524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361456" y="5475801"/>
              <a:ext cx="1279407" cy="322770"/>
              <a:chOff x="6206782" y="4661671"/>
              <a:chExt cx="1279407" cy="32277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6206782" y="4676664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9432" y="4666238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755800" y="4663955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014030" y="4661671"/>
                <a:ext cx="472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pic>
          <p:nvPicPr>
            <p:cNvPr id="3" name="Picture 2" descr="mem_16_exp3_v3.1.1_0-16km_variable_profiles_IN_d0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4" t="25247" b="27833"/>
            <a:stretch/>
          </p:blipFill>
          <p:spPr>
            <a:xfrm>
              <a:off x="528360" y="2454795"/>
              <a:ext cx="3165782" cy="3118105"/>
            </a:xfrm>
            <a:prstGeom prst="rect">
              <a:avLst/>
            </a:prstGeom>
          </p:spPr>
        </p:pic>
        <p:pic>
          <p:nvPicPr>
            <p:cNvPr id="8" name="Picture 7" descr="mem_16_exp3_v3.1.1_offset_0-16km_variable_profiles_IN_d03.pdf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73" t="25562" r="8054" b="27841"/>
            <a:stretch/>
          </p:blipFill>
          <p:spPr>
            <a:xfrm>
              <a:off x="3365776" y="2471079"/>
              <a:ext cx="1501558" cy="310182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58648" y="5839279"/>
              <a:ext cx="1343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Potential Temperature [K]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13555" y="5845136"/>
              <a:ext cx="1343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Relative Humidity 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[%]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52179" y="5834711"/>
              <a:ext cx="13432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Water 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Vapor </a:t>
              </a:r>
            </a:p>
            <a:p>
              <a:pPr algn="ctr"/>
              <a:r>
                <a:rPr lang="en-US" sz="1400" dirty="0" smtClean="0">
                  <a:latin typeface="Arial"/>
                  <a:cs typeface="Arial"/>
                </a:rPr>
                <a:t>[g kg</a:t>
              </a:r>
              <a:r>
                <a:rPr lang="en-US" sz="1400" baseline="30000" dirty="0" smtClean="0">
                  <a:latin typeface="Arial"/>
                  <a:cs typeface="Arial"/>
                </a:rPr>
                <a:t>-1</a:t>
              </a:r>
              <a:r>
                <a:rPr lang="en-US" sz="1400" dirty="0" smtClean="0">
                  <a:latin typeface="Arial"/>
                  <a:cs typeface="Arial"/>
                </a:rPr>
                <a:t>]</a:t>
              </a:r>
              <a:endParaRPr lang="en-US" sz="1400" baseline="30000" dirty="0">
                <a:latin typeface="Arial"/>
                <a:cs typeface="Arial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02733" y="2369111"/>
              <a:ext cx="411955" cy="3305754"/>
              <a:chOff x="0" y="557475"/>
              <a:chExt cx="411955" cy="3305754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87278" y="3555452"/>
                <a:ext cx="2627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3146" y="3203093"/>
                <a:ext cx="2627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0874" y="2801887"/>
                <a:ext cx="2627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8601" y="2416963"/>
                <a:ext cx="2627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4470" y="2048322"/>
                <a:ext cx="2627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0" y="1671539"/>
                <a:ext cx="4119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0" y="1286616"/>
                <a:ext cx="4119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0" y="909834"/>
                <a:ext cx="4119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0" y="557475"/>
                <a:ext cx="4119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434269" y="5486925"/>
              <a:ext cx="484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58828" y="5492783"/>
              <a:ext cx="484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83389" y="5474217"/>
              <a:ext cx="484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07958" y="5471934"/>
              <a:ext cx="484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785984" y="5477792"/>
              <a:ext cx="484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80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4714" y="5483649"/>
              <a:ext cx="484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64147" y="5481365"/>
              <a:ext cx="484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545693" y="5479080"/>
              <a:ext cx="484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6200000">
              <a:off x="-684599" y="4034203"/>
              <a:ext cx="1676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Height [km]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94367" y="1962046"/>
              <a:ext cx="29143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Clear Sky Environment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41520" y="1959762"/>
              <a:ext cx="29143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Arial"/>
                  <a:cs typeface="Arial"/>
                </a:rPr>
                <a:t>Clear Sky Radiation</a:t>
              </a:r>
              <a:endParaRPr lang="en-US" sz="2000" dirty="0">
                <a:latin typeface="Arial"/>
                <a:cs typeface="Arial"/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470632" y="1111126"/>
            <a:ext cx="7971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Higher average tropospheric relative 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humidity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More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conducive for convective development (Tao et al. 1996)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528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7|0.6|0.7|1|0.7|0.9|3.5|2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0.6|13|13.7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3.6|18.8|0.4|5.1|5.5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6.8|1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9|6.1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|4.2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7|0.6|0.7|1|0.7|0.9|3.5|26.1"/>
</p:tagLst>
</file>

<file path=ppt/theme/theme1.xml><?xml version="1.0" encoding="utf-8"?>
<a:theme xmlns:a="http://schemas.openxmlformats.org/drawingml/2006/main" name="METEO_004_SP13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METEO_004_SP13_PowerPoint_Template.potx</Template>
  <TotalTime>3861</TotalTime>
  <Words>2422</Words>
  <Application>Microsoft Macintosh PowerPoint</Application>
  <PresentationFormat>On-screen Show (4:3)</PresentationFormat>
  <Paragraphs>538</Paragraphs>
  <Slides>31</Slides>
  <Notes>24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METEO_004_SP13_PowerPoint_Template</vt:lpstr>
      <vt:lpstr>Diurnal radiation cycle impact on the genesis of Hurricane Karl (2010)…Revisited</vt:lpstr>
      <vt:lpstr>Focus</vt:lpstr>
      <vt:lpstr>Rehash</vt:lpstr>
      <vt:lpstr>Rehash</vt:lpstr>
      <vt:lpstr>Rehash</vt:lpstr>
      <vt:lpstr>Sensitivity Experiments</vt:lpstr>
      <vt:lpstr>Member 16 Development</vt:lpstr>
      <vt:lpstr>PowerPoint Presentation</vt:lpstr>
      <vt:lpstr>0-16 km Vertical Profiles</vt:lpstr>
      <vt:lpstr>0-2 km Vertical Profiles</vt:lpstr>
      <vt:lpstr>Instability</vt:lpstr>
      <vt:lpstr>PowerPoint Presentation</vt:lpstr>
      <vt:lpstr>Conclusions</vt:lpstr>
      <vt:lpstr>Acknowledgements</vt:lpstr>
      <vt:lpstr>References</vt:lpstr>
      <vt:lpstr>Extra slides</vt:lpstr>
      <vt:lpstr>Background</vt:lpstr>
      <vt:lpstr>Background</vt:lpstr>
      <vt:lpstr>Background</vt:lpstr>
      <vt:lpstr>Model Setup</vt:lpstr>
      <vt:lpstr>Model Setup</vt:lpstr>
      <vt:lpstr>Sensitivity Experiments</vt:lpstr>
      <vt:lpstr>Clouds and Stable Layers</vt:lpstr>
      <vt:lpstr>Mass Flux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Melhauser</dc:creator>
  <cp:lastModifiedBy>Christopher</cp:lastModifiedBy>
  <cp:revision>343</cp:revision>
  <cp:lastPrinted>2013-06-11T19:20:33Z</cp:lastPrinted>
  <dcterms:created xsi:type="dcterms:W3CDTF">2012-12-12T00:48:39Z</dcterms:created>
  <dcterms:modified xsi:type="dcterms:W3CDTF">2013-07-19T12:45:54Z</dcterms:modified>
</cp:coreProperties>
</file>