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46" r:id="rId2"/>
    <p:sldId id="347" r:id="rId3"/>
    <p:sldId id="349" r:id="rId4"/>
    <p:sldId id="326" r:id="rId5"/>
    <p:sldId id="348" r:id="rId6"/>
    <p:sldId id="355" r:id="rId7"/>
    <p:sldId id="350" r:id="rId8"/>
    <p:sldId id="351" r:id="rId9"/>
    <p:sldId id="352" r:id="rId10"/>
    <p:sldId id="353" r:id="rId11"/>
    <p:sldId id="345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5" r:id="rId25"/>
    <p:sldId id="376" r:id="rId26"/>
    <p:sldId id="377" r:id="rId27"/>
    <p:sldId id="378" r:id="rId28"/>
    <p:sldId id="356" r:id="rId29"/>
    <p:sldId id="354" r:id="rId30"/>
    <p:sldId id="370" r:id="rId31"/>
    <p:sldId id="371" r:id="rId32"/>
    <p:sldId id="372" r:id="rId33"/>
    <p:sldId id="373" r:id="rId34"/>
    <p:sldId id="374" r:id="rId35"/>
    <p:sldId id="379" r:id="rId36"/>
    <p:sldId id="38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3758-27AE-BC49-9F70-9D22DF561D58}" type="datetimeFigureOut">
              <a:rPr lang="en-US" smtClean="0"/>
              <a:t>7/19/13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5CD7C-D635-D240-A9CD-229E89B7A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DD8D-82C0-DA40-9022-AD38CB772B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7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5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0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1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6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DF82-B1CE-D942-B3FB-FD216DEC88A1}" type="datetimeFigureOut">
              <a:rPr lang="en-US" smtClean="0"/>
              <a:t>7/19/13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4BC47-C448-A345-9432-E7B59770C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Tracking </a:t>
            </a:r>
            <a:r>
              <a:rPr lang="en-US" dirty="0" err="1">
                <a:latin typeface="Arial"/>
                <a:cs typeface="Arial"/>
              </a:rPr>
              <a:t>Mesoscale</a:t>
            </a:r>
            <a:r>
              <a:rPr lang="en-US" dirty="0">
                <a:latin typeface="Arial"/>
                <a:cs typeface="Arial"/>
              </a:rPr>
              <a:t> Gravity Waves in Moist </a:t>
            </a:r>
            <a:r>
              <a:rPr lang="en-US" dirty="0" err="1">
                <a:latin typeface="Arial"/>
                <a:cs typeface="Arial"/>
              </a:rPr>
              <a:t>Baroclinic</a:t>
            </a:r>
            <a:r>
              <a:rPr lang="en-US" dirty="0">
                <a:latin typeface="Arial"/>
                <a:cs typeface="Arial"/>
              </a:rPr>
              <a:t>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Reported By JW</a:t>
            </a:r>
          </a:p>
          <a:p>
            <a:r>
              <a:rPr lang="en-US" dirty="0" smtClean="0">
                <a:latin typeface="Arial"/>
                <a:cs typeface="Arial"/>
              </a:rPr>
              <a:t>Group Meeting 07/19/2013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1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Overview of Gravity Wave Tracking – Parameters that will be compared with WRF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2" y="382862"/>
            <a:ext cx="7996112" cy="64751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3489" y="498970"/>
            <a:ext cx="1804372" cy="612372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1701" y="2655322"/>
            <a:ext cx="1933591" cy="612372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587692" y="2631880"/>
            <a:ext cx="1816809" cy="612372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530260" y="498970"/>
            <a:ext cx="1967553" cy="612372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9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Overview of Gravity Wave Tracking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/>
          <a:stretch/>
        </p:blipFill>
        <p:spPr>
          <a:xfrm>
            <a:off x="4649251" y="3500764"/>
            <a:ext cx="4494749" cy="3325813"/>
          </a:xfrm>
          <a:prstGeom prst="rect">
            <a:avLst/>
          </a:prstGeom>
        </p:spPr>
      </p:pic>
      <p:pic>
        <p:nvPicPr>
          <p:cNvPr id="6" name="Picture 5" descr="AA_moist_GW_track_02_1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/>
          <a:stretch/>
        </p:blipFill>
        <p:spPr>
          <a:xfrm>
            <a:off x="0" y="3507520"/>
            <a:ext cx="4521022" cy="3319057"/>
          </a:xfrm>
          <a:prstGeom prst="rect">
            <a:avLst/>
          </a:prstGeom>
        </p:spPr>
      </p:pic>
      <p:pic>
        <p:nvPicPr>
          <p:cNvPr id="7" name="Picture 6" descr="AA_moist_GW_track_02_13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b="4023"/>
          <a:stretch/>
        </p:blipFill>
        <p:spPr>
          <a:xfrm>
            <a:off x="0" y="382863"/>
            <a:ext cx="4521022" cy="3202507"/>
          </a:xfrm>
          <a:prstGeom prst="rect">
            <a:avLst/>
          </a:prstGeom>
        </p:spPr>
      </p:pic>
      <p:pic>
        <p:nvPicPr>
          <p:cNvPr id="8" name="Picture 7" descr="AA_moist_GW_track_01_13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b="2909"/>
          <a:stretch/>
        </p:blipFill>
        <p:spPr>
          <a:xfrm>
            <a:off x="4649250" y="382864"/>
            <a:ext cx="4494749" cy="322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867" y="537865"/>
            <a:ext cx="247204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 3D data at 132 h in EXP00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7104" y="537865"/>
            <a:ext cx="16506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4D data in EXP00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867" y="3706764"/>
            <a:ext cx="247204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 3D data at 132 h in EXP20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7104" y="3682595"/>
            <a:ext cx="16506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4D data in EXP20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10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WP1-EXP00 --- 3D DATA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 smtClean="0">
                <a:latin typeface="Times New Roman"/>
                <a:cs typeface="Times New Roman"/>
              </a:rPr>
              <a:t>represent every 1 km; </a:t>
            </a:r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 smtClean="0">
                <a:latin typeface="Times New Roman"/>
                <a:cs typeface="Times New Roman"/>
              </a:rPr>
              <a:t>represent every 1 </a:t>
            </a:r>
            <a:r>
              <a:rPr lang="en-US" b="1" dirty="0" err="1" smtClean="0">
                <a:latin typeface="Times New Roman"/>
                <a:cs typeface="Times New Roman"/>
              </a:rPr>
              <a:t>hr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1857"/>
            <a:ext cx="9144001" cy="58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WP1-EXP00 --- 4D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857"/>
            <a:ext cx="9144000" cy="58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1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WP2-EXP00 --- 3D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641"/>
            <a:ext cx="9139616" cy="58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WP2-EXP00 --- 4D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641"/>
            <a:ext cx="9139616" cy="58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WP3-EXP00 --- 3D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554"/>
            <a:ext cx="9144000" cy="59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5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WP3-EXP00 --- 4D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554"/>
            <a:ext cx="9144000" cy="59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WP4-EXP00 --- 3D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451"/>
            <a:ext cx="9144000" cy="59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0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WP4-EXP00 --- 4D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451"/>
            <a:ext cx="9144000" cy="59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Overview of the identified </a:t>
            </a:r>
            <a:r>
              <a:rPr lang="en-US" dirty="0" err="1" smtClean="0">
                <a:latin typeface="Arial"/>
                <a:cs typeface="Arial"/>
              </a:rPr>
              <a:t>mesoscale</a:t>
            </a:r>
            <a:r>
              <a:rPr lang="en-US" dirty="0" smtClean="0">
                <a:latin typeface="Arial"/>
                <a:cs typeface="Arial"/>
              </a:rPr>
              <a:t> gravity waves</a:t>
            </a:r>
          </a:p>
          <a:p>
            <a:r>
              <a:rPr lang="en-US" dirty="0" smtClean="0">
                <a:latin typeface="Arial"/>
                <a:cs typeface="Arial"/>
              </a:rPr>
              <a:t>Overview of the preliminary result of gravity wave tracking</a:t>
            </a:r>
          </a:p>
          <a:p>
            <a:r>
              <a:rPr lang="en-US" dirty="0" smtClean="0">
                <a:latin typeface="Arial"/>
                <a:cs typeface="Arial"/>
              </a:rPr>
              <a:t>The tracking of WP3</a:t>
            </a:r>
          </a:p>
        </p:txBody>
      </p:sp>
    </p:spTree>
    <p:extLst>
      <p:ext uri="{BB962C8B-B14F-4D97-AF65-F5344CB8AC3E}">
        <p14:creationId xmlns:p14="http://schemas.microsoft.com/office/powerpoint/2010/main" val="373593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WP5s-EXP00 --- 3D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4029"/>
            <a:ext cx="9144001" cy="48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3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WP5s-EXP00 --- 4D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4028"/>
            <a:ext cx="9144001" cy="48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WP5n-EXP00 --- 3D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43"/>
            <a:ext cx="9144000" cy="59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9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WP5n-EXP00 --- 4D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43"/>
            <a:ext cx="9144000" cy="59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WP6-EXP20 --- 3D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857"/>
            <a:ext cx="9144000" cy="58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WP6-EXP20 --- 4D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857"/>
            <a:ext cx="9144000" cy="58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WP6-EXP100 --- 3D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AA_moist_GW_track_01_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615"/>
            <a:ext cx="9158177" cy="60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WP6-EXP100 --- 4D DATA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Red Circles </a:t>
            </a:r>
            <a:r>
              <a:rPr lang="en-US" b="1" dirty="0">
                <a:latin typeface="Times New Roman"/>
                <a:cs typeface="Times New Roman"/>
              </a:rPr>
              <a:t>represent every 1 km; 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Blue Triangles </a:t>
            </a:r>
            <a:r>
              <a:rPr lang="en-US" b="1" dirty="0">
                <a:latin typeface="Times New Roman"/>
                <a:cs typeface="Times New Roman"/>
              </a:rPr>
              <a:t>represent every 1 </a:t>
            </a:r>
            <a:r>
              <a:rPr lang="en-US" b="1" dirty="0" err="1">
                <a:latin typeface="Times New Roman"/>
                <a:cs typeface="Times New Roman"/>
              </a:rPr>
              <a:t>hr</a:t>
            </a:r>
            <a:r>
              <a:rPr lang="en-US" b="1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AA_moist_GW_track_01_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656"/>
            <a:ext cx="9144000" cy="60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6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1"/>
            <a:ext cx="9144000" cy="78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/>
                <a:cs typeface="Arial"/>
              </a:rPr>
              <a:t>Overview of Identified </a:t>
            </a:r>
            <a:r>
              <a:rPr lang="en-US" sz="3200" dirty="0" err="1" smtClean="0">
                <a:latin typeface="Arial"/>
                <a:cs typeface="Arial"/>
              </a:rPr>
              <a:t>Mesoscale</a:t>
            </a:r>
            <a:r>
              <a:rPr lang="en-US" sz="3200" dirty="0" smtClean="0">
                <a:latin typeface="Arial"/>
                <a:cs typeface="Arial"/>
              </a:rPr>
              <a:t> Gravity Waves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4123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Summary for This Part</a:t>
            </a:r>
          </a:p>
          <a:p>
            <a:endParaRPr lang="en-US" sz="2000" b="1" dirty="0" smtClean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A 600-km low-pass filter is used for the </a:t>
            </a:r>
            <a:r>
              <a:rPr lang="en-US" sz="2000" b="1" dirty="0">
                <a:latin typeface="Arial"/>
                <a:cs typeface="Arial"/>
              </a:rPr>
              <a:t>background flow (</a:t>
            </a:r>
            <a:r>
              <a:rPr lang="en-US" sz="2000" b="1" dirty="0" err="1">
                <a:latin typeface="Arial"/>
                <a:cs typeface="Arial"/>
              </a:rPr>
              <a:t>u,v,w,p,t</a:t>
            </a:r>
            <a:r>
              <a:rPr lang="en-US" sz="2000" b="1" dirty="0" smtClean="0">
                <a:latin typeface="Arial"/>
                <a:cs typeface="Arial"/>
              </a:rPr>
              <a:t>). 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Initial conditions of WP include its location (</a:t>
            </a:r>
            <a:r>
              <a:rPr lang="en-US" sz="2000" b="1" dirty="0" err="1" smtClean="0">
                <a:latin typeface="Arial"/>
                <a:cs typeface="Arial"/>
              </a:rPr>
              <a:t>x,y,z</a:t>
            </a:r>
            <a:r>
              <a:rPr lang="en-US" sz="2000" b="1" dirty="0" smtClean="0">
                <a:latin typeface="Arial"/>
                <a:cs typeface="Arial"/>
              </a:rPr>
              <a:t>), k, l, u’, ground-based frequency, </a:t>
            </a:r>
            <a:r>
              <a:rPr lang="en-US" sz="2000" b="1" dirty="0" err="1" smtClean="0">
                <a:latin typeface="Arial"/>
                <a:cs typeface="Arial"/>
              </a:rPr>
              <a:t>dt</a:t>
            </a:r>
            <a:r>
              <a:rPr lang="en-US" sz="2000" b="1" dirty="0" smtClean="0">
                <a:latin typeface="Arial"/>
                <a:cs typeface="Arial"/>
              </a:rPr>
              <a:t>, initial time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Parameters along the trajectory include </a:t>
            </a:r>
            <a:r>
              <a:rPr lang="en-US" sz="2000" b="1" dirty="0">
                <a:latin typeface="Arial"/>
                <a:cs typeface="Arial"/>
              </a:rPr>
              <a:t>location (</a:t>
            </a:r>
            <a:r>
              <a:rPr lang="en-US" sz="2000" b="1" dirty="0" err="1">
                <a:latin typeface="Arial"/>
                <a:cs typeface="Arial"/>
              </a:rPr>
              <a:t>x,y,z</a:t>
            </a:r>
            <a:r>
              <a:rPr lang="en-US" sz="2000" b="1" dirty="0">
                <a:latin typeface="Arial"/>
                <a:cs typeface="Arial"/>
              </a:rPr>
              <a:t>), k, l, u’, ground-based </a:t>
            </a:r>
            <a:r>
              <a:rPr lang="en-US" sz="2000" b="1" dirty="0" smtClean="0">
                <a:latin typeface="Arial"/>
                <a:cs typeface="Arial"/>
              </a:rPr>
              <a:t>frequency, intrinsic frequency, group velocity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For the trajectory, EXP00 and EXP20 generally share similar paths. 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Based on the comparison of trajectory between EXP00 and EXP20, the trajectory is sensitive to transient background flow.  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Overview of the identified </a:t>
            </a:r>
            <a:r>
              <a:rPr lang="en-US" dirty="0" err="1" smtClean="0">
                <a:latin typeface="Arial"/>
                <a:cs typeface="Arial"/>
              </a:rPr>
              <a:t>mesoscale</a:t>
            </a:r>
            <a:r>
              <a:rPr lang="en-US" dirty="0" smtClean="0">
                <a:latin typeface="Arial"/>
                <a:cs typeface="Arial"/>
              </a:rPr>
              <a:t> gravity waves</a:t>
            </a:r>
          </a:p>
          <a:p>
            <a:r>
              <a:rPr lang="en-US" dirty="0" smtClean="0">
                <a:latin typeface="Arial"/>
                <a:cs typeface="Arial"/>
              </a:rPr>
              <a:t>Overview of the preliminary result of gravity wave tracking</a:t>
            </a:r>
          </a:p>
          <a:p>
            <a:r>
              <a:rPr lang="en-US" dirty="0" smtClean="0">
                <a:latin typeface="Arial"/>
                <a:cs typeface="Arial"/>
              </a:rPr>
              <a:t>The tracking of WP3</a:t>
            </a:r>
          </a:p>
        </p:txBody>
      </p:sp>
    </p:spTree>
    <p:extLst>
      <p:ext uri="{BB962C8B-B14F-4D97-AF65-F5344CB8AC3E}">
        <p14:creationId xmlns:p14="http://schemas.microsoft.com/office/powerpoint/2010/main" val="342804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Overview of the identified </a:t>
            </a:r>
            <a:r>
              <a:rPr lang="en-US" dirty="0" err="1" smtClean="0">
                <a:latin typeface="Arial"/>
                <a:cs typeface="Arial"/>
              </a:rPr>
              <a:t>mesoscale</a:t>
            </a:r>
            <a:r>
              <a:rPr lang="en-US" dirty="0" smtClean="0">
                <a:latin typeface="Arial"/>
                <a:cs typeface="Arial"/>
              </a:rPr>
              <a:t> gravity waves</a:t>
            </a:r>
          </a:p>
        </p:txBody>
      </p:sp>
    </p:spTree>
    <p:extLst>
      <p:ext uri="{BB962C8B-B14F-4D97-AF65-F5344CB8AC3E}">
        <p14:creationId xmlns:p14="http://schemas.microsoft.com/office/powerpoint/2010/main" val="94992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2" y="370024"/>
            <a:ext cx="7915067" cy="64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AC_ver_wavenum_02_1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080"/>
            <a:ext cx="9144001" cy="3507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5290213"/>
            <a:ext cx="9144000" cy="94123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Arial"/>
                <a:cs typeface="Arial"/>
              </a:rPr>
              <a:t>WP3-EXP00 at 132 h in EXP00</a:t>
            </a:r>
          </a:p>
          <a:p>
            <a:r>
              <a:rPr lang="en-US" sz="1800" b="1" dirty="0" smtClean="0">
                <a:latin typeface="Arial"/>
                <a:cs typeface="Arial"/>
              </a:rPr>
              <a:t>Comparison Between WRF and GRAGROT: </a:t>
            </a:r>
          </a:p>
          <a:p>
            <a:r>
              <a:rPr lang="en-US" sz="1800" b="1" dirty="0" smtClean="0">
                <a:latin typeface="Arial"/>
                <a:cs typeface="Arial"/>
              </a:rPr>
              <a:t>Horizontal Wavelength; Wave Vector Azimuth; Vertical Wavelength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12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5290213"/>
            <a:ext cx="9144000" cy="94123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Arial"/>
                <a:cs typeface="Arial"/>
              </a:rPr>
              <a:t>WP3-EXP00 at 131 h in EXP00</a:t>
            </a:r>
          </a:p>
          <a:p>
            <a:r>
              <a:rPr lang="en-US" sz="1800" b="1" dirty="0" smtClean="0">
                <a:latin typeface="Arial"/>
                <a:cs typeface="Arial"/>
              </a:rPr>
              <a:t>Comparison Between WRF and GRAGROT: </a:t>
            </a:r>
          </a:p>
          <a:p>
            <a:r>
              <a:rPr lang="en-US" sz="1800" b="1" dirty="0" smtClean="0">
                <a:latin typeface="Arial"/>
                <a:cs typeface="Arial"/>
              </a:rPr>
              <a:t>Horizontal Wavelength; Wave Vector Azimuth; Vertical Wavelength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2" name="Picture 1" descr="AC_ver_wavenum_02_1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024"/>
            <a:ext cx="9144000" cy="35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7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5290213"/>
            <a:ext cx="9144000" cy="94123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Arial"/>
                <a:cs typeface="Arial"/>
              </a:rPr>
              <a:t>WP3-EXP00 at 130 h in EXP00</a:t>
            </a:r>
          </a:p>
          <a:p>
            <a:r>
              <a:rPr lang="en-US" sz="1800" b="1" dirty="0" smtClean="0">
                <a:latin typeface="Arial"/>
                <a:cs typeface="Arial"/>
              </a:rPr>
              <a:t>Comparison Between WRF and GRAGROT: </a:t>
            </a:r>
          </a:p>
          <a:p>
            <a:r>
              <a:rPr lang="en-US" sz="1800" b="1" dirty="0" smtClean="0">
                <a:latin typeface="Arial"/>
                <a:cs typeface="Arial"/>
              </a:rPr>
              <a:t>Horizontal Wavelength; Wave Vector Azimuth; Vertical Wavelength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3" name="Picture 2" descr="AC_ver_wavenum_02_1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" y="1780156"/>
            <a:ext cx="9143656" cy="35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5290213"/>
            <a:ext cx="9144000" cy="94123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atin typeface="Arial"/>
                <a:cs typeface="Arial"/>
              </a:rPr>
              <a:t>WP3-EXP00 at 129 h in EXP00</a:t>
            </a:r>
          </a:p>
          <a:p>
            <a:r>
              <a:rPr lang="en-US" sz="1800" b="1" dirty="0" smtClean="0">
                <a:latin typeface="Arial"/>
                <a:cs typeface="Arial"/>
              </a:rPr>
              <a:t>Comparison Between WRF and GRAGROT: </a:t>
            </a:r>
          </a:p>
          <a:p>
            <a:r>
              <a:rPr lang="en-US" sz="1800" b="1" dirty="0" smtClean="0">
                <a:latin typeface="Arial"/>
                <a:cs typeface="Arial"/>
              </a:rPr>
              <a:t>Horizontal Wavelength; Wave Vector Azimuth; Vertical Wavelength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2" name="Picture 1" descr="AC_ver_wavenum_02_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0024"/>
            <a:ext cx="9143999" cy="35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1239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Summary for This Part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Generally good agreement in horizontal wavelength and wave vector azimuth from 12 km to surface</a:t>
            </a:r>
          </a:p>
          <a:p>
            <a:pPr marL="457200" indent="-457200">
              <a:buAutoNum type="arabicParenR"/>
            </a:pPr>
            <a:endParaRPr lang="en-US" sz="2000" b="1" dirty="0" smtClean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It appears that the trajectory is along the phase line (also seen in WP6).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Generally good agreement in vertical wavelength over lower stratosphere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Disagreement in vertical wavelength over </a:t>
            </a:r>
            <a:r>
              <a:rPr lang="en-US" sz="2000" b="1" dirty="0" err="1" smtClean="0">
                <a:latin typeface="Arial"/>
                <a:cs typeface="Arial"/>
              </a:rPr>
              <a:t>tropophere</a:t>
            </a:r>
            <a:endParaRPr lang="en-US" sz="2000" b="1" dirty="0" smtClean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latin typeface="Arial"/>
                <a:cs typeface="Arial"/>
              </a:rPr>
              <a:t>Decrease of wind perturbation approximately below the </a:t>
            </a:r>
            <a:r>
              <a:rPr lang="en-US" sz="2000" b="1" dirty="0" err="1" smtClean="0">
                <a:latin typeface="Arial"/>
                <a:cs typeface="Arial"/>
              </a:rPr>
              <a:t>tropopause</a:t>
            </a:r>
            <a:endParaRPr lang="en-US" sz="2000" b="1"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The Tracking of WP3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7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Overview of the identified </a:t>
            </a:r>
            <a:r>
              <a:rPr lang="en-US" dirty="0" err="1" smtClean="0">
                <a:latin typeface="Arial"/>
                <a:cs typeface="Arial"/>
              </a:rPr>
              <a:t>mesoscale</a:t>
            </a:r>
            <a:r>
              <a:rPr lang="en-US" dirty="0" smtClean="0">
                <a:latin typeface="Arial"/>
                <a:cs typeface="Arial"/>
              </a:rPr>
              <a:t> gravity waves</a:t>
            </a:r>
          </a:p>
          <a:p>
            <a:r>
              <a:rPr lang="en-US" dirty="0" smtClean="0">
                <a:latin typeface="Arial"/>
                <a:cs typeface="Arial"/>
              </a:rPr>
              <a:t>Overview of the preliminary result of gravity wave tracking</a:t>
            </a:r>
          </a:p>
          <a:p>
            <a:r>
              <a:rPr lang="en-US" dirty="0" smtClean="0">
                <a:latin typeface="Arial"/>
                <a:cs typeface="Arial"/>
              </a:rPr>
              <a:t>The tracking of WP3</a:t>
            </a:r>
          </a:p>
        </p:txBody>
      </p:sp>
    </p:spTree>
    <p:extLst>
      <p:ext uri="{BB962C8B-B14F-4D97-AF65-F5344CB8AC3E}">
        <p14:creationId xmlns:p14="http://schemas.microsoft.com/office/powerpoint/2010/main" val="279533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_stageD_01_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b="67902"/>
          <a:stretch/>
        </p:blipFill>
        <p:spPr>
          <a:xfrm>
            <a:off x="0" y="927695"/>
            <a:ext cx="9144000" cy="3091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8307" y="3617531"/>
            <a:ext cx="136075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Times New Roman"/>
                <a:cs typeface="Times New Roman"/>
              </a:rPr>
              <a:t>(a) EXP00132h</a:t>
            </a:r>
            <a:endParaRPr lang="en-US" sz="1050" dirty="0"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681"/>
            <a:ext cx="9144000" cy="78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/>
                <a:cs typeface="Arial"/>
              </a:rPr>
              <a:t>Overview of Identified </a:t>
            </a:r>
            <a:r>
              <a:rPr lang="en-US" sz="3200" dirty="0" err="1" smtClean="0">
                <a:latin typeface="Arial"/>
                <a:cs typeface="Arial"/>
              </a:rPr>
              <a:t>Mesoscale</a:t>
            </a:r>
            <a:r>
              <a:rPr lang="en-US" sz="3200" dirty="0" smtClean="0">
                <a:latin typeface="Arial"/>
                <a:cs typeface="Arial"/>
              </a:rPr>
              <a:t> Gravity Waves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365986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Figure.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Simulated 1-km temperature (yellow </a:t>
            </a:r>
            <a:r>
              <a:rPr lang="en-US" dirty="0" smtClean="0">
                <a:latin typeface="Arial"/>
                <a:cs typeface="Arial"/>
              </a:rPr>
              <a:t>lines)</a:t>
            </a:r>
            <a:r>
              <a:rPr lang="en-US" dirty="0">
                <a:latin typeface="Arial"/>
                <a:cs typeface="Arial"/>
              </a:rPr>
              <a:t>, 8-km horizontal wind (black </a:t>
            </a:r>
            <a:r>
              <a:rPr lang="en-US" dirty="0" smtClean="0">
                <a:latin typeface="Arial"/>
                <a:cs typeface="Arial"/>
              </a:rPr>
              <a:t>lines)</a:t>
            </a:r>
            <a:r>
              <a:rPr lang="en-US" dirty="0">
                <a:latin typeface="Arial"/>
                <a:cs typeface="Arial"/>
              </a:rPr>
              <a:t>, and 12-km horizontal divergence (blue lines, positive; red lines, </a:t>
            </a:r>
            <a:r>
              <a:rPr lang="en-US" dirty="0" smtClean="0">
                <a:latin typeface="Arial"/>
                <a:cs typeface="Arial"/>
              </a:rPr>
              <a:t>negative) </a:t>
            </a:r>
            <a:r>
              <a:rPr lang="en-US" dirty="0">
                <a:latin typeface="Arial"/>
                <a:cs typeface="Arial"/>
              </a:rPr>
              <a:t>in (a) </a:t>
            </a:r>
            <a:r>
              <a:rPr lang="en-US" dirty="0" smtClean="0">
                <a:latin typeface="Arial"/>
                <a:cs typeface="Arial"/>
              </a:rPr>
              <a:t>EXP00 </a:t>
            </a:r>
            <a:r>
              <a:rPr lang="en-US" dirty="0">
                <a:latin typeface="Arial"/>
                <a:cs typeface="Arial"/>
              </a:rPr>
              <a:t>at </a:t>
            </a:r>
            <a:r>
              <a:rPr lang="en-US" dirty="0" smtClean="0">
                <a:latin typeface="Arial"/>
                <a:cs typeface="Arial"/>
              </a:rPr>
              <a:t>132 </a:t>
            </a:r>
            <a:r>
              <a:rPr lang="en-US" dirty="0">
                <a:latin typeface="Arial"/>
                <a:cs typeface="Arial"/>
              </a:rPr>
              <a:t>h, (b) EXP20 at 132 </a:t>
            </a:r>
            <a:r>
              <a:rPr lang="en-US" dirty="0" smtClean="0">
                <a:latin typeface="Arial"/>
                <a:cs typeface="Arial"/>
              </a:rPr>
              <a:t>h. </a:t>
            </a:r>
            <a:r>
              <a:rPr lang="en-US" dirty="0">
                <a:latin typeface="Arial"/>
                <a:cs typeface="Arial"/>
              </a:rPr>
              <a:t>The turquoise lines denote the 7-km dynamic </a:t>
            </a:r>
            <a:r>
              <a:rPr lang="en-US" dirty="0" err="1">
                <a:latin typeface="Arial"/>
                <a:cs typeface="Arial"/>
              </a:rPr>
              <a:t>tropopause</a:t>
            </a:r>
            <a:r>
              <a:rPr lang="en-US" dirty="0">
                <a:latin typeface="Arial"/>
                <a:cs typeface="Arial"/>
              </a:rPr>
              <a:t> where potential </a:t>
            </a:r>
            <a:r>
              <a:rPr lang="en-US" dirty="0" err="1">
                <a:latin typeface="Arial"/>
                <a:cs typeface="Arial"/>
              </a:rPr>
              <a:t>vorticity</a:t>
            </a:r>
            <a:r>
              <a:rPr lang="en-US" dirty="0">
                <a:latin typeface="Arial"/>
                <a:cs typeface="Arial"/>
              </a:rPr>
              <a:t> equals 1.5 PVU. </a:t>
            </a:r>
          </a:p>
        </p:txBody>
      </p:sp>
    </p:spTree>
    <p:extLst>
      <p:ext uri="{BB962C8B-B14F-4D97-AF65-F5344CB8AC3E}">
        <p14:creationId xmlns:p14="http://schemas.microsoft.com/office/powerpoint/2010/main" val="113826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6549" y="805156"/>
            <a:ext cx="7075933" cy="5683511"/>
            <a:chOff x="0" y="0"/>
            <a:chExt cx="7918174" cy="6698336"/>
          </a:xfrm>
        </p:grpSpPr>
        <p:pic>
          <p:nvPicPr>
            <p:cNvPr id="3" name="Picture 2" descr="AE_moist_GW_examples_07_11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918174" cy="3349168"/>
            </a:xfrm>
            <a:prstGeom prst="rect">
              <a:avLst/>
            </a:prstGeom>
          </p:spPr>
        </p:pic>
        <p:pic>
          <p:nvPicPr>
            <p:cNvPr id="6" name="Picture 5" descr="AE_moist_GW_examples_07_07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68"/>
              <a:ext cx="7918174" cy="3349168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0" y="22681"/>
            <a:ext cx="9144000" cy="78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/>
                <a:cs typeface="Arial"/>
              </a:rPr>
              <a:t>Overview of Identified </a:t>
            </a:r>
            <a:r>
              <a:rPr lang="en-US" sz="3200" dirty="0" err="1" smtClean="0">
                <a:latin typeface="Arial"/>
                <a:cs typeface="Arial"/>
              </a:rPr>
              <a:t>Mesoscale</a:t>
            </a:r>
            <a:r>
              <a:rPr lang="en-US" sz="3200" dirty="0" smtClean="0">
                <a:latin typeface="Arial"/>
                <a:cs typeface="Arial"/>
              </a:rPr>
              <a:t> Gravity Waves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488668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Figure.</a:t>
            </a:r>
            <a:r>
              <a:rPr lang="en-US" dirty="0" smtClean="0">
                <a:latin typeface="Arial"/>
                <a:cs typeface="Arial"/>
              </a:rPr>
              <a:t> The Horizontal View and Vertical Cross Section of WP6 in EXP20 and EXP100.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66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1"/>
            <a:ext cx="9144000" cy="78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/>
                <a:cs typeface="Arial"/>
              </a:rPr>
              <a:t>Overview of Identified </a:t>
            </a:r>
            <a:r>
              <a:rPr lang="en-US" sz="3200" dirty="0" err="1" smtClean="0">
                <a:latin typeface="Arial"/>
                <a:cs typeface="Arial"/>
              </a:rPr>
              <a:t>Mesoscale</a:t>
            </a:r>
            <a:r>
              <a:rPr lang="en-US" sz="3200" dirty="0" smtClean="0">
                <a:latin typeface="Arial"/>
                <a:cs typeface="Arial"/>
              </a:rPr>
              <a:t> Gravity Waves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9691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Summary for This Part</a:t>
            </a:r>
          </a:p>
          <a:p>
            <a:endParaRPr lang="en-US" sz="2000" b="1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1) List of Wave Packet (WP) in EXP00:</a:t>
            </a:r>
          </a:p>
          <a:p>
            <a:r>
              <a:rPr lang="en-US" sz="2000" b="1" dirty="0" smtClean="0">
                <a:latin typeface="Arial"/>
                <a:cs typeface="Arial"/>
              </a:rPr>
              <a:t>WP1-EXP00, WP2-EXP00, WP3-EXP00, WP4-EXP00, WP5s-EXP00, WP5n-EXP00</a:t>
            </a:r>
          </a:p>
          <a:p>
            <a:endParaRPr lang="en-US" sz="2000" b="1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2) List of WP </a:t>
            </a:r>
            <a:r>
              <a:rPr lang="en-US" sz="2000" b="1" dirty="0">
                <a:latin typeface="Arial"/>
                <a:cs typeface="Arial"/>
              </a:rPr>
              <a:t>in </a:t>
            </a:r>
            <a:r>
              <a:rPr lang="en-US" sz="2000" b="1" dirty="0" smtClean="0">
                <a:latin typeface="Arial"/>
                <a:cs typeface="Arial"/>
              </a:rPr>
              <a:t>EXP20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r>
              <a:rPr lang="en-US" sz="2000" b="1" dirty="0">
                <a:latin typeface="Arial"/>
                <a:cs typeface="Arial"/>
              </a:rPr>
              <a:t>WP1-</a:t>
            </a:r>
            <a:r>
              <a:rPr lang="en-US" sz="2000" b="1" dirty="0" smtClean="0">
                <a:latin typeface="Arial"/>
                <a:cs typeface="Arial"/>
              </a:rPr>
              <a:t>EXP20</a:t>
            </a:r>
            <a:r>
              <a:rPr lang="en-US" sz="2000" b="1" dirty="0">
                <a:latin typeface="Arial"/>
                <a:cs typeface="Arial"/>
              </a:rPr>
              <a:t>, WP2-</a:t>
            </a:r>
            <a:r>
              <a:rPr lang="en-US" sz="2000" b="1" dirty="0" smtClean="0">
                <a:latin typeface="Arial"/>
                <a:cs typeface="Arial"/>
              </a:rPr>
              <a:t>EXP20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smtClean="0">
                <a:latin typeface="Arial"/>
                <a:cs typeface="Arial"/>
              </a:rPr>
              <a:t>WP3a-EXP20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smtClean="0">
                <a:latin typeface="Arial"/>
                <a:cs typeface="Arial"/>
              </a:rPr>
              <a:t>WP3b-EXP20, WP4</a:t>
            </a:r>
            <a:r>
              <a:rPr lang="en-US" sz="2000" b="1" dirty="0">
                <a:latin typeface="Arial"/>
                <a:cs typeface="Arial"/>
              </a:rPr>
              <a:t>-</a:t>
            </a:r>
            <a:r>
              <a:rPr lang="en-US" sz="2000" b="1" dirty="0" smtClean="0">
                <a:latin typeface="Arial"/>
                <a:cs typeface="Arial"/>
              </a:rPr>
              <a:t>EXP20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smtClean="0">
                <a:latin typeface="Arial"/>
                <a:cs typeface="Arial"/>
              </a:rPr>
              <a:t>WP5s-EXP20, WP5n-EXP20, WP6-EXP20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3) List of WP in EXP100:</a:t>
            </a:r>
          </a:p>
          <a:p>
            <a:r>
              <a:rPr lang="en-US" sz="2000" b="1" dirty="0" smtClean="0">
                <a:latin typeface="Arial"/>
                <a:cs typeface="Arial"/>
              </a:rPr>
              <a:t>WP6-EXP100, and more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4) All the above-mentioned WP are tested in a gravity wave tracing model</a:t>
            </a:r>
            <a:endParaRPr lang="en-US" sz="2000" b="1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19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Overview of the identified </a:t>
            </a:r>
            <a:r>
              <a:rPr lang="en-US" dirty="0" err="1" smtClean="0">
                <a:latin typeface="Arial"/>
                <a:cs typeface="Arial"/>
              </a:rPr>
              <a:t>mesoscale</a:t>
            </a:r>
            <a:r>
              <a:rPr lang="en-US" dirty="0" smtClean="0">
                <a:latin typeface="Arial"/>
                <a:cs typeface="Arial"/>
              </a:rPr>
              <a:t> gravity waves</a:t>
            </a:r>
          </a:p>
          <a:p>
            <a:r>
              <a:rPr lang="en-US" dirty="0" smtClean="0">
                <a:latin typeface="Arial"/>
                <a:cs typeface="Arial"/>
              </a:rPr>
              <a:t>Overview of the preliminary result of gravity wave tracking</a:t>
            </a:r>
          </a:p>
        </p:txBody>
      </p:sp>
    </p:spTree>
    <p:extLst>
      <p:ext uri="{BB962C8B-B14F-4D97-AF65-F5344CB8AC3E}">
        <p14:creationId xmlns:p14="http://schemas.microsoft.com/office/powerpoint/2010/main" val="259083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Overview of Gravity Wave Tracking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2" y="382862"/>
            <a:ext cx="7996112" cy="64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7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682"/>
            <a:ext cx="9144000" cy="3601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/>
                <a:cs typeface="Arial"/>
              </a:rPr>
              <a:t>Overview of Gravity Wave Tracking – Initial Condition of Wave Parameters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AD_series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2" y="382862"/>
            <a:ext cx="7996112" cy="64751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7699" y="498970"/>
            <a:ext cx="1655587" cy="612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8460" y="498970"/>
            <a:ext cx="1655587" cy="612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598300" y="2681270"/>
            <a:ext cx="1804372" cy="612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3489" y="2681270"/>
            <a:ext cx="1804372" cy="612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58460" y="2681270"/>
            <a:ext cx="1804372" cy="612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696114" y="282119"/>
            <a:ext cx="2706558" cy="40151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96115" y="314304"/>
            <a:ext cx="270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Location (</a:t>
            </a:r>
            <a:r>
              <a:rPr lang="en-US" b="1" dirty="0" err="1" smtClean="0">
                <a:latin typeface="Arial"/>
                <a:cs typeface="Arial"/>
              </a:rPr>
              <a:t>x,y,z</a:t>
            </a:r>
            <a:r>
              <a:rPr lang="en-US" b="1" dirty="0" smtClean="0">
                <a:latin typeface="Arial"/>
                <a:cs typeface="Arial"/>
              </a:rPr>
              <a:t>); </a:t>
            </a:r>
            <a:r>
              <a:rPr lang="en-US" b="1" dirty="0" err="1" smtClean="0">
                <a:latin typeface="Arial"/>
                <a:cs typeface="Arial"/>
              </a:rPr>
              <a:t>dt</a:t>
            </a:r>
            <a:r>
              <a:rPr lang="en-US" b="1" dirty="0" smtClean="0">
                <a:latin typeface="Arial"/>
                <a:cs typeface="Arial"/>
              </a:rPr>
              <a:t>, t_0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6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1045</Words>
  <Application>Microsoft Macintosh PowerPoint</Application>
  <PresentationFormat>On-screen Show (4:3)</PresentationFormat>
  <Paragraphs>129</Paragraphs>
  <Slides>36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Tracking Mesoscale Gravity Waves in Moist Baroclinic Waves</vt:lpstr>
      <vt:lpstr>Outline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</vt:vector>
  </TitlesOfParts>
  <Company>The Pennsylvania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Junhong Wei</dc:creator>
  <cp:lastModifiedBy>Junhong Wei</cp:lastModifiedBy>
  <cp:revision>119</cp:revision>
  <dcterms:created xsi:type="dcterms:W3CDTF">2013-04-18T20:23:11Z</dcterms:created>
  <dcterms:modified xsi:type="dcterms:W3CDTF">2013-07-19T15:22:57Z</dcterms:modified>
</cp:coreProperties>
</file>