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6" r:id="rId3"/>
    <p:sldId id="272" r:id="rId4"/>
    <p:sldId id="290" r:id="rId5"/>
    <p:sldId id="291" r:id="rId6"/>
    <p:sldId id="270" r:id="rId7"/>
    <p:sldId id="262" r:id="rId8"/>
    <p:sldId id="263" r:id="rId9"/>
    <p:sldId id="292" r:id="rId10"/>
    <p:sldId id="294" r:id="rId11"/>
    <p:sldId id="293" r:id="rId12"/>
    <p:sldId id="288" r:id="rId13"/>
    <p:sldId id="295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59" autoAdjust="0"/>
  </p:normalViewPr>
  <p:slideViewPr>
    <p:cSldViewPr snapToGrid="0" snapToObjects="1" showGuides="1">
      <p:cViewPr>
        <p:scale>
          <a:sx n="200" d="100"/>
          <a:sy n="200" d="100"/>
        </p:scale>
        <p:origin x="-1096" y="-352"/>
      </p:cViewPr>
      <p:guideLst>
        <p:guide orient="horz" pos="2361"/>
        <p:guide pos="15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4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9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1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6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1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7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1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9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82F8-C7CB-894B-B785-82E975D63297}" type="datetimeFigureOut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E20B-C09A-9E40-A8AB-3DBC858E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036" y="738621"/>
            <a:ext cx="8377222" cy="147002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genesis of Hurricane </a:t>
            </a:r>
            <a:r>
              <a:rPr lang="en-US" sz="3200" b="1" dirty="0"/>
              <a:t>Karl (2010</a:t>
            </a:r>
            <a:r>
              <a:rPr lang="en-US" sz="3200" b="1" dirty="0" smtClean="0"/>
              <a:t>) </a:t>
            </a:r>
            <a:r>
              <a:rPr lang="en-US" sz="3200" b="1" dirty="0" smtClean="0"/>
              <a:t>examined through cycling EnKF</a:t>
            </a:r>
            <a:r>
              <a:rPr lang="en-US" sz="3200" b="1" dirty="0" smtClean="0"/>
              <a:t>, </a:t>
            </a:r>
            <a:r>
              <a:rPr lang="en-US" sz="3200" b="1" dirty="0" smtClean="0"/>
              <a:t>4DVar and hybrid </a:t>
            </a:r>
            <a:r>
              <a:rPr lang="en-US" sz="3200" b="1" dirty="0" smtClean="0"/>
              <a:t>data assimilation </a:t>
            </a:r>
            <a:r>
              <a:rPr lang="en-US" sz="3200" b="1" dirty="0" smtClean="0"/>
              <a:t>experiments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Jonathan </a:t>
            </a:r>
            <a:r>
              <a:rPr lang="en-US" b="1" dirty="0" err="1" smtClean="0">
                <a:solidFill>
                  <a:srgbClr val="0000FF"/>
                </a:solidFill>
              </a:rPr>
              <a:t>Poterjoy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July </a:t>
            </a:r>
            <a:r>
              <a:rPr lang="en-US" b="1" dirty="0" smtClean="0">
                <a:solidFill>
                  <a:srgbClr val="0000FF"/>
                </a:solidFill>
              </a:rPr>
              <a:t>19, </a:t>
            </a:r>
            <a:r>
              <a:rPr lang="en-US" b="1" dirty="0" smtClean="0">
                <a:solidFill>
                  <a:srgbClr val="0000FF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903887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0450" y="-63500"/>
            <a:ext cx="8496300" cy="628054"/>
          </a:xfrm>
        </p:spPr>
        <p:txBody>
          <a:bodyPr>
            <a:noAutofit/>
          </a:bodyPr>
          <a:lstStyle/>
          <a:p>
            <a:r>
              <a:rPr lang="en-US" sz="2400" dirty="0" smtClean="0"/>
              <a:t>12 </a:t>
            </a:r>
            <a:r>
              <a:rPr lang="en-US" sz="2400" dirty="0" smtClean="0"/>
              <a:t>UTC </a:t>
            </a:r>
            <a:r>
              <a:rPr lang="en-US" sz="2400" dirty="0" smtClean="0"/>
              <a:t>13 forecasts from 06 UTC 13 		</a:t>
            </a:r>
            <a:r>
              <a:rPr lang="en-US" sz="2400" dirty="0" smtClean="0">
                <a:solidFill>
                  <a:srgbClr val="0000FF"/>
                </a:solidFill>
              </a:rPr>
              <a:t>(</a:t>
            </a:r>
            <a:r>
              <a:rPr lang="en-US" sz="2400" dirty="0">
                <a:solidFill>
                  <a:srgbClr val="0000FF"/>
                </a:solidFill>
              </a:rPr>
              <a:t>6-h lead time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494066"/>
            <a:ext cx="6400800" cy="51569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5901" y="5435107"/>
            <a:ext cx="872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Filtered (black) 950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(blue) 500 </a:t>
            </a:r>
            <a:r>
              <a:rPr lang="en-US" dirty="0" err="1" smtClean="0">
                <a:solidFill>
                  <a:srgbClr val="000000"/>
                </a:solidFill>
              </a:rPr>
              <a:t>mb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streamlines, 950-mb </a:t>
            </a:r>
            <a:r>
              <a:rPr lang="en-US" dirty="0" err="1">
                <a:solidFill>
                  <a:srgbClr val="000000"/>
                </a:solidFill>
              </a:rPr>
              <a:t>θ</a:t>
            </a:r>
            <a:r>
              <a:rPr lang="en-US" baseline="-25000" dirty="0" err="1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column </a:t>
            </a:r>
            <a:r>
              <a:rPr lang="en-US" dirty="0" smtClean="0">
                <a:solidFill>
                  <a:srgbClr val="000000"/>
                </a:solidFill>
              </a:rPr>
              <a:t>RH, and </a:t>
            </a:r>
            <a:r>
              <a:rPr lang="en-US" dirty="0" err="1" smtClean="0">
                <a:solidFill>
                  <a:srgbClr val="000000"/>
                </a:solidFill>
              </a:rPr>
              <a:t>vorticity</a:t>
            </a:r>
            <a:r>
              <a:rPr lang="en-US" dirty="0" smtClean="0">
                <a:solidFill>
                  <a:srgbClr val="000000"/>
                </a:solidFill>
              </a:rPr>
              <a:t> are plotted for the 12 UTC 13 forecast.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PREDICT observations are indicated by the shaded circles and red wind vectors.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6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494982"/>
            <a:ext cx="6400800" cy="51569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060450" y="-63500"/>
            <a:ext cx="8496300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18 UTC 14 forecasts from 06 UTC 13 		</a:t>
            </a:r>
            <a:r>
              <a:rPr lang="en-US" sz="2400" dirty="0" smtClean="0">
                <a:solidFill>
                  <a:srgbClr val="0000FF"/>
                </a:solidFill>
              </a:rPr>
              <a:t>(36-h lead time)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5901" y="5435107"/>
            <a:ext cx="872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Filtered (black) 950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(blue) 500 </a:t>
            </a:r>
            <a:r>
              <a:rPr lang="en-US" dirty="0" err="1" smtClean="0">
                <a:solidFill>
                  <a:srgbClr val="000000"/>
                </a:solidFill>
              </a:rPr>
              <a:t>mb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streamlines, 950-mb </a:t>
            </a:r>
            <a:r>
              <a:rPr lang="en-US" dirty="0" err="1">
                <a:solidFill>
                  <a:srgbClr val="000000"/>
                </a:solidFill>
              </a:rPr>
              <a:t>θ</a:t>
            </a:r>
            <a:r>
              <a:rPr lang="en-US" baseline="-25000" dirty="0" err="1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column </a:t>
            </a:r>
            <a:r>
              <a:rPr lang="en-US" dirty="0" smtClean="0">
                <a:solidFill>
                  <a:srgbClr val="000000"/>
                </a:solidFill>
              </a:rPr>
              <a:t>RH, and </a:t>
            </a:r>
            <a:r>
              <a:rPr lang="en-US" dirty="0" err="1" smtClean="0">
                <a:solidFill>
                  <a:srgbClr val="000000"/>
                </a:solidFill>
              </a:rPr>
              <a:t>vorticity</a:t>
            </a:r>
            <a:r>
              <a:rPr lang="en-US" dirty="0" smtClean="0">
                <a:solidFill>
                  <a:srgbClr val="000000"/>
                </a:solidFill>
              </a:rPr>
              <a:t> are plotted for the 18 UTC 14 forecast.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PREDICT observations are indicated by the </a:t>
            </a:r>
            <a:r>
              <a:rPr lang="en-US" dirty="0">
                <a:solidFill>
                  <a:srgbClr val="000000"/>
                </a:solidFill>
              </a:rPr>
              <a:t>shaded circles and red wind vectors.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7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205224" y="32867"/>
            <a:ext cx="9624665" cy="628054"/>
          </a:xfrm>
        </p:spPr>
        <p:txBody>
          <a:bodyPr>
            <a:noAutofit/>
          </a:bodyPr>
          <a:lstStyle/>
          <a:p>
            <a:r>
              <a:rPr lang="en-US" sz="2400" dirty="0" smtClean="0"/>
              <a:t>EnKF</a:t>
            </a:r>
            <a:r>
              <a:rPr lang="en-US" sz="2400" dirty="0" smtClean="0"/>
              <a:t>, </a:t>
            </a:r>
            <a:r>
              <a:rPr lang="en-US" sz="2400" dirty="0" smtClean="0"/>
              <a:t>4DVar and E4DVar </a:t>
            </a:r>
            <a:r>
              <a:rPr lang="en-US" sz="2400" dirty="0" smtClean="0"/>
              <a:t>analysis increments at 12 UTC 13 Sept.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533400" y="5417552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Moisture is not included as a control variable in 4DVar (using CV5), so increments to </a:t>
            </a:r>
            <a:r>
              <a:rPr lang="en-US" sz="1600" dirty="0" err="1" smtClean="0">
                <a:solidFill>
                  <a:srgbClr val="000000"/>
                </a:solidFill>
              </a:rPr>
              <a:t>θ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e</a:t>
            </a:r>
            <a:r>
              <a:rPr lang="en-US" sz="1600" baseline="-250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and column RH must come from T and P, or adjustments to specific humidity using the </a:t>
            </a:r>
            <a:r>
              <a:rPr lang="en-US" sz="1600" dirty="0" err="1" smtClean="0">
                <a:solidFill>
                  <a:srgbClr val="000000"/>
                </a:solidFill>
              </a:rPr>
              <a:t>adjoint</a:t>
            </a:r>
            <a:r>
              <a:rPr lang="en-US" sz="1600" dirty="0" smtClean="0">
                <a:solidFill>
                  <a:srgbClr val="000000"/>
                </a:solidFill>
              </a:rPr>
              <a:t> model.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921"/>
            <a:ext cx="5943600" cy="4856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854700" y="991121"/>
            <a:ext cx="32893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Filtered </a:t>
            </a:r>
            <a:r>
              <a:rPr lang="en-US" sz="1600" dirty="0" smtClean="0">
                <a:solidFill>
                  <a:srgbClr val="000000"/>
                </a:solidFill>
              </a:rPr>
              <a:t>relative </a:t>
            </a:r>
            <a:r>
              <a:rPr lang="en-US" sz="1600" dirty="0" err="1" smtClean="0">
                <a:solidFill>
                  <a:srgbClr val="000000"/>
                </a:solidFill>
              </a:rPr>
              <a:t>vorticity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increments are </a:t>
            </a:r>
            <a:r>
              <a:rPr lang="en-US" sz="1600" dirty="0" smtClean="0">
                <a:solidFill>
                  <a:srgbClr val="000000"/>
                </a:solidFill>
              </a:rPr>
              <a:t>compared </a:t>
            </a:r>
            <a:r>
              <a:rPr lang="en-US" sz="1600" dirty="0" smtClean="0">
                <a:solidFill>
                  <a:srgbClr val="000000"/>
                </a:solidFill>
              </a:rPr>
              <a:t>along with increments </a:t>
            </a:r>
            <a:r>
              <a:rPr lang="en-US" sz="1600" dirty="0" smtClean="0">
                <a:solidFill>
                  <a:srgbClr val="000000"/>
                </a:solidFill>
              </a:rPr>
              <a:t>to 950 </a:t>
            </a:r>
            <a:r>
              <a:rPr lang="en-US" sz="1600" dirty="0" err="1" smtClean="0">
                <a:solidFill>
                  <a:srgbClr val="000000"/>
                </a:solidFill>
              </a:rPr>
              <a:t>mb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θ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, column </a:t>
            </a:r>
            <a:r>
              <a:rPr lang="en-US" sz="1600" dirty="0" smtClean="0">
                <a:solidFill>
                  <a:srgbClr val="000000"/>
                </a:solidFill>
              </a:rPr>
              <a:t>RH and </a:t>
            </a:r>
            <a:r>
              <a:rPr lang="en-US" sz="1600" dirty="0" smtClean="0">
                <a:solidFill>
                  <a:srgbClr val="000000"/>
                </a:solidFill>
              </a:rPr>
              <a:t>850 </a:t>
            </a:r>
            <a:r>
              <a:rPr lang="en-US" sz="1600" dirty="0" err="1" smtClean="0">
                <a:solidFill>
                  <a:srgbClr val="000000"/>
                </a:solidFill>
              </a:rPr>
              <a:t>mb</a:t>
            </a:r>
            <a:r>
              <a:rPr lang="en-US" sz="1600" dirty="0" smtClean="0">
                <a:solidFill>
                  <a:srgbClr val="000000"/>
                </a:solidFill>
              </a:rPr>
              <a:t> (unfiltered) relative </a:t>
            </a:r>
            <a:r>
              <a:rPr lang="en-US" sz="1600" dirty="0" err="1" smtClean="0">
                <a:solidFill>
                  <a:srgbClr val="000000"/>
                </a:solidFill>
              </a:rPr>
              <a:t>vorticity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0000"/>
                </a:solidFill>
              </a:rPr>
              <a:t>EnKF produces larger increments to the wind field at all levels to move the circulation center farther westward at this </a:t>
            </a:r>
            <a:r>
              <a:rPr lang="en-US" sz="1600" dirty="0" smtClean="0">
                <a:solidFill>
                  <a:srgbClr val="000000"/>
                </a:solidFill>
              </a:rPr>
              <a:t>time.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0000"/>
                </a:solidFill>
              </a:rPr>
              <a:t>length scale of the 4DVar increments is limited </a:t>
            </a:r>
            <a:r>
              <a:rPr lang="en-US" sz="1600" dirty="0" smtClean="0">
                <a:solidFill>
                  <a:srgbClr val="000000"/>
                </a:solidFill>
              </a:rPr>
              <a:t>mostly by the </a:t>
            </a:r>
            <a:r>
              <a:rPr lang="en-US" sz="1600" dirty="0">
                <a:solidFill>
                  <a:srgbClr val="000000"/>
                </a:solidFill>
              </a:rPr>
              <a:t>parameters used to specify the climatological B.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2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205224" y="32867"/>
            <a:ext cx="9624665" cy="628054"/>
          </a:xfrm>
        </p:spPr>
        <p:txBody>
          <a:bodyPr>
            <a:noAutofit/>
          </a:bodyPr>
          <a:lstStyle/>
          <a:p>
            <a:r>
              <a:rPr lang="en-US" sz="3200" dirty="0" smtClean="0"/>
              <a:t>Balance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543550" y="1490450"/>
            <a:ext cx="34734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domain-averaged dry surface pressure tendency is used as a metric for imbalance following each data assimilation cycle.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pressure tendencies in the E4DVar analyses are comparable to the EnKF case, both of which perform better than 4DVar.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E4DVar system appears to be the most stable, with fewer spikes in pressure tendency. </a:t>
            </a:r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66630" y="961896"/>
            <a:ext cx="3982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3-h pressure </a:t>
            </a:r>
            <a:r>
              <a:rPr lang="en-US" dirty="0">
                <a:solidFill>
                  <a:srgbClr val="0000FF"/>
                </a:solidFill>
              </a:rPr>
              <a:t>tendency after initialization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291575"/>
            <a:ext cx="5194470" cy="37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8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8700" y="1046807"/>
            <a:ext cx="7804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4DVar </a:t>
            </a:r>
            <a:r>
              <a:rPr lang="en-US" dirty="0" smtClean="0">
                <a:solidFill>
                  <a:srgbClr val="000000"/>
                </a:solidFill>
              </a:rPr>
              <a:t>analyses produce more accurate track forecasts than EnKF for the pre-Karl tropical wave, </a:t>
            </a:r>
            <a:r>
              <a:rPr lang="en-US" dirty="0" smtClean="0">
                <a:solidFill>
                  <a:srgbClr val="000000"/>
                </a:solidFill>
              </a:rPr>
              <a:t>but, </a:t>
            </a:r>
            <a:r>
              <a:rPr lang="en-US" dirty="0" smtClean="0">
                <a:solidFill>
                  <a:srgbClr val="000000"/>
                </a:solidFill>
              </a:rPr>
              <a:t>intensity forecasts from the EnKF analyses are much more </a:t>
            </a:r>
            <a:r>
              <a:rPr lang="en-US" dirty="0" smtClean="0">
                <a:solidFill>
                  <a:srgbClr val="000000"/>
                </a:solidFill>
              </a:rPr>
              <a:t>accurate.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 experiment using EnKF and 4DVar to assimilate the same observations with the same background reveals </a:t>
            </a:r>
            <a:r>
              <a:rPr lang="en-US" dirty="0" smtClean="0">
                <a:solidFill>
                  <a:srgbClr val="000000"/>
                </a:solidFill>
              </a:rPr>
              <a:t>significant differences in the analyses, namely the location of circulation center in the domain, the length scale of analysis increments, and the horizontal variation of </a:t>
            </a:r>
            <a:r>
              <a:rPr lang="en-US" dirty="0" err="1" smtClean="0">
                <a:solidFill>
                  <a:srgbClr val="000000"/>
                </a:solidFill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and column RH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831592"/>
            <a:ext cx="161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EnKF vs. 4DVar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205224" y="32867"/>
            <a:ext cx="9624665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28700" y="3809057"/>
            <a:ext cx="7804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new E4DVar system outperformed the standalone EnKF and 4DVar methods in terms of forecast error reduction.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genesis prediction for Karl was improved by a full day over the EnKF and 4DVar methods.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use of ensemble background information also improved the initial condition balance and preconditioning of the 4DVar cost function (not shown).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649702"/>
            <a:ext cx="892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E4DVar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5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0529" y="-143309"/>
            <a:ext cx="8485729" cy="1140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Case study</a:t>
            </a:r>
            <a:r>
              <a:rPr lang="en-US" sz="3200" dirty="0" smtClean="0"/>
              <a:t>: Hurricane Karl (2010)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99051" y="1440440"/>
            <a:ext cx="379720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</a:t>
            </a:r>
            <a:r>
              <a:rPr lang="en-US" dirty="0"/>
              <a:t>study uses </a:t>
            </a:r>
            <a:r>
              <a:rPr lang="en-US" dirty="0" smtClean="0"/>
              <a:t>the WRF model with a </a:t>
            </a:r>
            <a:r>
              <a:rPr lang="en-US" dirty="0"/>
              <a:t>13.5-km domain to perform EnKF, 4DVar and E4DVar data assimilation experiments over a 10-day period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experiments </a:t>
            </a:r>
            <a:r>
              <a:rPr lang="en-US" dirty="0" smtClean="0"/>
              <a:t>are initialized from </a:t>
            </a:r>
            <a:r>
              <a:rPr lang="en-US" dirty="0" smtClean="0"/>
              <a:t>GDAS </a:t>
            </a:r>
            <a:r>
              <a:rPr lang="en-US" dirty="0" smtClean="0"/>
              <a:t>analyses on 18 UTC 07 Sept. and the first assimilation cycle occurs on 06 UTC 08 Sept.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Analyses are </a:t>
            </a:r>
            <a:r>
              <a:rPr lang="en-US" dirty="0" smtClean="0"/>
              <a:t>performed every six hours until 00 UTC 18 Sept. </a:t>
            </a:r>
            <a:r>
              <a:rPr lang="en-US" dirty="0" smtClean="0"/>
              <a:t>using data from MADIS and the PREDICT field campaign.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4000" y="3835399"/>
            <a:ext cx="46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PREDICT </a:t>
            </a:r>
            <a:r>
              <a:rPr lang="en-US" dirty="0" err="1" smtClean="0">
                <a:solidFill>
                  <a:srgbClr val="0000FF"/>
                </a:solidFill>
              </a:rPr>
              <a:t>dropsondes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000" y="1092199"/>
            <a:ext cx="46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MADIS observations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150"/>
            <a:ext cx="4937760" cy="24247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3700"/>
            <a:ext cx="4937760" cy="24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0529" y="-143309"/>
            <a:ext cx="8485729" cy="107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Data assimilation systems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0929" y="1440440"/>
            <a:ext cx="848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60 members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900 km horizontal localization ROI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80% relaxation to prior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1092199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EnKF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8708" y="2911216"/>
            <a:ext cx="848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40.5-km inner loop, 13.5-km outer loop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CV5 control variable option with default amplitude and length scale parameters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779" y="2562975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4DVar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3150" y="4219873"/>
            <a:ext cx="84857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Two-way coupling between EnKF and 4DVar: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4DVar uses ensemble mean first guess and ensemble perturbations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EnKF updates members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Hybrid 4DVar analysis replaces EnKF mean analysis</a:t>
            </a:r>
          </a:p>
          <a:p>
            <a:pPr lvl="1"/>
            <a:endParaRPr lang="en-US" sz="4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Same ensemble options as EnKF case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80% of increment comes from ensemble perturbations during hybrid minimization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6221" y="3871632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E4DVar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8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8900" y="115505"/>
            <a:ext cx="8947150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Deterministic forecast results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100" y="743559"/>
            <a:ext cx="477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RMSD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observations)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066700"/>
            <a:ext cx="4937760" cy="26508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" y="3641188"/>
            <a:ext cx="475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RMSD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GDAS)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7150" y="1102031"/>
            <a:ext cx="379720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Forecast root mean squared deviations (RMSD) are averaged over grid points within 2500 km of the storm center.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Values are averaged from 28 deterministic forecasts during the cycling period.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Forecasts are verified using </a:t>
            </a:r>
            <a:r>
              <a:rPr lang="en-US" dirty="0" err="1" smtClean="0"/>
              <a:t>radiosonde</a:t>
            </a:r>
            <a:r>
              <a:rPr lang="en-US" dirty="0" smtClean="0"/>
              <a:t> and </a:t>
            </a:r>
            <a:r>
              <a:rPr lang="en-US" dirty="0" err="1" smtClean="0"/>
              <a:t>dropsonde</a:t>
            </a:r>
            <a:r>
              <a:rPr lang="en-US" dirty="0" smtClean="0"/>
              <a:t> observations (PREDICT and GRIP) in the top figure.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RMSD are calculated from GDAS in the bottom figure.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951255"/>
            <a:ext cx="4937760" cy="26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358216"/>
            <a:ext cx="4389120" cy="3514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0" y="963349"/>
            <a:ext cx="450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RMSD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observations)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0900" y="988586"/>
            <a:ext cx="450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RMSD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GDAS)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" y="5162550"/>
            <a:ext cx="867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Vertical profiles of 24- and 72-h forecast RMSD are compared.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Both upper-air and GDAS data are used to perform the verification.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0" y="1358216"/>
            <a:ext cx="4389120" cy="3518551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88900" y="115505"/>
            <a:ext cx="8947150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Deterministic forecast results </a:t>
            </a:r>
          </a:p>
        </p:txBody>
      </p:sp>
    </p:spTree>
    <p:extLst>
      <p:ext uri="{BB962C8B-B14F-4D97-AF65-F5344CB8AC3E}">
        <p14:creationId xmlns:p14="http://schemas.microsoft.com/office/powerpoint/2010/main" val="357482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6700" y="5073650"/>
            <a:ext cx="867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Forecasts are run from </a:t>
            </a:r>
            <a:r>
              <a:rPr lang="en-US" dirty="0" smtClean="0">
                <a:solidFill>
                  <a:srgbClr val="000000"/>
                </a:solidFill>
              </a:rPr>
              <a:t>each analysis </a:t>
            </a:r>
            <a:r>
              <a:rPr lang="en-US" dirty="0" smtClean="0">
                <a:solidFill>
                  <a:srgbClr val="000000"/>
                </a:solidFill>
              </a:rPr>
              <a:t>using </a:t>
            </a:r>
            <a:r>
              <a:rPr lang="en-US" dirty="0" smtClean="0">
                <a:solidFill>
                  <a:srgbClr val="000000"/>
                </a:solidFill>
              </a:rPr>
              <a:t>a 4.5-km nested domain that follows the vortex using preset moves.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Each </a:t>
            </a:r>
            <a:r>
              <a:rPr lang="en-US" dirty="0" smtClean="0">
                <a:solidFill>
                  <a:srgbClr val="000000"/>
                </a:solidFill>
              </a:rPr>
              <a:t>simulation starts from the respective analysis time and ends on 00 UTC 18 Sept.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10"/>
            <a:ext cx="9144000" cy="386684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88900" y="96455"/>
            <a:ext cx="8947150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Deterministic forecast results for track and intensity</a:t>
            </a:r>
          </a:p>
        </p:txBody>
      </p:sp>
    </p:spTree>
    <p:extLst>
      <p:ext uri="{BB962C8B-B14F-4D97-AF65-F5344CB8AC3E}">
        <p14:creationId xmlns:p14="http://schemas.microsoft.com/office/powerpoint/2010/main" val="184422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-205224" y="32867"/>
            <a:ext cx="9624665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Analyses from cycling DA experiments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778250" y="1167932"/>
            <a:ext cx="5156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smtClean="0">
                <a:solidFill>
                  <a:srgbClr val="000000"/>
                </a:solidFill>
              </a:rPr>
              <a:t>950 – 500 </a:t>
            </a:r>
            <a:r>
              <a:rPr lang="en-US" sz="1600" dirty="0" err="1" smtClean="0">
                <a:solidFill>
                  <a:srgbClr val="000000"/>
                </a:solidFill>
              </a:rPr>
              <a:t>mb</a:t>
            </a:r>
            <a:r>
              <a:rPr lang="en-US" sz="1600" dirty="0" smtClean="0">
                <a:solidFill>
                  <a:srgbClr val="000000"/>
                </a:solidFill>
              </a:rPr>
              <a:t> vertical shear and vortex tilt are estimated using </a:t>
            </a:r>
            <a:r>
              <a:rPr lang="en-US" sz="1600" dirty="0" smtClean="0">
                <a:solidFill>
                  <a:srgbClr val="000000"/>
                </a:solidFill>
              </a:rPr>
              <a:t>winds </a:t>
            </a:r>
            <a:r>
              <a:rPr lang="en-US" sz="1600" dirty="0" smtClean="0">
                <a:solidFill>
                  <a:srgbClr val="000000"/>
                </a:solidFill>
              </a:rPr>
              <a:t>within 3° of the wave or vortex </a:t>
            </a:r>
            <a:r>
              <a:rPr lang="en-US" sz="1600" dirty="0" smtClean="0">
                <a:solidFill>
                  <a:srgbClr val="000000"/>
                </a:solidFill>
              </a:rPr>
              <a:t>center.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smtClean="0">
                <a:solidFill>
                  <a:srgbClr val="000000"/>
                </a:solidFill>
              </a:rPr>
              <a:t>relatively low shear prior to genesis is partially caused by the alignment of the upper- and lower-level circulation centers prior to </a:t>
            </a:r>
            <a:r>
              <a:rPr lang="en-US" sz="1600" dirty="0" smtClean="0">
                <a:solidFill>
                  <a:srgbClr val="000000"/>
                </a:solidFill>
              </a:rPr>
              <a:t>genesis.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 broad </a:t>
            </a:r>
            <a:r>
              <a:rPr lang="en-US" sz="1600" dirty="0" smtClean="0">
                <a:solidFill>
                  <a:srgbClr val="000000"/>
                </a:solidFill>
              </a:rPr>
              <a:t>low-level vortex persists during early assimilation cycles for each experiment, but decreases during 11 – 12 </a:t>
            </a:r>
            <a:r>
              <a:rPr lang="en-US" sz="1600" dirty="0" smtClean="0">
                <a:solidFill>
                  <a:srgbClr val="000000"/>
                </a:solidFill>
              </a:rPr>
              <a:t>Sept.  </a:t>
            </a:r>
            <a:r>
              <a:rPr lang="en-US" sz="1600" dirty="0" smtClean="0">
                <a:solidFill>
                  <a:srgbClr val="000000"/>
                </a:solidFill>
              </a:rPr>
              <a:t>The 500-mb circulation, however, steadily increases with </a:t>
            </a:r>
            <a:r>
              <a:rPr lang="en-US" sz="1600" dirty="0" smtClean="0">
                <a:solidFill>
                  <a:srgbClr val="000000"/>
                </a:solidFill>
              </a:rPr>
              <a:t>time.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All cases show a </a:t>
            </a:r>
            <a:r>
              <a:rPr lang="en-US" sz="1600" dirty="0" smtClean="0">
                <a:solidFill>
                  <a:srgbClr val="000000"/>
                </a:solidFill>
              </a:rPr>
              <a:t>diurnal </a:t>
            </a:r>
            <a:r>
              <a:rPr lang="en-US" sz="1600" dirty="0">
                <a:solidFill>
                  <a:srgbClr val="000000"/>
                </a:solidFill>
              </a:rPr>
              <a:t>cycle in </a:t>
            </a:r>
            <a:r>
              <a:rPr lang="en-US" sz="1600" dirty="0" smtClean="0">
                <a:solidFill>
                  <a:srgbClr val="000000"/>
                </a:solidFill>
              </a:rPr>
              <a:t>RH, </a:t>
            </a:r>
            <a:r>
              <a:rPr lang="en-US" sz="1600" dirty="0">
                <a:solidFill>
                  <a:srgbClr val="000000"/>
                </a:solidFill>
              </a:rPr>
              <a:t>which decreases in amplitude leading up the 18 UTC 14 Sept. genesis time.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E4DVar case has much </a:t>
            </a:r>
            <a:r>
              <a:rPr lang="en-US" sz="1600" dirty="0" smtClean="0">
                <a:solidFill>
                  <a:srgbClr val="000000"/>
                </a:solidFill>
              </a:rPr>
              <a:t>higher </a:t>
            </a:r>
            <a:r>
              <a:rPr lang="en-US" sz="1600" dirty="0" smtClean="0">
                <a:solidFill>
                  <a:srgbClr val="000000"/>
                </a:solidFill>
              </a:rPr>
              <a:t>column </a:t>
            </a:r>
            <a:r>
              <a:rPr lang="en-US" sz="1600" dirty="0" smtClean="0">
                <a:solidFill>
                  <a:srgbClr val="000000"/>
                </a:solidFill>
              </a:rPr>
              <a:t>relative humidity within 3° of the circulation </a:t>
            </a:r>
            <a:r>
              <a:rPr lang="en-US" sz="1600" dirty="0" smtClean="0">
                <a:solidFill>
                  <a:srgbClr val="000000"/>
                </a:solidFill>
              </a:rPr>
              <a:t>center.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660921"/>
            <a:ext cx="3183591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3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-205224" y="32867"/>
            <a:ext cx="9624665" cy="62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Analysis </a:t>
            </a:r>
            <a:r>
              <a:rPr lang="en-US" sz="2400" dirty="0" err="1" smtClean="0"/>
              <a:t>θ</a:t>
            </a:r>
            <a:r>
              <a:rPr lang="en-US" sz="2400" baseline="-25000" dirty="0" err="1" smtClean="0"/>
              <a:t>v</a:t>
            </a:r>
            <a:r>
              <a:rPr lang="en-US" sz="2400" dirty="0" smtClean="0"/>
              <a:t>’ averaged within 3° of center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46650" y="1068388"/>
            <a:ext cx="393536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erturbation </a:t>
            </a:r>
            <a:r>
              <a:rPr lang="en-US" dirty="0" err="1" smtClean="0">
                <a:solidFill>
                  <a:srgbClr val="000000"/>
                </a:solidFill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 is estimated by taking </a:t>
            </a:r>
            <a:r>
              <a:rPr lang="en-US" dirty="0" err="1" smtClean="0">
                <a:solidFill>
                  <a:srgbClr val="000000"/>
                </a:solidFill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between 3° and 6° from the center as the environmental value and subtracting it from the mean </a:t>
            </a:r>
            <a:r>
              <a:rPr lang="en-US" dirty="0" err="1" smtClean="0">
                <a:solidFill>
                  <a:srgbClr val="000000"/>
                </a:solidFill>
              </a:rPr>
              <a:t>θ</a:t>
            </a:r>
            <a:r>
              <a:rPr lang="en-US" baseline="-25000" dirty="0" err="1" smtClean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 within 3° of the </a:t>
            </a:r>
            <a:r>
              <a:rPr lang="en-US" dirty="0" smtClean="0">
                <a:solidFill>
                  <a:srgbClr val="000000"/>
                </a:solidFill>
              </a:rPr>
              <a:t>center. Values are averaged horizontally and plotted at each analysis time from 12 UTC 10 Sept.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All </a:t>
            </a:r>
            <a:r>
              <a:rPr lang="en-US" dirty="0" smtClean="0">
                <a:solidFill>
                  <a:srgbClr val="000000"/>
                </a:solidFill>
              </a:rPr>
              <a:t>cases produce a warm temperature anomaly above 600 </a:t>
            </a:r>
            <a:r>
              <a:rPr lang="en-US" dirty="0" err="1" smtClean="0">
                <a:solidFill>
                  <a:srgbClr val="000000"/>
                </a:solidFill>
              </a:rPr>
              <a:t>mb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during cycling, which increases by a factor of two - three after genesis.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warm temperature perturbations are larger for </a:t>
            </a:r>
            <a:r>
              <a:rPr lang="en-US" dirty="0" smtClean="0">
                <a:solidFill>
                  <a:srgbClr val="000000"/>
                </a:solidFill>
              </a:rPr>
              <a:t>E4DVar case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068388"/>
            <a:ext cx="4771582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2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202475" y="-64138"/>
            <a:ext cx="9624665" cy="628054"/>
          </a:xfrm>
        </p:spPr>
        <p:txBody>
          <a:bodyPr>
            <a:noAutofit/>
          </a:bodyPr>
          <a:lstStyle/>
          <a:p>
            <a:r>
              <a:rPr lang="en-US" sz="2400" dirty="0" smtClean="0"/>
              <a:t>06 </a:t>
            </a:r>
            <a:r>
              <a:rPr lang="en-US" sz="2400" dirty="0" smtClean="0"/>
              <a:t>UTC </a:t>
            </a:r>
            <a:r>
              <a:rPr lang="en-US" sz="2400" dirty="0" smtClean="0"/>
              <a:t>13 analyses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5101" y="5593857"/>
            <a:ext cx="872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Filtered (black) 950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(blue) 500 </a:t>
            </a:r>
            <a:r>
              <a:rPr lang="en-US" dirty="0" err="1" smtClean="0">
                <a:solidFill>
                  <a:srgbClr val="000000"/>
                </a:solidFill>
              </a:rPr>
              <a:t>mb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streamlines, 950-mb </a:t>
            </a:r>
            <a:r>
              <a:rPr lang="en-US" dirty="0" err="1">
                <a:solidFill>
                  <a:srgbClr val="000000"/>
                </a:solidFill>
              </a:rPr>
              <a:t>θ</a:t>
            </a:r>
            <a:r>
              <a:rPr lang="en-US" baseline="-25000" dirty="0" err="1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column </a:t>
            </a:r>
            <a:r>
              <a:rPr lang="en-US" dirty="0" smtClean="0">
                <a:solidFill>
                  <a:srgbClr val="000000"/>
                </a:solidFill>
              </a:rPr>
              <a:t>RH, and </a:t>
            </a:r>
            <a:r>
              <a:rPr lang="en-US" dirty="0" err="1" smtClean="0">
                <a:solidFill>
                  <a:srgbClr val="000000"/>
                </a:solidFill>
              </a:rPr>
              <a:t>vorticity</a:t>
            </a:r>
            <a:r>
              <a:rPr lang="en-US" dirty="0" smtClean="0">
                <a:solidFill>
                  <a:srgbClr val="000000"/>
                </a:solidFill>
              </a:rPr>
              <a:t> are plotted for the 06 UTC 13 analyses.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494066"/>
            <a:ext cx="6400800" cy="515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56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42446</TotalTime>
  <Words>1055</Words>
  <Application>Microsoft Macintosh PowerPoint</Application>
  <PresentationFormat>On-screen Show (4:3)</PresentationFormat>
  <Paragraphs>102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genesis of Hurricane Karl (2010) examined through cycling EnKF, 4DVar and hybrid data assimilation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 UTC 13 analyses</vt:lpstr>
      <vt:lpstr>12 UTC 13 forecasts from 06 UTC 13   (6-h lead time)</vt:lpstr>
      <vt:lpstr>PowerPoint Presentation</vt:lpstr>
      <vt:lpstr>EnKF, 4DVar and E4DVar analysis increments at 12 UTC 13 Sept.</vt:lpstr>
      <vt:lpstr>Balance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</cp:lastModifiedBy>
  <cp:revision>186</cp:revision>
  <cp:lastPrinted>2013-05-24T16:32:21Z</cp:lastPrinted>
  <dcterms:created xsi:type="dcterms:W3CDTF">2013-05-14T17:35:57Z</dcterms:created>
  <dcterms:modified xsi:type="dcterms:W3CDTF">2013-07-19T12:52:59Z</dcterms:modified>
</cp:coreProperties>
</file>