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vml" ContentType="application/vnd.openxmlformats-officedocument.vmlDrawi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97" r:id="rId3"/>
    <p:sldId id="257" r:id="rId4"/>
    <p:sldId id="258" r:id="rId5"/>
    <p:sldId id="293" r:id="rId6"/>
    <p:sldId id="294" r:id="rId7"/>
    <p:sldId id="295" r:id="rId8"/>
    <p:sldId id="259" r:id="rId9"/>
    <p:sldId id="260" r:id="rId10"/>
    <p:sldId id="287" r:id="rId11"/>
    <p:sldId id="296" r:id="rId12"/>
    <p:sldId id="267" r:id="rId13"/>
    <p:sldId id="288" r:id="rId14"/>
    <p:sldId id="261" r:id="rId15"/>
    <p:sldId id="268" r:id="rId16"/>
    <p:sldId id="262" r:id="rId17"/>
    <p:sldId id="263" r:id="rId18"/>
    <p:sldId id="266" r:id="rId19"/>
    <p:sldId id="289" r:id="rId20"/>
    <p:sldId id="290" r:id="rId21"/>
    <p:sldId id="264" r:id="rId22"/>
    <p:sldId id="291" r:id="rId23"/>
    <p:sldId id="269" r:id="rId24"/>
    <p:sldId id="292" r:id="rId25"/>
    <p:sldId id="298" r:id="rId26"/>
    <p:sldId id="270" r:id="rId27"/>
    <p:sldId id="271" r:id="rId28"/>
    <p:sldId id="272" r:id="rId29"/>
    <p:sldId id="273" r:id="rId30"/>
    <p:sldId id="274"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18AF"/>
    <a:srgbClr val="FFDF2F"/>
    <a:srgbClr val="BE30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13" autoAdjust="0"/>
    <p:restoredTop sz="90945" autoAdjust="0"/>
  </p:normalViewPr>
  <p:slideViewPr>
    <p:cSldViewPr snapToGrid="0" snapToObjects="1">
      <p:cViewPr varScale="1">
        <p:scale>
          <a:sx n="119" d="100"/>
          <a:sy n="119" d="100"/>
        </p:scale>
        <p:origin x="-1344" y="-104"/>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467CB0-584C-2E47-A906-5ABEEA98A861}" type="datetimeFigureOut">
              <a:rPr lang="en-US" smtClean="0"/>
              <a:t>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D6D3E0-7511-5645-A844-3F2E3800210D}" type="slidenum">
              <a:rPr lang="en-US" smtClean="0"/>
              <a:t>‹#›</a:t>
            </a:fld>
            <a:endParaRPr lang="en-US"/>
          </a:p>
        </p:txBody>
      </p:sp>
    </p:spTree>
    <p:extLst>
      <p:ext uri="{BB962C8B-B14F-4D97-AF65-F5344CB8AC3E}">
        <p14:creationId xmlns:p14="http://schemas.microsoft.com/office/powerpoint/2010/main" val="246699804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a:t>
            </a:r>
            <a:r>
              <a:rPr lang="en-US" baseline="0" dirty="0" smtClean="0"/>
              <a:t> morning. I’ll summarize PSU 2012 work here.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a:t>
            </a:fld>
            <a:endParaRPr lang="en-US"/>
          </a:p>
        </p:txBody>
      </p:sp>
    </p:spTree>
    <p:extLst>
      <p:ext uri="{BB962C8B-B14F-4D97-AF65-F5344CB8AC3E}">
        <p14:creationId xmlns:p14="http://schemas.microsoft.com/office/powerpoint/2010/main" val="389059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exemplar</a:t>
            </a:r>
            <a:r>
              <a:rPr lang="en-US" baseline="0" dirty="0" smtClean="0"/>
              <a:t> APSU ensemble track forecasts for hurricane Sandy. </a:t>
            </a:r>
            <a:r>
              <a:rPr lang="en-US" sz="1200" kern="1200" dirty="0" smtClean="0">
                <a:solidFill>
                  <a:schemeClr val="tx1"/>
                </a:solidFill>
                <a:effectLst/>
                <a:latin typeface="+mn-lt"/>
                <a:ea typeface="+mn-ea"/>
                <a:cs typeface="+mn-cs"/>
              </a:rPr>
              <a:t>It may be difficult to systematically evaluate the performance of any probabilistic forecast with a limited number of cases, the ensemble forecast tracks initialized with the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perturbations provide case-dependent uncertainties associated with the deterministic track,</a:t>
            </a:r>
            <a:r>
              <a:rPr lang="en-US" sz="1200" kern="1200" baseline="0" dirty="0" smtClean="0">
                <a:solidFill>
                  <a:schemeClr val="tx1"/>
                </a:solidFill>
                <a:effectLst/>
                <a:latin typeface="+mn-lt"/>
                <a:ea typeface="+mn-ea"/>
                <a:cs typeface="+mn-cs"/>
              </a:rPr>
              <a:t> and the ensemble forecast spread covers well the best track and the operational GFDL and HWRF forecasts.</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10</a:t>
            </a:fld>
            <a:endParaRPr lang="en-US"/>
          </a:p>
        </p:txBody>
      </p:sp>
    </p:spTree>
    <p:extLst>
      <p:ext uri="{BB962C8B-B14F-4D97-AF65-F5344CB8AC3E}">
        <p14:creationId xmlns:p14="http://schemas.microsoft.com/office/powerpoint/2010/main" val="2592004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intensity forecasts,  the ensemble forecast initialized with </a:t>
            </a:r>
            <a:r>
              <a:rPr lang="en-US" dirty="0" err="1" smtClean="0"/>
              <a:t>EnKF</a:t>
            </a:r>
            <a:r>
              <a:rPr lang="en-US" dirty="0" smtClean="0"/>
              <a:t> perturbation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11</a:t>
            </a:fld>
            <a:endParaRPr lang="en-US"/>
          </a:p>
        </p:txBody>
      </p:sp>
    </p:spTree>
    <p:extLst>
      <p:ext uri="{BB962C8B-B14F-4D97-AF65-F5344CB8AC3E}">
        <p14:creationId xmlns:p14="http://schemas.microsoft.com/office/powerpoint/2010/main" val="1560527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slide shows the spatial distribution of the maximum surface wind speed in the deterministic forecast by the PSU WRF-</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system (using hourly output),</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Ensemble-derived probabilities of maximum wind speed exceeding (at any time during the forecast) 35, 50 and 64 knots, respectively for hurricane Sandy available at 00Z/26 October</a:t>
            </a:r>
            <a:r>
              <a:rPr lang="en-US" sz="1200" kern="1200" baseline="0" dirty="0" smtClean="0">
                <a:solidFill>
                  <a:schemeClr val="tx1"/>
                </a:solidFill>
                <a:effectLst/>
                <a:latin typeface="+mn-lt"/>
                <a:ea typeface="+mn-ea"/>
                <a:cs typeface="+mn-cs"/>
              </a:rPr>
              <a:t> 2012.</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12</a:t>
            </a:fld>
            <a:endParaRPr lang="en-US"/>
          </a:p>
        </p:txBody>
      </p:sp>
    </p:spTree>
    <p:extLst>
      <p:ext uri="{BB962C8B-B14F-4D97-AF65-F5344CB8AC3E}">
        <p14:creationId xmlns:p14="http://schemas.microsoft.com/office/powerpoint/2010/main" val="326990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96-h accumulated precipitation for APSU deterministic forecast available</a:t>
            </a:r>
            <a:r>
              <a:rPr lang="en-US" baseline="0" dirty="0" smtClean="0"/>
              <a:t> at 00Z/26 October 2012, and its ensemble-derived probability of accumulated precipitation exceeding 100 mm. The observation is NWS 4km 24h accumulated precipitation product.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13</a:t>
            </a:fld>
            <a:endParaRPr lang="en-US"/>
          </a:p>
        </p:txBody>
      </p:sp>
    </p:spTree>
    <p:extLst>
      <p:ext uri="{BB962C8B-B14F-4D97-AF65-F5344CB8AC3E}">
        <p14:creationId xmlns:p14="http://schemas.microsoft.com/office/powerpoint/2010/main" val="2993093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2012, we conducted</a:t>
            </a:r>
            <a:r>
              <a:rPr lang="en-US" baseline="0" dirty="0" smtClean="0"/>
              <a:t> 762 forecasts in real-time  for stream 2 ANPS. The homogenize verification indicates that ANPS has a good track forecast, and ANPS, GFS and official are the 3 smallest position error forecasts. But the intensity forecast error is not we expected. The bias shows that the ANPS intensity forecasts are much stronger than others.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14</a:t>
            </a:fld>
            <a:endParaRPr lang="en-US"/>
          </a:p>
        </p:txBody>
      </p:sp>
    </p:spTree>
    <p:extLst>
      <p:ext uri="{BB962C8B-B14F-4D97-AF65-F5344CB8AC3E}">
        <p14:creationId xmlns:p14="http://schemas.microsoft.com/office/powerpoint/2010/main" val="47661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t>
            </a:r>
            <a:r>
              <a:rPr lang="en-US" smtClean="0"/>
              <a:t>shows </a:t>
            </a:r>
            <a:endParaRPr lang="en-US"/>
          </a:p>
        </p:txBody>
      </p:sp>
      <p:sp>
        <p:nvSpPr>
          <p:cNvPr id="4" name="Slide Number Placeholder 3"/>
          <p:cNvSpPr>
            <a:spLocks noGrp="1"/>
          </p:cNvSpPr>
          <p:nvPr>
            <p:ph type="sldNum" sz="quarter" idx="10"/>
          </p:nvPr>
        </p:nvSpPr>
        <p:spPr/>
        <p:txBody>
          <a:bodyPr/>
          <a:lstStyle/>
          <a:p>
            <a:fld id="{74D6D3E0-7511-5645-A844-3F2E3800210D}" type="slidenum">
              <a:rPr lang="en-US" smtClean="0"/>
              <a:t>15</a:t>
            </a:fld>
            <a:endParaRPr lang="en-US"/>
          </a:p>
        </p:txBody>
      </p:sp>
    </p:spTree>
    <p:extLst>
      <p:ext uri="{BB962C8B-B14F-4D97-AF65-F5344CB8AC3E}">
        <p14:creationId xmlns:p14="http://schemas.microsoft.com/office/powerpoint/2010/main" val="3182719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17</a:t>
            </a:fld>
            <a:endParaRPr lang="en-US"/>
          </a:p>
        </p:txBody>
      </p:sp>
    </p:spTree>
    <p:extLst>
      <p:ext uri="{BB962C8B-B14F-4D97-AF65-F5344CB8AC3E}">
        <p14:creationId xmlns:p14="http://schemas.microsoft.com/office/powerpoint/2010/main" val="1668854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30</a:t>
            </a:fld>
            <a:endParaRPr lang="en-US"/>
          </a:p>
        </p:txBody>
      </p:sp>
    </p:spTree>
    <p:extLst>
      <p:ext uri="{BB962C8B-B14F-4D97-AF65-F5344CB8AC3E}">
        <p14:creationId xmlns:p14="http://schemas.microsoft.com/office/powerpoint/2010/main" val="835940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report</a:t>
            </a:r>
            <a:r>
              <a:rPr lang="en-US" baseline="0" dirty="0" smtClean="0"/>
              <a:t> will introduce the APSU 2012 stream 1.5 system configuration; what we made for updating this system, the 2012 </a:t>
            </a:r>
            <a:r>
              <a:rPr lang="en-US" baseline="0" dirty="0" err="1" smtClean="0"/>
              <a:t>realtime</a:t>
            </a:r>
            <a:r>
              <a:rPr lang="en-US" baseline="0" dirty="0" smtClean="0"/>
              <a:t> performance. Also I’ll  present the retrospective runs for all 102 applicable TDR cases during 2008 and 2012, and no data assimilation runs for all Atlantic storms during 2008 and 2012. Then I’ll talk about what we are doing and what we will do before this hurricane season.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2</a:t>
            </a:fld>
            <a:endParaRPr lang="en-US"/>
          </a:p>
        </p:txBody>
      </p:sp>
    </p:spTree>
    <p:extLst>
      <p:ext uri="{BB962C8B-B14F-4D97-AF65-F5344CB8AC3E}">
        <p14:creationId xmlns:p14="http://schemas.microsoft.com/office/powerpoint/2010/main" val="204132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 streams for PSU in 2012. Stream 1.5 named ATCF ID APSU</a:t>
            </a:r>
            <a:r>
              <a:rPr lang="en-US" baseline="0" dirty="0" smtClean="0"/>
              <a:t> is ARW deterministic forecast initialized with TDR data assimilation, while stream 2.0 ANPS is ARW deterministic forecast initialized with operational GFS analysis. Both of them have the same WRF model configuration. They have 3 domains with 27,9,3 km resolution, the out domain is fixed, the 2 inner domains are centered by the </a:t>
            </a:r>
            <a:r>
              <a:rPr lang="en-US" baseline="0" dirty="0" err="1" smtClean="0"/>
              <a:t>TCVital</a:t>
            </a:r>
            <a:r>
              <a:rPr lang="en-US" baseline="0" dirty="0" smtClean="0"/>
              <a:t> data. For TDR data assimilation, there are 60 members initialized with operational GFS and perturbed by WRFDA.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3</a:t>
            </a:fld>
            <a:endParaRPr lang="en-US"/>
          </a:p>
        </p:txBody>
      </p:sp>
    </p:spTree>
    <p:extLst>
      <p:ext uri="{BB962C8B-B14F-4D97-AF65-F5344CB8AC3E}">
        <p14:creationId xmlns:p14="http://schemas.microsoft.com/office/powerpoint/2010/main" val="197412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APSU system is initialized 12h</a:t>
            </a:r>
            <a:r>
              <a:rPr lang="en-US" baseline="0" dirty="0" smtClean="0"/>
              <a:t> early with GFS operational analysis, and then perturbed by WRFDA, and then integrated the 60 members to the time when the 1</a:t>
            </a:r>
            <a:r>
              <a:rPr lang="en-US" baseline="30000" dirty="0" smtClean="0"/>
              <a:t>st</a:t>
            </a:r>
            <a:r>
              <a:rPr lang="en-US" baseline="0" dirty="0" smtClean="0"/>
              <a:t> leg SO is available. Then the system assimilates TDR hourly till the end of the TDR mission. After the assimilation, the time of the analysis will be shifted to the closet time of 00, 6 12 or 18 Z, and GFS forecasts 6 hour early will be used as the boundary condition.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4</a:t>
            </a:fld>
            <a:endParaRPr lang="en-US"/>
          </a:p>
        </p:txBody>
      </p:sp>
    </p:spTree>
    <p:extLst>
      <p:ext uri="{BB962C8B-B14F-4D97-AF65-F5344CB8AC3E}">
        <p14:creationId xmlns:p14="http://schemas.microsoft.com/office/powerpoint/2010/main" val="2486545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According to our research work on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ensemble number for hurricane Katrina, we found that 60-member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has better covariance and improves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analysis in terms of winds and pressure. So we updated our system to 60 members. This slide shows the comparison between 30- and 60- member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based on 2011 system (A4PS). The 59-case run shows 60-member </a:t>
            </a:r>
            <a:r>
              <a:rPr lang="en-US" sz="1200" kern="1200" dirty="0" err="1" smtClean="0">
                <a:solidFill>
                  <a:schemeClr val="tx1"/>
                </a:solidFill>
                <a:effectLst/>
                <a:latin typeface="+mn-lt"/>
                <a:ea typeface="+mn-ea"/>
                <a:cs typeface="+mn-cs"/>
              </a:rPr>
              <a:t>EnKF</a:t>
            </a:r>
            <a:r>
              <a:rPr lang="en-US" sz="1200" kern="1200" dirty="0" smtClean="0">
                <a:solidFill>
                  <a:schemeClr val="tx1"/>
                </a:solidFill>
                <a:effectLst/>
                <a:latin typeface="+mn-lt"/>
                <a:ea typeface="+mn-ea"/>
                <a:cs typeface="+mn-cs"/>
              </a:rPr>
              <a:t> improves hurricane intensity forecast between 24~96 hours lead-time. </a:t>
            </a:r>
          </a:p>
          <a:p>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5</a:t>
            </a:fld>
            <a:endParaRPr lang="en-US"/>
          </a:p>
        </p:txBody>
      </p:sp>
    </p:spTree>
    <p:extLst>
      <p:ext uri="{BB962C8B-B14F-4D97-AF65-F5344CB8AC3E}">
        <p14:creationId xmlns:p14="http://schemas.microsoft.com/office/powerpoint/2010/main" val="946911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be consistent with the NHC operational Hurricane WRF model.</a:t>
            </a:r>
            <a:r>
              <a:rPr lang="en-US" dirty="0" smtClean="0">
                <a:effectLst/>
              </a:rPr>
              <a:t> We increased</a:t>
            </a:r>
            <a:r>
              <a:rPr lang="en-US" baseline="0" dirty="0" smtClean="0">
                <a:effectLst/>
              </a:rPr>
              <a:t> </a:t>
            </a:r>
            <a:r>
              <a:rPr lang="en-US" sz="1200" kern="1200" dirty="0" smtClean="0">
                <a:solidFill>
                  <a:schemeClr val="tx1"/>
                </a:solidFill>
                <a:effectLst/>
                <a:latin typeface="+mn-lt"/>
                <a:ea typeface="+mn-ea"/>
                <a:cs typeface="+mn-cs"/>
              </a:rPr>
              <a:t>the model resolutions from horizon 4.5 km to 3.0 km and vertical 35 levels to 43 levels. This update seems make smaller</a:t>
            </a:r>
            <a:r>
              <a:rPr lang="en-US" sz="1200" kern="1200" baseline="0" dirty="0" smtClean="0">
                <a:solidFill>
                  <a:schemeClr val="tx1"/>
                </a:solidFill>
                <a:effectLst/>
                <a:latin typeface="+mn-lt"/>
                <a:ea typeface="+mn-ea"/>
                <a:cs typeface="+mn-cs"/>
              </a:rPr>
              <a:t> pressure error. </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6</a:t>
            </a:fld>
            <a:endParaRPr lang="en-US"/>
          </a:p>
        </p:txBody>
      </p:sp>
    </p:spTree>
    <p:extLst>
      <p:ext uri="{BB962C8B-B14F-4D97-AF65-F5344CB8AC3E}">
        <p14:creationId xmlns:p14="http://schemas.microsoft.com/office/powerpoint/2010/main" val="946911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Surface fluxes are believed to be important in determining tropical cyclone intensity. Here we tested the schemes in</a:t>
            </a:r>
            <a:r>
              <a:rPr lang="en-US" sz="1200" kern="1200" baseline="0" dirty="0" smtClean="0">
                <a:solidFill>
                  <a:schemeClr val="tx1"/>
                </a:solidFill>
                <a:effectLst/>
                <a:latin typeface="+mn-lt"/>
                <a:ea typeface="+mn-ea"/>
                <a:cs typeface="+mn-cs"/>
              </a:rPr>
              <a:t> WRF version 3.3.1 and 3.4.0</a:t>
            </a:r>
            <a:r>
              <a:rPr lang="en-US" sz="1200" kern="1200" dirty="0" smtClean="0">
                <a:solidFill>
                  <a:schemeClr val="tx1"/>
                </a:solidFill>
                <a:effectLst/>
                <a:latin typeface="+mn-lt"/>
                <a:ea typeface="+mn-ea"/>
                <a:cs typeface="+mn-cs"/>
              </a:rPr>
              <a:t>, also we tested a uniquely modified version by combining of schemes </a:t>
            </a:r>
            <a:r>
              <a:rPr lang="en-US" sz="1200" kern="1200" dirty="0" err="1" smtClean="0">
                <a:solidFill>
                  <a:schemeClr val="tx1"/>
                </a:solidFill>
                <a:effectLst/>
                <a:latin typeface="+mn-lt"/>
                <a:ea typeface="+mn-ea"/>
                <a:cs typeface="+mn-cs"/>
              </a:rPr>
              <a:t>Charnock</a:t>
            </a:r>
            <a:r>
              <a:rPr lang="en-US" sz="1200" kern="1200" dirty="0" smtClean="0">
                <a:solidFill>
                  <a:schemeClr val="tx1"/>
                </a:solidFill>
                <a:effectLst/>
                <a:latin typeface="+mn-lt"/>
                <a:ea typeface="+mn-ea"/>
                <a:cs typeface="+mn-cs"/>
              </a:rPr>
              <a:t> and Garratt. This slide shows the forecast error and bias. The result shows that the 2012 “APSU” system has smaller forecast error and bias.</a:t>
            </a:r>
          </a:p>
          <a:p>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7</a:t>
            </a:fld>
            <a:endParaRPr lang="en-US"/>
          </a:p>
        </p:txBody>
      </p:sp>
    </p:spTree>
    <p:extLst>
      <p:ext uri="{BB962C8B-B14F-4D97-AF65-F5344CB8AC3E}">
        <p14:creationId xmlns:p14="http://schemas.microsoft.com/office/powerpoint/2010/main" val="946911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20 available NOAA-P3 airborne radar missions in 2012 hurricane season for Atlantic tropical storm Alberto (1 mission), hurricane Isaac (9 missions), Leslie (3 missions) and Sandy (7 missions). Due to NOAA Jet computing resource issue, we only operated 8 and 7 missions for hurricane Isaac and Sandy in real-time, respectively. This slide shows the track and intensity forecasts for hurricane Isaac and Sandy. The blue</a:t>
            </a:r>
            <a:r>
              <a:rPr lang="en-US" sz="1200" kern="1200" baseline="0" dirty="0" smtClean="0">
                <a:solidFill>
                  <a:schemeClr val="tx1"/>
                </a:solidFill>
                <a:effectLst/>
                <a:latin typeface="+mn-lt"/>
                <a:ea typeface="+mn-ea"/>
                <a:cs typeface="+mn-cs"/>
              </a:rPr>
              <a:t> lines are for ANPS, which are initialized from GFS without TDR data assimilation, the red lines are APSU which assimilated TDR observation in real-time. For hurricane Isaac, the intensity for both ARW forecasts are much stronger than the best track.</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8</a:t>
            </a:fld>
            <a:endParaRPr lang="en-US"/>
          </a:p>
        </p:txBody>
      </p:sp>
    </p:spTree>
    <p:extLst>
      <p:ext uri="{BB962C8B-B14F-4D97-AF65-F5344CB8AC3E}">
        <p14:creationId xmlns:p14="http://schemas.microsoft.com/office/powerpoint/2010/main" val="946911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shows the position</a:t>
            </a:r>
            <a:r>
              <a:rPr lang="en-US" baseline="0" dirty="0" smtClean="0"/>
              <a:t> and intensity error for 2012 real-time runs. The above panels are total averaged absolute error for hurricane Isaac and sandy, while the bottom smaller figures show them separately. Comparing to the PSU 2 streams, APSU has smaller intensity error than ANPS which doesn’t assimilate TDR observation. For APSU, the forecast for hurricane Sandy is better than those for hurricane Isaac. The APSU forecast error in both position and intensity is one the smallest error products.</a:t>
            </a:r>
            <a:endParaRPr lang="en-US" dirty="0"/>
          </a:p>
        </p:txBody>
      </p:sp>
      <p:sp>
        <p:nvSpPr>
          <p:cNvPr id="4" name="Slide Number Placeholder 3"/>
          <p:cNvSpPr>
            <a:spLocks noGrp="1"/>
          </p:cNvSpPr>
          <p:nvPr>
            <p:ph type="sldNum" sz="quarter" idx="10"/>
          </p:nvPr>
        </p:nvSpPr>
        <p:spPr/>
        <p:txBody>
          <a:bodyPr/>
          <a:lstStyle/>
          <a:p>
            <a:fld id="{74D6D3E0-7511-5645-A844-3F2E3800210D}" type="slidenum">
              <a:rPr lang="en-US" smtClean="0"/>
              <a:t>9</a:t>
            </a:fld>
            <a:endParaRPr lang="en-US"/>
          </a:p>
        </p:txBody>
      </p:sp>
    </p:spTree>
    <p:extLst>
      <p:ext uri="{BB962C8B-B14F-4D97-AF65-F5344CB8AC3E}">
        <p14:creationId xmlns:p14="http://schemas.microsoft.com/office/powerpoint/2010/main" val="3100782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AF39A7B-329D-004B-9256-3602A56C621A}" type="datetimeFigureOut">
              <a:rPr lang="en-US" smtClean="0"/>
              <a:t>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2568716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39A7B-329D-004B-9256-3602A56C621A}" type="datetimeFigureOut">
              <a:rPr lang="en-US" smtClean="0"/>
              <a:t>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391408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39A7B-329D-004B-9256-3602A56C621A}" type="datetimeFigureOut">
              <a:rPr lang="en-US" smtClean="0"/>
              <a:t>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2725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AF39A7B-329D-004B-9256-3602A56C621A}" type="datetimeFigureOut">
              <a:rPr lang="en-US" smtClean="0"/>
              <a:t>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140834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AF39A7B-329D-004B-9256-3602A56C621A}" type="datetimeFigureOut">
              <a:rPr lang="en-US" smtClean="0"/>
              <a:t>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559630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F39A7B-329D-004B-9256-3602A56C621A}" type="datetimeFigureOut">
              <a:rPr lang="en-US" smtClean="0"/>
              <a:t>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2796382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AF39A7B-329D-004B-9256-3602A56C621A}" type="datetimeFigureOut">
              <a:rPr lang="en-US" smtClean="0"/>
              <a:t>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46005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AF39A7B-329D-004B-9256-3602A56C621A}" type="datetimeFigureOut">
              <a:rPr lang="en-US" smtClean="0"/>
              <a:t>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2239539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39A7B-329D-004B-9256-3602A56C621A}" type="datetimeFigureOut">
              <a:rPr lang="en-US" smtClean="0"/>
              <a:t>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3982754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39A7B-329D-004B-9256-3602A56C621A}" type="datetimeFigureOut">
              <a:rPr lang="en-US" smtClean="0"/>
              <a:t>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2721949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F39A7B-329D-004B-9256-3602A56C621A}" type="datetimeFigureOut">
              <a:rPr lang="en-US" smtClean="0"/>
              <a:t>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246C2B-1866-1F42-9E86-27B61468F7E6}" type="slidenum">
              <a:rPr lang="en-US" smtClean="0"/>
              <a:t>‹#›</a:t>
            </a:fld>
            <a:endParaRPr lang="en-US"/>
          </a:p>
        </p:txBody>
      </p:sp>
    </p:spTree>
    <p:extLst>
      <p:ext uri="{BB962C8B-B14F-4D97-AF65-F5344CB8AC3E}">
        <p14:creationId xmlns:p14="http://schemas.microsoft.com/office/powerpoint/2010/main" val="38446464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39A7B-329D-004B-9256-3602A56C621A}" type="datetimeFigureOut">
              <a:rPr lang="en-US" smtClean="0"/>
              <a:t>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246C2B-1866-1F42-9E86-27B61468F7E6}" type="slidenum">
              <a:rPr lang="en-US" smtClean="0"/>
              <a:t>‹#›</a:t>
            </a:fld>
            <a:endParaRPr lang="en-US"/>
          </a:p>
        </p:txBody>
      </p:sp>
    </p:spTree>
    <p:extLst>
      <p:ext uri="{BB962C8B-B14F-4D97-AF65-F5344CB8AC3E}">
        <p14:creationId xmlns:p14="http://schemas.microsoft.com/office/powerpoint/2010/main" val="318127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5" Type="http://schemas.openxmlformats.org/officeDocument/2006/relationships/image" Target="../media/image24.emf"/><Relationship Id="rId6" Type="http://schemas.openxmlformats.org/officeDocument/2006/relationships/image" Target="../media/image25.emf"/><Relationship Id="rId7" Type="http://schemas.openxmlformats.org/officeDocument/2006/relationships/image" Target="../media/image26.emf"/><Relationship Id="rId8"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4" Type="http://schemas.openxmlformats.org/officeDocument/2006/relationships/image" Target="../media/image29.emf"/><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4" Type="http://schemas.openxmlformats.org/officeDocument/2006/relationships/image" Target="../media/image35.emf"/><Relationship Id="rId5" Type="http://schemas.openxmlformats.org/officeDocument/2006/relationships/image" Target="../media/image36.emf"/><Relationship Id="rId6"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emf"/><Relationship Id="rId5"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9" Type="http://schemas.openxmlformats.org/officeDocument/2006/relationships/hyperlink" Target="file:///localhost/%23_One_%E2%80%93_al012010" TargetMode="External"/><Relationship Id="rId20" Type="http://schemas.openxmlformats.org/officeDocument/2006/relationships/hyperlink" Target="file:///localhost/%23_Ophelia_%E2%80%93_al162011" TargetMode="External"/><Relationship Id="rId21" Type="http://schemas.openxmlformats.org/officeDocument/2006/relationships/hyperlink" Target="file:///localhost/%23_Rina_%E2%80%93_al182011" TargetMode="External"/><Relationship Id="rId22" Type="http://schemas.openxmlformats.org/officeDocument/2006/relationships/hyperlink" Target="file:///localhost/%23_Isaac_%E2%80%93_al092012" TargetMode="External"/><Relationship Id="rId23" Type="http://schemas.openxmlformats.org/officeDocument/2006/relationships/hyperlink" Target="file:///localhost/%23_Leslie_%E2%80%93_al122012" TargetMode="External"/><Relationship Id="rId24" Type="http://schemas.openxmlformats.org/officeDocument/2006/relationships/hyperlink" Target="file:///localhost/%23_Sandy_%E2%80%93_al182012" TargetMode="External"/><Relationship Id="rId10" Type="http://schemas.openxmlformats.org/officeDocument/2006/relationships/hyperlink" Target="file:///localhost/%23_Claudette_%E2%80%93_al032009" TargetMode="External"/><Relationship Id="rId11" Type="http://schemas.openxmlformats.org/officeDocument/2006/relationships/hyperlink" Target="file:///localhost/%23_Danny_%E2%80%93_al052009" TargetMode="External"/><Relationship Id="rId12" Type="http://schemas.openxmlformats.org/officeDocument/2006/relationships/hyperlink" Target="file:///localhost/%23_Alex_%E2%80%93_al012010" TargetMode="External"/><Relationship Id="rId13" Type="http://schemas.openxmlformats.org/officeDocument/2006/relationships/hyperlink" Target="file:///localhost/%23_Two_%E2%80%93_al022010" TargetMode="External"/><Relationship Id="rId14" Type="http://schemas.openxmlformats.org/officeDocument/2006/relationships/hyperlink" Target="file:///localhost/%23_Earl_%E2%80%93_al072010" TargetMode="External"/><Relationship Id="rId15" Type="http://schemas.openxmlformats.org/officeDocument/2006/relationships/hyperlink" Target="file:///localhost/%23_Karl_%E2%80%93_al132010" TargetMode="External"/><Relationship Id="rId16" Type="http://schemas.openxmlformats.org/officeDocument/2006/relationships/hyperlink" Target="file:///localhost/%23_Gaston_%E2%80%93_al192010" TargetMode="External"/><Relationship Id="rId17" Type="http://schemas.openxmlformats.org/officeDocument/2006/relationships/hyperlink" Target="file:///localhost/%23_Tomas_%E2%80%93_al212010" TargetMode="External"/><Relationship Id="rId18" Type="http://schemas.openxmlformats.org/officeDocument/2006/relationships/hyperlink" Target="file:///localhost/%23_Irene_%E2%80%93_al092011" TargetMode="External"/><Relationship Id="rId19" Type="http://schemas.openxmlformats.org/officeDocument/2006/relationships/hyperlink" Target="file:///localhost/%23_Lee_%E2%80%93_al132011" TargetMode="External"/><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hyperlink" Target="file:///localhost/%23_Dolly_%E2%80%93_al042008" TargetMode="External"/><Relationship Id="rId4" Type="http://schemas.openxmlformats.org/officeDocument/2006/relationships/hyperlink" Target="file:///localhost/%23_Fay_%E2%80%93_al062008" TargetMode="External"/><Relationship Id="rId5" Type="http://schemas.openxmlformats.org/officeDocument/2006/relationships/hyperlink" Target="file:///localhost/%23_Gustav_%E2%80%93_al072008" TargetMode="External"/><Relationship Id="rId6" Type="http://schemas.openxmlformats.org/officeDocument/2006/relationships/hyperlink" Target="file:///localhost/%23_Ike_%E2%80%93_al092008" TargetMode="External"/><Relationship Id="rId7" Type="http://schemas.openxmlformats.org/officeDocument/2006/relationships/hyperlink" Target="file:///localhost/%23_Kyle_%E2%80%93_al112008" TargetMode="External"/><Relationship Id="rId8" Type="http://schemas.openxmlformats.org/officeDocument/2006/relationships/hyperlink" Target="file:///localhost/%23_Paloma_%E2%80%93_al172008"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oleObject" Target="../embeddings/oleObject2.bin"/><Relationship Id="rId7" Type="http://schemas.openxmlformats.org/officeDocument/2006/relationships/image" Target="../media/image4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 Id="rId3" Type="http://schemas.openxmlformats.org/officeDocument/2006/relationships/image" Target="../media/image52.emf"/></Relationships>
</file>

<file path=ppt/slides/_rels/slide19.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6"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image" Target="../media/image5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5" Type="http://schemas.openxmlformats.org/officeDocument/2006/relationships/image" Target="../media/image61.emf"/><Relationship Id="rId6"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ftp://ftp.aoml.noaa.gov/hrd/pub/data/flightleve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png"/><Relationship Id="rId13"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68.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 Id="rId9"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91.png"/><Relationship Id="rId10" Type="http://schemas.openxmlformats.org/officeDocument/2006/relationships/image" Target="../media/image92.png"/><Relationship Id="rId11"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5.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96.emf"/><Relationship Id="rId4" Type="http://schemas.openxmlformats.org/officeDocument/2006/relationships/image" Target="../media/image97.emf"/><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00.emf"/><Relationship Id="rId8" Type="http://schemas.openxmlformats.org/officeDocument/2006/relationships/image" Target="../media/image10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7" Type="http://schemas.openxmlformats.org/officeDocument/2006/relationships/oleObject" Target="../embeddings/oleObject1.bin"/><Relationship Id="rId8" Type="http://schemas.openxmlformats.org/officeDocument/2006/relationships/image" Target="../media/image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5" Type="http://schemas.openxmlformats.org/officeDocument/2006/relationships/image" Target="../media/image14.emf"/><Relationship Id="rId6"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5" Type="http://schemas.openxmlformats.org/officeDocument/2006/relationships/image" Target="../media/image18.emf"/><Relationship Id="rId6" Type="http://schemas.openxmlformats.org/officeDocument/2006/relationships/image" Target="../media/image19.emf"/><Relationship Id="rId7" Type="http://schemas.openxmlformats.org/officeDocument/2006/relationships/image" Target="../media/image20.emf"/><Relationship Id="rId8"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5692"/>
            <a:ext cx="7772400" cy="3084165"/>
          </a:xfrm>
        </p:spPr>
        <p:txBody>
          <a:bodyPr>
            <a:normAutofit/>
          </a:bodyPr>
          <a:lstStyle/>
          <a:p>
            <a:r>
              <a:rPr lang="en-US" dirty="0" smtClean="0"/>
              <a:t>Group meeting:</a:t>
            </a:r>
            <a:br>
              <a:rPr lang="en-US" dirty="0" smtClean="0"/>
            </a:br>
            <a:r>
              <a:rPr lang="en-US" dirty="0" smtClean="0"/>
              <a:t>Summary for HFIP 2012</a:t>
            </a:r>
            <a:endParaRPr lang="en-US" dirty="0"/>
          </a:p>
        </p:txBody>
      </p:sp>
      <p:sp>
        <p:nvSpPr>
          <p:cNvPr id="3" name="Subtitle 2"/>
          <p:cNvSpPr>
            <a:spLocks noGrp="1"/>
          </p:cNvSpPr>
          <p:nvPr>
            <p:ph type="subTitle" idx="1"/>
          </p:nvPr>
        </p:nvSpPr>
        <p:spPr/>
        <p:txBody>
          <a:bodyPr/>
          <a:lstStyle/>
          <a:p>
            <a:r>
              <a:rPr lang="en-US" dirty="0" smtClean="0"/>
              <a:t>05/20/2013</a:t>
            </a:r>
            <a:endParaRPr lang="en-US" dirty="0"/>
          </a:p>
        </p:txBody>
      </p:sp>
    </p:spTree>
    <p:extLst>
      <p:ext uri="{BB962C8B-B14F-4D97-AF65-F5344CB8AC3E}">
        <p14:creationId xmlns:p14="http://schemas.microsoft.com/office/powerpoint/2010/main" val="310616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6481" y="156684"/>
            <a:ext cx="8515247" cy="880335"/>
          </a:xfrm>
        </p:spPr>
        <p:txBody>
          <a:bodyPr>
            <a:noAutofit/>
          </a:bodyPr>
          <a:lstStyle/>
          <a:p>
            <a:r>
              <a:rPr lang="en-US" sz="2800" dirty="0" smtClean="0"/>
              <a:t>3.1 APSU 2012 stream 1.5: ensemble track forecast</a:t>
            </a:r>
            <a:endParaRPr lang="en-US" sz="2800" dirty="0"/>
          </a:p>
        </p:txBody>
      </p:sp>
      <p:pic>
        <p:nvPicPr>
          <p:cNvPr id="2" name="Picture 1" descr="2012102600.al18.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81" y="933153"/>
            <a:ext cx="2743200" cy="2445026"/>
          </a:xfrm>
          <a:prstGeom prst="rect">
            <a:avLst/>
          </a:prstGeom>
        </p:spPr>
      </p:pic>
      <p:pic>
        <p:nvPicPr>
          <p:cNvPr id="11" name="Picture 10" descr="2012102612.al18.trac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9681" y="933153"/>
            <a:ext cx="2743200" cy="2445026"/>
          </a:xfrm>
          <a:prstGeom prst="rect">
            <a:avLst/>
          </a:prstGeom>
        </p:spPr>
      </p:pic>
      <p:pic>
        <p:nvPicPr>
          <p:cNvPr id="12" name="Picture 11" descr="2012102700.al18.track.eps"/>
          <p:cNvPicPr>
            <a:picLocks/>
          </p:cNvPicPr>
          <p:nvPr/>
        </p:nvPicPr>
        <p:blipFill>
          <a:blip r:embed="rId5">
            <a:extLst>
              <a:ext uri="{28A0092B-C50C-407E-A947-70E740481C1C}">
                <a14:useLocalDpi xmlns:a14="http://schemas.microsoft.com/office/drawing/2010/main" val="0"/>
              </a:ext>
            </a:extLst>
          </a:blip>
          <a:stretch>
            <a:fillRect/>
          </a:stretch>
        </p:blipFill>
        <p:spPr>
          <a:xfrm>
            <a:off x="366481" y="3415961"/>
            <a:ext cx="2743200" cy="2450592"/>
          </a:xfrm>
          <a:prstGeom prst="rect">
            <a:avLst/>
          </a:prstGeom>
        </p:spPr>
      </p:pic>
      <p:pic>
        <p:nvPicPr>
          <p:cNvPr id="13" name="Picture 12" descr="2012102712.al18.track.eps"/>
          <p:cNvPicPr>
            <a:picLocks/>
          </p:cNvPicPr>
          <p:nvPr/>
        </p:nvPicPr>
        <p:blipFill>
          <a:blip r:embed="rId6">
            <a:extLst>
              <a:ext uri="{28A0092B-C50C-407E-A947-70E740481C1C}">
                <a14:useLocalDpi xmlns:a14="http://schemas.microsoft.com/office/drawing/2010/main" val="0"/>
              </a:ext>
            </a:extLst>
          </a:blip>
          <a:stretch>
            <a:fillRect/>
          </a:stretch>
        </p:blipFill>
        <p:spPr>
          <a:xfrm>
            <a:off x="5852881" y="933153"/>
            <a:ext cx="2743200" cy="2450592"/>
          </a:xfrm>
          <a:prstGeom prst="rect">
            <a:avLst/>
          </a:prstGeom>
        </p:spPr>
      </p:pic>
      <p:pic>
        <p:nvPicPr>
          <p:cNvPr id="14" name="Picture 13" descr="2012102800.al18.track.eps"/>
          <p:cNvPicPr>
            <a:picLocks/>
          </p:cNvPicPr>
          <p:nvPr/>
        </p:nvPicPr>
        <p:blipFill>
          <a:blip r:embed="rId7">
            <a:extLst>
              <a:ext uri="{28A0092B-C50C-407E-A947-70E740481C1C}">
                <a14:useLocalDpi xmlns:a14="http://schemas.microsoft.com/office/drawing/2010/main" val="0"/>
              </a:ext>
            </a:extLst>
          </a:blip>
          <a:stretch>
            <a:fillRect/>
          </a:stretch>
        </p:blipFill>
        <p:spPr>
          <a:xfrm>
            <a:off x="3109681" y="3378179"/>
            <a:ext cx="2743200" cy="2450592"/>
          </a:xfrm>
          <a:prstGeom prst="rect">
            <a:avLst/>
          </a:prstGeom>
        </p:spPr>
      </p:pic>
      <p:pic>
        <p:nvPicPr>
          <p:cNvPr id="15" name="Picture 14" descr="2012102812.al18.track.eps"/>
          <p:cNvPicPr>
            <a:picLocks/>
          </p:cNvPicPr>
          <p:nvPr/>
        </p:nvPicPr>
        <p:blipFill>
          <a:blip r:embed="rId8">
            <a:extLst>
              <a:ext uri="{28A0092B-C50C-407E-A947-70E740481C1C}">
                <a14:useLocalDpi xmlns:a14="http://schemas.microsoft.com/office/drawing/2010/main" val="0"/>
              </a:ext>
            </a:extLst>
          </a:blip>
          <a:stretch>
            <a:fillRect/>
          </a:stretch>
        </p:blipFill>
        <p:spPr>
          <a:xfrm>
            <a:off x="5852881" y="3378179"/>
            <a:ext cx="2743200" cy="2450592"/>
          </a:xfrm>
          <a:prstGeom prst="rect">
            <a:avLst/>
          </a:prstGeom>
        </p:spPr>
      </p:pic>
      <p:sp>
        <p:nvSpPr>
          <p:cNvPr id="17" name="Rectangle 16"/>
          <p:cNvSpPr/>
          <p:nvPr/>
        </p:nvSpPr>
        <p:spPr>
          <a:xfrm>
            <a:off x="615253" y="6001317"/>
            <a:ext cx="8033761" cy="307777"/>
          </a:xfrm>
          <a:prstGeom prst="rect">
            <a:avLst/>
          </a:prstGeom>
        </p:spPr>
        <p:txBody>
          <a:bodyPr wrap="square">
            <a:spAutoFit/>
          </a:bodyPr>
          <a:lstStyle/>
          <a:p>
            <a:r>
              <a:rPr lang="en-US" sz="1400" i="1" dirty="0" smtClean="0">
                <a:latin typeface="Times New Roman"/>
                <a:cs typeface="Times New Roman"/>
              </a:rPr>
              <a:t>APSU Real</a:t>
            </a:r>
            <a:r>
              <a:rPr lang="en-US" sz="1400" i="1" dirty="0">
                <a:latin typeface="Times New Roman"/>
                <a:cs typeface="Times New Roman"/>
              </a:rPr>
              <a:t>-</a:t>
            </a:r>
            <a:r>
              <a:rPr lang="en-US" sz="1400" i="1" dirty="0" smtClean="0">
                <a:latin typeface="Times New Roman"/>
                <a:cs typeface="Times New Roman"/>
              </a:rPr>
              <a:t>time ensemble track </a:t>
            </a:r>
            <a:r>
              <a:rPr lang="en-US" sz="1400" i="1" dirty="0">
                <a:latin typeface="Times New Roman"/>
                <a:cs typeface="Times New Roman"/>
              </a:rPr>
              <a:t>forecasts for hurricane </a:t>
            </a:r>
            <a:r>
              <a:rPr lang="en-US" sz="1400" i="1" dirty="0" smtClean="0">
                <a:latin typeface="Times New Roman"/>
                <a:cs typeface="Times New Roman"/>
              </a:rPr>
              <a:t>Sandy with TDR assimilation.  </a:t>
            </a:r>
            <a:endParaRPr lang="en-US" sz="1400" i="1" dirty="0">
              <a:latin typeface="Times New Roman"/>
              <a:cs typeface="Times New Roman"/>
            </a:endParaRPr>
          </a:p>
        </p:txBody>
      </p:sp>
      <p:sp>
        <p:nvSpPr>
          <p:cNvPr id="18" name="TextBox 17"/>
          <p:cNvSpPr txBox="1"/>
          <p:nvPr/>
        </p:nvSpPr>
        <p:spPr>
          <a:xfrm>
            <a:off x="2091266" y="2795601"/>
            <a:ext cx="849887" cy="369332"/>
          </a:xfrm>
          <a:prstGeom prst="rect">
            <a:avLst/>
          </a:prstGeom>
          <a:noFill/>
        </p:spPr>
        <p:txBody>
          <a:bodyPr wrap="none" rtlCol="0">
            <a:spAutoFit/>
          </a:bodyPr>
          <a:lstStyle/>
          <a:p>
            <a:r>
              <a:rPr lang="en-US" dirty="0" smtClean="0"/>
              <a:t>00Z/26</a:t>
            </a:r>
            <a:endParaRPr lang="en-US" dirty="0"/>
          </a:p>
        </p:txBody>
      </p:sp>
      <p:sp>
        <p:nvSpPr>
          <p:cNvPr id="19" name="TextBox 18"/>
          <p:cNvSpPr txBox="1"/>
          <p:nvPr/>
        </p:nvSpPr>
        <p:spPr>
          <a:xfrm>
            <a:off x="4885266" y="2795601"/>
            <a:ext cx="849887" cy="369332"/>
          </a:xfrm>
          <a:prstGeom prst="rect">
            <a:avLst/>
          </a:prstGeom>
          <a:noFill/>
        </p:spPr>
        <p:txBody>
          <a:bodyPr wrap="none" rtlCol="0">
            <a:spAutoFit/>
          </a:bodyPr>
          <a:lstStyle/>
          <a:p>
            <a:r>
              <a:rPr lang="en-US" dirty="0" smtClean="0"/>
              <a:t>12Z/26</a:t>
            </a:r>
            <a:endParaRPr lang="en-US" dirty="0"/>
          </a:p>
        </p:txBody>
      </p:sp>
      <p:sp>
        <p:nvSpPr>
          <p:cNvPr id="20" name="TextBox 19"/>
          <p:cNvSpPr txBox="1"/>
          <p:nvPr/>
        </p:nvSpPr>
        <p:spPr>
          <a:xfrm>
            <a:off x="7535333" y="2763335"/>
            <a:ext cx="849887" cy="369332"/>
          </a:xfrm>
          <a:prstGeom prst="rect">
            <a:avLst/>
          </a:prstGeom>
          <a:noFill/>
        </p:spPr>
        <p:txBody>
          <a:bodyPr wrap="none" rtlCol="0">
            <a:spAutoFit/>
          </a:bodyPr>
          <a:lstStyle/>
          <a:p>
            <a:r>
              <a:rPr lang="en-US" dirty="0" smtClean="0"/>
              <a:t>00Z/27</a:t>
            </a:r>
            <a:endParaRPr lang="en-US" dirty="0"/>
          </a:p>
        </p:txBody>
      </p:sp>
      <p:sp>
        <p:nvSpPr>
          <p:cNvPr id="21" name="TextBox 20"/>
          <p:cNvSpPr txBox="1"/>
          <p:nvPr/>
        </p:nvSpPr>
        <p:spPr>
          <a:xfrm>
            <a:off x="2091266" y="5283201"/>
            <a:ext cx="849887" cy="369332"/>
          </a:xfrm>
          <a:prstGeom prst="rect">
            <a:avLst/>
          </a:prstGeom>
          <a:noFill/>
        </p:spPr>
        <p:txBody>
          <a:bodyPr wrap="none" rtlCol="0">
            <a:spAutoFit/>
          </a:bodyPr>
          <a:lstStyle/>
          <a:p>
            <a:r>
              <a:rPr lang="en-US" dirty="0" smtClean="0"/>
              <a:t>12Z/27</a:t>
            </a:r>
            <a:endParaRPr lang="en-US" dirty="0"/>
          </a:p>
        </p:txBody>
      </p:sp>
      <p:sp>
        <p:nvSpPr>
          <p:cNvPr id="22" name="TextBox 21"/>
          <p:cNvSpPr txBox="1"/>
          <p:nvPr/>
        </p:nvSpPr>
        <p:spPr>
          <a:xfrm>
            <a:off x="4795353" y="5291667"/>
            <a:ext cx="851515" cy="369332"/>
          </a:xfrm>
          <a:prstGeom prst="rect">
            <a:avLst/>
          </a:prstGeom>
          <a:noFill/>
        </p:spPr>
        <p:txBody>
          <a:bodyPr wrap="none" rtlCol="0">
            <a:spAutoFit/>
          </a:bodyPr>
          <a:lstStyle/>
          <a:p>
            <a:r>
              <a:rPr lang="en-US" dirty="0" smtClean="0"/>
              <a:t>00Z/28</a:t>
            </a:r>
            <a:endParaRPr lang="en-US" dirty="0"/>
          </a:p>
        </p:txBody>
      </p:sp>
      <p:sp>
        <p:nvSpPr>
          <p:cNvPr id="23" name="TextBox 22"/>
          <p:cNvSpPr txBox="1"/>
          <p:nvPr/>
        </p:nvSpPr>
        <p:spPr>
          <a:xfrm>
            <a:off x="7653867" y="5291667"/>
            <a:ext cx="851515" cy="369332"/>
          </a:xfrm>
          <a:prstGeom prst="rect">
            <a:avLst/>
          </a:prstGeom>
          <a:noFill/>
        </p:spPr>
        <p:txBody>
          <a:bodyPr wrap="none" rtlCol="0">
            <a:spAutoFit/>
          </a:bodyPr>
          <a:lstStyle/>
          <a:p>
            <a:r>
              <a:rPr lang="en-US" dirty="0" smtClean="0"/>
              <a:t>12Z/28</a:t>
            </a:r>
            <a:endParaRPr lang="en-US" dirty="0"/>
          </a:p>
        </p:txBody>
      </p:sp>
    </p:spTree>
    <p:extLst>
      <p:ext uri="{BB962C8B-B14F-4D97-AF65-F5344CB8AC3E}">
        <p14:creationId xmlns:p14="http://schemas.microsoft.com/office/powerpoint/2010/main" val="285807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6481" y="156684"/>
            <a:ext cx="8515247" cy="880335"/>
          </a:xfrm>
        </p:spPr>
        <p:txBody>
          <a:bodyPr>
            <a:noAutofit/>
          </a:bodyPr>
          <a:lstStyle/>
          <a:p>
            <a:r>
              <a:rPr lang="en-US" sz="2800" dirty="0" smtClean="0"/>
              <a:t>3.1 APSU 2012 stream 1.5: ensemble intensity forecast</a:t>
            </a:r>
            <a:endParaRPr lang="en-US" sz="2800" dirty="0"/>
          </a:p>
        </p:txBody>
      </p:sp>
      <p:pic>
        <p:nvPicPr>
          <p:cNvPr id="3" name="Picture 2" descr="2012102600.al18.vmax.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61" y="1250279"/>
            <a:ext cx="2743200" cy="2355448"/>
          </a:xfrm>
          <a:prstGeom prst="rect">
            <a:avLst/>
          </a:prstGeom>
        </p:spPr>
      </p:pic>
      <p:pic>
        <p:nvPicPr>
          <p:cNvPr id="4" name="Picture 3" descr="2012102612.al18.vmax.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4135" y="1255238"/>
            <a:ext cx="2743200" cy="2350489"/>
          </a:xfrm>
          <a:prstGeom prst="rect">
            <a:avLst/>
          </a:prstGeom>
        </p:spPr>
      </p:pic>
      <p:pic>
        <p:nvPicPr>
          <p:cNvPr id="5" name="Picture 4" descr="2012102700.al18.vmax.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335" y="1255238"/>
            <a:ext cx="2743200" cy="2350489"/>
          </a:xfrm>
          <a:prstGeom prst="rect">
            <a:avLst/>
          </a:prstGeom>
        </p:spPr>
      </p:pic>
      <p:pic>
        <p:nvPicPr>
          <p:cNvPr id="7" name="Picture 6" descr="2012102712.al18.vmax.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861" y="3605727"/>
            <a:ext cx="2743200" cy="2350489"/>
          </a:xfrm>
          <a:prstGeom prst="rect">
            <a:avLst/>
          </a:prstGeom>
        </p:spPr>
      </p:pic>
      <p:pic>
        <p:nvPicPr>
          <p:cNvPr id="8" name="Picture 7" descr="2012102800.al18.vmax.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4135" y="3605727"/>
            <a:ext cx="2743200" cy="2350489"/>
          </a:xfrm>
          <a:prstGeom prst="rect">
            <a:avLst/>
          </a:prstGeom>
        </p:spPr>
      </p:pic>
      <p:pic>
        <p:nvPicPr>
          <p:cNvPr id="9" name="Picture 8" descr="2012102812.al18.vmax.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8528" y="3605727"/>
            <a:ext cx="2743200" cy="2350489"/>
          </a:xfrm>
          <a:prstGeom prst="rect">
            <a:avLst/>
          </a:prstGeom>
        </p:spPr>
      </p:pic>
      <p:sp>
        <p:nvSpPr>
          <p:cNvPr id="10" name="Rectangle 9"/>
          <p:cNvSpPr/>
          <p:nvPr/>
        </p:nvSpPr>
        <p:spPr>
          <a:xfrm>
            <a:off x="615253" y="6001317"/>
            <a:ext cx="8033761" cy="307777"/>
          </a:xfrm>
          <a:prstGeom prst="rect">
            <a:avLst/>
          </a:prstGeom>
        </p:spPr>
        <p:txBody>
          <a:bodyPr wrap="square">
            <a:spAutoFit/>
          </a:bodyPr>
          <a:lstStyle/>
          <a:p>
            <a:r>
              <a:rPr lang="en-US" sz="1400" i="1" dirty="0" smtClean="0">
                <a:latin typeface="Times New Roman"/>
                <a:cs typeface="Times New Roman"/>
              </a:rPr>
              <a:t>APSU Real</a:t>
            </a:r>
            <a:r>
              <a:rPr lang="en-US" sz="1400" i="1" dirty="0">
                <a:latin typeface="Times New Roman"/>
                <a:cs typeface="Times New Roman"/>
              </a:rPr>
              <a:t>-</a:t>
            </a:r>
            <a:r>
              <a:rPr lang="en-US" sz="1400" i="1" dirty="0" smtClean="0">
                <a:latin typeface="Times New Roman"/>
                <a:cs typeface="Times New Roman"/>
              </a:rPr>
              <a:t>time ensemble intensity </a:t>
            </a:r>
            <a:r>
              <a:rPr lang="en-US" sz="1400" i="1" dirty="0">
                <a:latin typeface="Times New Roman"/>
                <a:cs typeface="Times New Roman"/>
              </a:rPr>
              <a:t>forecasts for hurricane </a:t>
            </a:r>
            <a:r>
              <a:rPr lang="en-US" sz="1400" i="1" dirty="0" smtClean="0">
                <a:latin typeface="Times New Roman"/>
                <a:cs typeface="Times New Roman"/>
              </a:rPr>
              <a:t>Sandy with TDR assimilation.  </a:t>
            </a:r>
            <a:endParaRPr lang="en-US" sz="1400" i="1" dirty="0">
              <a:latin typeface="Times New Roman"/>
              <a:cs typeface="Times New Roman"/>
            </a:endParaRPr>
          </a:p>
        </p:txBody>
      </p:sp>
      <p:sp>
        <p:nvSpPr>
          <p:cNvPr id="11" name="TextBox 10"/>
          <p:cNvSpPr txBox="1"/>
          <p:nvPr/>
        </p:nvSpPr>
        <p:spPr>
          <a:xfrm>
            <a:off x="711200" y="3075001"/>
            <a:ext cx="849887" cy="369332"/>
          </a:xfrm>
          <a:prstGeom prst="rect">
            <a:avLst/>
          </a:prstGeom>
          <a:noFill/>
        </p:spPr>
        <p:txBody>
          <a:bodyPr wrap="none" rtlCol="0">
            <a:spAutoFit/>
          </a:bodyPr>
          <a:lstStyle/>
          <a:p>
            <a:r>
              <a:rPr lang="en-US" dirty="0" smtClean="0"/>
              <a:t>00Z/26</a:t>
            </a:r>
            <a:endParaRPr lang="en-US" dirty="0"/>
          </a:p>
        </p:txBody>
      </p:sp>
      <p:sp>
        <p:nvSpPr>
          <p:cNvPr id="12" name="TextBox 11"/>
          <p:cNvSpPr txBox="1"/>
          <p:nvPr/>
        </p:nvSpPr>
        <p:spPr>
          <a:xfrm>
            <a:off x="3556000" y="3075001"/>
            <a:ext cx="849887" cy="369332"/>
          </a:xfrm>
          <a:prstGeom prst="rect">
            <a:avLst/>
          </a:prstGeom>
          <a:noFill/>
        </p:spPr>
        <p:txBody>
          <a:bodyPr wrap="none" rtlCol="0">
            <a:spAutoFit/>
          </a:bodyPr>
          <a:lstStyle/>
          <a:p>
            <a:r>
              <a:rPr lang="en-US" dirty="0" smtClean="0"/>
              <a:t>12Z/26</a:t>
            </a:r>
            <a:endParaRPr lang="en-US" dirty="0"/>
          </a:p>
        </p:txBody>
      </p:sp>
      <p:sp>
        <p:nvSpPr>
          <p:cNvPr id="13" name="TextBox 12"/>
          <p:cNvSpPr txBox="1"/>
          <p:nvPr/>
        </p:nvSpPr>
        <p:spPr>
          <a:xfrm>
            <a:off x="6299200" y="3042735"/>
            <a:ext cx="849887" cy="369332"/>
          </a:xfrm>
          <a:prstGeom prst="rect">
            <a:avLst/>
          </a:prstGeom>
          <a:noFill/>
        </p:spPr>
        <p:txBody>
          <a:bodyPr wrap="none" rtlCol="0">
            <a:spAutoFit/>
          </a:bodyPr>
          <a:lstStyle/>
          <a:p>
            <a:r>
              <a:rPr lang="en-US" dirty="0" smtClean="0"/>
              <a:t>00Z/27</a:t>
            </a:r>
            <a:endParaRPr lang="en-US" dirty="0"/>
          </a:p>
        </p:txBody>
      </p:sp>
      <p:sp>
        <p:nvSpPr>
          <p:cNvPr id="14" name="TextBox 13"/>
          <p:cNvSpPr txBox="1"/>
          <p:nvPr/>
        </p:nvSpPr>
        <p:spPr>
          <a:xfrm>
            <a:off x="711200" y="5386401"/>
            <a:ext cx="849887" cy="369332"/>
          </a:xfrm>
          <a:prstGeom prst="rect">
            <a:avLst/>
          </a:prstGeom>
          <a:noFill/>
        </p:spPr>
        <p:txBody>
          <a:bodyPr wrap="none" rtlCol="0">
            <a:spAutoFit/>
          </a:bodyPr>
          <a:lstStyle/>
          <a:p>
            <a:r>
              <a:rPr lang="en-US" dirty="0" smtClean="0"/>
              <a:t>12Z/27</a:t>
            </a:r>
            <a:endParaRPr lang="en-US" dirty="0"/>
          </a:p>
        </p:txBody>
      </p:sp>
      <p:sp>
        <p:nvSpPr>
          <p:cNvPr id="15" name="TextBox 14"/>
          <p:cNvSpPr txBox="1"/>
          <p:nvPr/>
        </p:nvSpPr>
        <p:spPr>
          <a:xfrm>
            <a:off x="3559220" y="5386401"/>
            <a:ext cx="851515" cy="369332"/>
          </a:xfrm>
          <a:prstGeom prst="rect">
            <a:avLst/>
          </a:prstGeom>
          <a:noFill/>
        </p:spPr>
        <p:txBody>
          <a:bodyPr wrap="none" rtlCol="0">
            <a:spAutoFit/>
          </a:bodyPr>
          <a:lstStyle/>
          <a:p>
            <a:r>
              <a:rPr lang="en-US" dirty="0" smtClean="0"/>
              <a:t>00Z/28</a:t>
            </a:r>
            <a:endParaRPr lang="en-US" dirty="0"/>
          </a:p>
        </p:txBody>
      </p:sp>
      <p:sp>
        <p:nvSpPr>
          <p:cNvPr id="16" name="TextBox 15"/>
          <p:cNvSpPr txBox="1"/>
          <p:nvPr/>
        </p:nvSpPr>
        <p:spPr>
          <a:xfrm>
            <a:off x="6417734" y="5386401"/>
            <a:ext cx="851515" cy="369332"/>
          </a:xfrm>
          <a:prstGeom prst="rect">
            <a:avLst/>
          </a:prstGeom>
          <a:noFill/>
        </p:spPr>
        <p:txBody>
          <a:bodyPr wrap="none" rtlCol="0">
            <a:spAutoFit/>
          </a:bodyPr>
          <a:lstStyle/>
          <a:p>
            <a:r>
              <a:rPr lang="en-US" dirty="0" smtClean="0"/>
              <a:t>12Z/28</a:t>
            </a:r>
            <a:endParaRPr lang="en-US" dirty="0"/>
          </a:p>
        </p:txBody>
      </p:sp>
    </p:spTree>
    <p:extLst>
      <p:ext uri="{BB962C8B-B14F-4D97-AF65-F5344CB8AC3E}">
        <p14:creationId xmlns:p14="http://schemas.microsoft.com/office/powerpoint/2010/main" val="254368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66482" y="80485"/>
            <a:ext cx="8229600" cy="803312"/>
          </a:xfrm>
        </p:spPr>
        <p:txBody>
          <a:bodyPr vert="horz" lIns="91440" tIns="45720" rIns="91440" bIns="45720" rtlCol="0" anchor="ctr">
            <a:noAutofit/>
          </a:bodyPr>
          <a:lstStyle/>
          <a:p>
            <a:r>
              <a:rPr lang="en-US" sz="2800" dirty="0" smtClean="0"/>
              <a:t>3.1 APSU 2012 stream 1.5: </a:t>
            </a:r>
            <a:br>
              <a:rPr lang="en-US" sz="2800" dirty="0" smtClean="0"/>
            </a:br>
            <a:r>
              <a:rPr lang="en-US" sz="2800" dirty="0" smtClean="0"/>
              <a:t>wind </a:t>
            </a:r>
            <a:r>
              <a:rPr lang="en-US" sz="2800" dirty="0"/>
              <a:t>swatch and probabilities sample</a:t>
            </a:r>
          </a:p>
        </p:txBody>
      </p:sp>
      <p:pic>
        <p:nvPicPr>
          <p:cNvPr id="7" name="Picture 6" descr="PS60_2012102600_3dom_uv10m_max.eps"/>
          <p:cNvPicPr>
            <a:picLocks noChangeAspect="1"/>
          </p:cNvPicPr>
          <p:nvPr/>
        </p:nvPicPr>
        <p:blipFill rotWithShape="1">
          <a:blip r:embed="rId3">
            <a:extLst>
              <a:ext uri="{28A0092B-C50C-407E-A947-70E740481C1C}">
                <a14:useLocalDpi xmlns:a14="http://schemas.microsoft.com/office/drawing/2010/main" val="0"/>
              </a:ext>
            </a:extLst>
          </a:blip>
          <a:srcRect l="4501" t="15606" r="4981" b="16428"/>
          <a:stretch/>
        </p:blipFill>
        <p:spPr>
          <a:xfrm>
            <a:off x="3339203" y="1313992"/>
            <a:ext cx="2681791" cy="2605859"/>
          </a:xfrm>
          <a:prstGeom prst="rect">
            <a:avLst/>
          </a:prstGeom>
        </p:spPr>
      </p:pic>
      <p:pic>
        <p:nvPicPr>
          <p:cNvPr id="10" name="Picture 9" descr="PS60_2012102600_34kt_uv10m_probs.eps"/>
          <p:cNvPicPr>
            <a:picLocks noChangeAspect="1"/>
          </p:cNvPicPr>
          <p:nvPr/>
        </p:nvPicPr>
        <p:blipFill rotWithShape="1">
          <a:blip r:embed="rId4">
            <a:extLst>
              <a:ext uri="{28A0092B-C50C-407E-A947-70E740481C1C}">
                <a14:useLocalDpi xmlns:a14="http://schemas.microsoft.com/office/drawing/2010/main" val="0"/>
              </a:ext>
            </a:extLst>
          </a:blip>
          <a:srcRect l="4713" t="15612" r="4557" b="16308"/>
          <a:stretch/>
        </p:blipFill>
        <p:spPr>
          <a:xfrm>
            <a:off x="429438" y="4229605"/>
            <a:ext cx="2683566" cy="2605859"/>
          </a:xfrm>
          <a:prstGeom prst="rect">
            <a:avLst/>
          </a:prstGeom>
        </p:spPr>
      </p:pic>
      <p:pic>
        <p:nvPicPr>
          <p:cNvPr id="11" name="Picture 10" descr="PS60_2012102600_50kt_uv10m_probs.eps"/>
          <p:cNvPicPr>
            <a:picLocks noChangeAspect="1"/>
          </p:cNvPicPr>
          <p:nvPr/>
        </p:nvPicPr>
        <p:blipFill rotWithShape="1">
          <a:blip r:embed="rId5">
            <a:extLst>
              <a:ext uri="{28A0092B-C50C-407E-A947-70E740481C1C}">
                <a14:useLocalDpi xmlns:a14="http://schemas.microsoft.com/office/drawing/2010/main" val="0"/>
              </a:ext>
            </a:extLst>
          </a:blip>
          <a:srcRect l="4869" t="15815" r="4713" b="15978"/>
          <a:stretch/>
        </p:blipFill>
        <p:spPr>
          <a:xfrm>
            <a:off x="3339203" y="4229605"/>
            <a:ext cx="2692431" cy="2628395"/>
          </a:xfrm>
          <a:prstGeom prst="rect">
            <a:avLst/>
          </a:prstGeom>
        </p:spPr>
      </p:pic>
      <p:pic>
        <p:nvPicPr>
          <p:cNvPr id="12" name="Picture 11" descr="PS60_2012102600_64kt_uv10m_probs.eps"/>
          <p:cNvPicPr>
            <a:picLocks noChangeAspect="1"/>
          </p:cNvPicPr>
          <p:nvPr/>
        </p:nvPicPr>
        <p:blipFill rotWithShape="1">
          <a:blip r:embed="rId6">
            <a:extLst>
              <a:ext uri="{28A0092B-C50C-407E-A947-70E740481C1C}">
                <a14:useLocalDpi xmlns:a14="http://schemas.microsoft.com/office/drawing/2010/main" val="0"/>
              </a:ext>
            </a:extLst>
          </a:blip>
          <a:srcRect l="5335" t="15144" r="4713" b="16188"/>
          <a:stretch/>
        </p:blipFill>
        <p:spPr>
          <a:xfrm>
            <a:off x="6144783" y="4212671"/>
            <a:ext cx="2660552" cy="2628396"/>
          </a:xfrm>
          <a:prstGeom prst="rect">
            <a:avLst/>
          </a:prstGeom>
        </p:spPr>
      </p:pic>
      <p:sp>
        <p:nvSpPr>
          <p:cNvPr id="4" name="Rectangle 3"/>
          <p:cNvSpPr/>
          <p:nvPr/>
        </p:nvSpPr>
        <p:spPr>
          <a:xfrm>
            <a:off x="3572731" y="1006081"/>
            <a:ext cx="2448263" cy="338554"/>
          </a:xfrm>
          <a:prstGeom prst="rect">
            <a:avLst/>
          </a:prstGeom>
        </p:spPr>
        <p:txBody>
          <a:bodyPr wrap="square">
            <a:spAutoFit/>
          </a:bodyPr>
          <a:lstStyle/>
          <a:p>
            <a:pPr algn="ctr"/>
            <a:r>
              <a:rPr lang="en-US" sz="1600" b="1" dirty="0" smtClean="0">
                <a:solidFill>
                  <a:srgbClr val="0000FF"/>
                </a:solidFill>
              </a:rPr>
              <a:t>APSU surface wind swatch</a:t>
            </a:r>
            <a:endParaRPr lang="en-US" sz="1600" b="1" dirty="0">
              <a:solidFill>
                <a:srgbClr val="0000FF"/>
              </a:solidFill>
            </a:endParaRPr>
          </a:p>
        </p:txBody>
      </p:sp>
      <p:sp>
        <p:nvSpPr>
          <p:cNvPr id="13" name="Rectangle 12"/>
          <p:cNvSpPr/>
          <p:nvPr/>
        </p:nvSpPr>
        <p:spPr>
          <a:xfrm>
            <a:off x="582299" y="3919851"/>
            <a:ext cx="2756904" cy="338554"/>
          </a:xfrm>
          <a:prstGeom prst="rect">
            <a:avLst/>
          </a:prstGeom>
        </p:spPr>
        <p:txBody>
          <a:bodyPr wrap="square">
            <a:spAutoFit/>
          </a:bodyPr>
          <a:lstStyle/>
          <a:p>
            <a:r>
              <a:rPr lang="en-US" sz="1600" b="1" dirty="0" smtClean="0">
                <a:solidFill>
                  <a:srgbClr val="0000FF"/>
                </a:solidFill>
              </a:rPr>
              <a:t>34 </a:t>
            </a:r>
            <a:r>
              <a:rPr lang="en-US" sz="1600" b="1" dirty="0" err="1" smtClean="0">
                <a:solidFill>
                  <a:srgbClr val="0000FF"/>
                </a:solidFill>
              </a:rPr>
              <a:t>kt</a:t>
            </a:r>
            <a:r>
              <a:rPr lang="en-US" sz="1600" b="1" dirty="0" smtClean="0">
                <a:solidFill>
                  <a:srgbClr val="0000FF"/>
                </a:solidFill>
              </a:rPr>
              <a:t> surface wind probability  </a:t>
            </a:r>
            <a:endParaRPr lang="en-US" sz="1600" b="1" dirty="0">
              <a:solidFill>
                <a:srgbClr val="0000FF"/>
              </a:solidFill>
            </a:endParaRPr>
          </a:p>
        </p:txBody>
      </p:sp>
      <p:sp>
        <p:nvSpPr>
          <p:cNvPr id="14" name="Rectangle 13"/>
          <p:cNvSpPr/>
          <p:nvPr/>
        </p:nvSpPr>
        <p:spPr>
          <a:xfrm>
            <a:off x="3339203" y="3891051"/>
            <a:ext cx="2756904" cy="338554"/>
          </a:xfrm>
          <a:prstGeom prst="rect">
            <a:avLst/>
          </a:prstGeom>
        </p:spPr>
        <p:txBody>
          <a:bodyPr wrap="square">
            <a:spAutoFit/>
          </a:bodyPr>
          <a:lstStyle/>
          <a:p>
            <a:r>
              <a:rPr lang="en-US" sz="1600" b="1" dirty="0" smtClean="0">
                <a:solidFill>
                  <a:srgbClr val="0000FF"/>
                </a:solidFill>
              </a:rPr>
              <a:t>50 </a:t>
            </a:r>
            <a:r>
              <a:rPr lang="en-US" sz="1600" b="1" dirty="0" err="1" smtClean="0">
                <a:solidFill>
                  <a:srgbClr val="0000FF"/>
                </a:solidFill>
              </a:rPr>
              <a:t>kt</a:t>
            </a:r>
            <a:r>
              <a:rPr lang="en-US" sz="1600" b="1" dirty="0" smtClean="0">
                <a:solidFill>
                  <a:srgbClr val="0000FF"/>
                </a:solidFill>
              </a:rPr>
              <a:t> surface wind probability  </a:t>
            </a:r>
            <a:endParaRPr lang="en-US" sz="1600" b="1" dirty="0">
              <a:solidFill>
                <a:srgbClr val="0000FF"/>
              </a:solidFill>
            </a:endParaRPr>
          </a:p>
        </p:txBody>
      </p:sp>
      <p:sp>
        <p:nvSpPr>
          <p:cNvPr id="15" name="Rectangle 14"/>
          <p:cNvSpPr/>
          <p:nvPr/>
        </p:nvSpPr>
        <p:spPr>
          <a:xfrm>
            <a:off x="6263778" y="3874117"/>
            <a:ext cx="2756904" cy="338554"/>
          </a:xfrm>
          <a:prstGeom prst="rect">
            <a:avLst/>
          </a:prstGeom>
        </p:spPr>
        <p:txBody>
          <a:bodyPr wrap="square">
            <a:spAutoFit/>
          </a:bodyPr>
          <a:lstStyle/>
          <a:p>
            <a:r>
              <a:rPr lang="en-US" sz="1600" b="1" dirty="0" smtClean="0">
                <a:solidFill>
                  <a:srgbClr val="0000FF"/>
                </a:solidFill>
              </a:rPr>
              <a:t>64 </a:t>
            </a:r>
            <a:r>
              <a:rPr lang="en-US" sz="1600" b="1" dirty="0" err="1" smtClean="0">
                <a:solidFill>
                  <a:srgbClr val="0000FF"/>
                </a:solidFill>
              </a:rPr>
              <a:t>kt</a:t>
            </a:r>
            <a:r>
              <a:rPr lang="en-US" sz="1600" b="1" dirty="0" smtClean="0">
                <a:solidFill>
                  <a:srgbClr val="0000FF"/>
                </a:solidFill>
              </a:rPr>
              <a:t> surface wind probability  </a:t>
            </a:r>
            <a:endParaRPr lang="en-US" sz="1600" b="1" dirty="0">
              <a:solidFill>
                <a:srgbClr val="0000FF"/>
              </a:solidFill>
            </a:endParaRPr>
          </a:p>
        </p:txBody>
      </p:sp>
      <p:sp>
        <p:nvSpPr>
          <p:cNvPr id="5" name="Rectangle 4"/>
          <p:cNvSpPr/>
          <p:nvPr/>
        </p:nvSpPr>
        <p:spPr>
          <a:xfrm>
            <a:off x="6443133" y="2837554"/>
            <a:ext cx="2240709" cy="923330"/>
          </a:xfrm>
          <a:prstGeom prst="rect">
            <a:avLst/>
          </a:prstGeom>
        </p:spPr>
        <p:txBody>
          <a:bodyPr wrap="square">
            <a:spAutoFit/>
          </a:bodyPr>
          <a:lstStyle/>
          <a:p>
            <a:r>
              <a:rPr lang="en-US" dirty="0" smtClean="0"/>
              <a:t>Probability =</a:t>
            </a:r>
          </a:p>
          <a:p>
            <a:r>
              <a:rPr lang="en-US" dirty="0" err="1" smtClean="0"/>
              <a:t>hitted</a:t>
            </a:r>
            <a:r>
              <a:rPr lang="en-US" dirty="0" smtClean="0"/>
              <a:t> members</a:t>
            </a:r>
          </a:p>
          <a:p>
            <a:r>
              <a:rPr lang="en-US" dirty="0" smtClean="0"/>
              <a:t>/total members</a:t>
            </a:r>
            <a:endParaRPr lang="en-US" dirty="0"/>
          </a:p>
        </p:txBody>
      </p:sp>
      <p:sp>
        <p:nvSpPr>
          <p:cNvPr id="16" name="Rectangle 15"/>
          <p:cNvSpPr/>
          <p:nvPr/>
        </p:nvSpPr>
        <p:spPr>
          <a:xfrm>
            <a:off x="429439" y="1344635"/>
            <a:ext cx="2770962" cy="1754327"/>
          </a:xfrm>
          <a:prstGeom prst="rect">
            <a:avLst/>
          </a:prstGeom>
        </p:spPr>
        <p:txBody>
          <a:bodyPr wrap="square">
            <a:spAutoFit/>
          </a:bodyPr>
          <a:lstStyle/>
          <a:p>
            <a:r>
              <a:rPr lang="en-US" dirty="0" smtClean="0"/>
              <a:t>APSU deterministic forecast surface wind swatch and ensemble surface wind forecast probability for hurricane Sandy initialized at 00Z/26 Oct 2012.</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00647" y="148217"/>
            <a:ext cx="8706286" cy="689983"/>
          </a:xfrm>
        </p:spPr>
        <p:txBody>
          <a:bodyPr vert="horz" lIns="91440" tIns="45720" rIns="91440" bIns="45720" rtlCol="0" anchor="ctr">
            <a:noAutofit/>
          </a:bodyPr>
          <a:lstStyle/>
          <a:p>
            <a:r>
              <a:rPr lang="en-US" sz="2800" dirty="0" smtClean="0"/>
              <a:t>3.1 APSU 2012 stream 1.5: precipitation </a:t>
            </a:r>
            <a:r>
              <a:rPr lang="en-US" sz="2800" dirty="0"/>
              <a:t>forecast sample</a:t>
            </a:r>
          </a:p>
        </p:txBody>
      </p:sp>
      <p:pic>
        <p:nvPicPr>
          <p:cNvPr id="2" name="Picture 1" descr="nws_conus_2012103012_96h_rain.eps"/>
          <p:cNvPicPr>
            <a:picLocks noChangeAspect="1"/>
          </p:cNvPicPr>
          <p:nvPr/>
        </p:nvPicPr>
        <p:blipFill rotWithShape="1">
          <a:blip r:embed="rId3">
            <a:extLst>
              <a:ext uri="{28A0092B-C50C-407E-A947-70E740481C1C}">
                <a14:useLocalDpi xmlns:a14="http://schemas.microsoft.com/office/drawing/2010/main" val="0"/>
              </a:ext>
            </a:extLst>
          </a:blip>
          <a:srcRect t="6616"/>
          <a:stretch/>
        </p:blipFill>
        <p:spPr>
          <a:xfrm>
            <a:off x="1343156" y="1066799"/>
            <a:ext cx="3140765" cy="2561713"/>
          </a:xfrm>
          <a:prstGeom prst="rect">
            <a:avLst/>
          </a:prstGeom>
        </p:spPr>
      </p:pic>
      <p:pic>
        <p:nvPicPr>
          <p:cNvPr id="5" name="Picture 4" descr="FZCD_2600d1_2012103012_96h_rain.eps"/>
          <p:cNvPicPr>
            <a:picLocks noChangeAspect="1"/>
          </p:cNvPicPr>
          <p:nvPr/>
        </p:nvPicPr>
        <p:blipFill rotWithShape="1">
          <a:blip r:embed="rId4">
            <a:extLst>
              <a:ext uri="{28A0092B-C50C-407E-A947-70E740481C1C}">
                <a14:useLocalDpi xmlns:a14="http://schemas.microsoft.com/office/drawing/2010/main" val="0"/>
              </a:ext>
            </a:extLst>
          </a:blip>
          <a:srcRect l="5884" t="5947" b="1"/>
          <a:stretch/>
        </p:blipFill>
        <p:spPr>
          <a:xfrm>
            <a:off x="4548610" y="1058332"/>
            <a:ext cx="3199195" cy="2580042"/>
          </a:xfrm>
          <a:prstGeom prst="rect">
            <a:avLst/>
          </a:prstGeom>
        </p:spPr>
      </p:pic>
      <p:pic>
        <p:nvPicPr>
          <p:cNvPr id="7" name="Picture 6" descr="PS60_2600_d1_2012103012_96h_100mm_rain_probability.eps"/>
          <p:cNvPicPr>
            <a:picLocks noChangeAspect="1"/>
          </p:cNvPicPr>
          <p:nvPr/>
        </p:nvPicPr>
        <p:blipFill rotWithShape="1">
          <a:blip r:embed="rId5">
            <a:extLst>
              <a:ext uri="{28A0092B-C50C-407E-A947-70E740481C1C}">
                <a14:useLocalDpi xmlns:a14="http://schemas.microsoft.com/office/drawing/2010/main" val="0"/>
              </a:ext>
            </a:extLst>
          </a:blip>
          <a:srcRect l="4515" t="5639" r="2480"/>
          <a:stretch/>
        </p:blipFill>
        <p:spPr>
          <a:xfrm>
            <a:off x="1334689" y="3725334"/>
            <a:ext cx="3213921" cy="2588508"/>
          </a:xfrm>
          <a:prstGeom prst="rect">
            <a:avLst/>
          </a:prstGeom>
        </p:spPr>
      </p:pic>
      <p:sp>
        <p:nvSpPr>
          <p:cNvPr id="3" name="Rectangle 2"/>
          <p:cNvSpPr/>
          <p:nvPr/>
        </p:nvSpPr>
        <p:spPr>
          <a:xfrm>
            <a:off x="4569624" y="4442118"/>
            <a:ext cx="4572000" cy="1477328"/>
          </a:xfrm>
          <a:prstGeom prst="rect">
            <a:avLst/>
          </a:prstGeom>
        </p:spPr>
        <p:txBody>
          <a:bodyPr>
            <a:spAutoFit/>
          </a:bodyPr>
          <a:lstStyle/>
          <a:p>
            <a:r>
              <a:rPr lang="en-US" dirty="0"/>
              <a:t>Spatial distribution of the 96-h </a:t>
            </a:r>
            <a:r>
              <a:rPr lang="en-US" dirty="0" smtClean="0"/>
              <a:t>(12Z26 to 12Z 30) accumulated </a:t>
            </a:r>
            <a:r>
              <a:rPr lang="en-US" dirty="0"/>
              <a:t>rainfall </a:t>
            </a:r>
            <a:r>
              <a:rPr lang="en-US" dirty="0" smtClean="0"/>
              <a:t>(up) </a:t>
            </a:r>
            <a:r>
              <a:rPr lang="en-US" dirty="0"/>
              <a:t>and </a:t>
            </a:r>
            <a:r>
              <a:rPr lang="en-US" dirty="0" smtClean="0"/>
              <a:t>the </a:t>
            </a:r>
            <a:r>
              <a:rPr lang="en-US" dirty="0"/>
              <a:t>ensemble-derived probability of accumulated precipitation exceeding 100 mm </a:t>
            </a:r>
            <a:r>
              <a:rPr lang="en-US" dirty="0" smtClean="0"/>
              <a:t>(left) for </a:t>
            </a:r>
            <a:r>
              <a:rPr lang="en-US" dirty="0"/>
              <a:t>hurricane Sandy initialized at 00Z/26 Oct 2012</a:t>
            </a:r>
            <a:r>
              <a:rPr lang="en-US" dirty="0" smtClean="0"/>
              <a:t>.</a:t>
            </a:r>
            <a:endParaRPr lang="en-US" dirty="0"/>
          </a:p>
        </p:txBody>
      </p:sp>
      <p:sp>
        <p:nvSpPr>
          <p:cNvPr id="8" name="Rectangle 7"/>
          <p:cNvSpPr/>
          <p:nvPr/>
        </p:nvSpPr>
        <p:spPr>
          <a:xfrm>
            <a:off x="200647" y="1740444"/>
            <a:ext cx="1142509" cy="830997"/>
          </a:xfrm>
          <a:prstGeom prst="rect">
            <a:avLst/>
          </a:prstGeom>
        </p:spPr>
        <p:txBody>
          <a:bodyPr wrap="square">
            <a:spAutoFit/>
          </a:bodyPr>
          <a:lstStyle/>
          <a:p>
            <a:pPr algn="ctr"/>
            <a:r>
              <a:rPr lang="en-US" sz="1600" b="1" dirty="0" smtClean="0">
                <a:solidFill>
                  <a:srgbClr val="0000FF"/>
                </a:solidFill>
              </a:rPr>
              <a:t>NWS 4km 96-h rainfall</a:t>
            </a:r>
            <a:endParaRPr lang="en-US" sz="1600" b="1" dirty="0">
              <a:solidFill>
                <a:srgbClr val="0000FF"/>
              </a:solidFill>
            </a:endParaRPr>
          </a:p>
        </p:txBody>
      </p:sp>
      <p:sp>
        <p:nvSpPr>
          <p:cNvPr id="9" name="Rectangle 8"/>
          <p:cNvSpPr/>
          <p:nvPr/>
        </p:nvSpPr>
        <p:spPr>
          <a:xfrm>
            <a:off x="7608980" y="1664244"/>
            <a:ext cx="1297953" cy="1077218"/>
          </a:xfrm>
          <a:prstGeom prst="rect">
            <a:avLst/>
          </a:prstGeom>
        </p:spPr>
        <p:txBody>
          <a:bodyPr wrap="square">
            <a:spAutoFit/>
          </a:bodyPr>
          <a:lstStyle/>
          <a:p>
            <a:pPr algn="ctr"/>
            <a:r>
              <a:rPr lang="en-US" sz="1600" b="1" dirty="0" smtClean="0">
                <a:solidFill>
                  <a:srgbClr val="0000FF"/>
                </a:solidFill>
              </a:rPr>
              <a:t>APSU 96-h deterministic rainfall forecast</a:t>
            </a:r>
            <a:endParaRPr lang="en-US" sz="1600" b="1" dirty="0">
              <a:solidFill>
                <a:srgbClr val="0000FF"/>
              </a:solidFill>
            </a:endParaRPr>
          </a:p>
        </p:txBody>
      </p:sp>
      <p:sp>
        <p:nvSpPr>
          <p:cNvPr id="10" name="Rectangle 9"/>
          <p:cNvSpPr/>
          <p:nvPr/>
        </p:nvSpPr>
        <p:spPr>
          <a:xfrm>
            <a:off x="132913" y="3879054"/>
            <a:ext cx="1297953" cy="2062103"/>
          </a:xfrm>
          <a:prstGeom prst="rect">
            <a:avLst/>
          </a:prstGeom>
        </p:spPr>
        <p:txBody>
          <a:bodyPr wrap="square">
            <a:spAutoFit/>
          </a:bodyPr>
          <a:lstStyle/>
          <a:p>
            <a:pPr algn="ctr"/>
            <a:r>
              <a:rPr lang="en-US" sz="1600" b="1" dirty="0" smtClean="0">
                <a:solidFill>
                  <a:srgbClr val="0000FF"/>
                </a:solidFill>
              </a:rPr>
              <a:t>100 mm 96-h rainfall forecast probability derived from APSU ensemble forecast</a:t>
            </a:r>
            <a:endParaRPr lang="en-US" sz="1600" b="1" dirty="0">
              <a:solidFill>
                <a:srgbClr val="0000FF"/>
              </a:solidFill>
            </a:endParaRPr>
          </a:p>
        </p:txBody>
      </p:sp>
    </p:spTree>
    <p:extLst>
      <p:ext uri="{BB962C8B-B14F-4D97-AF65-F5344CB8AC3E}">
        <p14:creationId xmlns:p14="http://schemas.microsoft.com/office/powerpoint/2010/main" val="3706981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
            <a:ext cx="8229600" cy="648971"/>
          </a:xfrm>
        </p:spPr>
        <p:txBody>
          <a:bodyPr vert="horz" lIns="91440" tIns="45720" rIns="91440" bIns="45720" rtlCol="0" anchor="ctr">
            <a:noAutofit/>
          </a:bodyPr>
          <a:lstStyle/>
          <a:p>
            <a:r>
              <a:rPr lang="en-US" sz="2800" dirty="0" smtClean="0"/>
              <a:t>3.2 ANPS </a:t>
            </a:r>
            <a:r>
              <a:rPr lang="en-US" sz="2800" dirty="0"/>
              <a:t>2012 stream 2.0 performance</a:t>
            </a:r>
          </a:p>
        </p:txBody>
      </p:sp>
      <p:pic>
        <p:nvPicPr>
          <p:cNvPr id="7" name="Picture 6" descr="enkf_abserr_AL2012_ANPS_8products_homo_ws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326" y="1026267"/>
            <a:ext cx="4114800" cy="3483695"/>
          </a:xfrm>
          <a:prstGeom prst="rect">
            <a:avLst/>
          </a:prstGeom>
        </p:spPr>
      </p:pic>
      <p:pic>
        <p:nvPicPr>
          <p:cNvPr id="8" name="Picture 7" descr="enkf_abserr_AL2012_ANPS_8products_homo_trac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049" y="1026267"/>
            <a:ext cx="4114800" cy="3483695"/>
          </a:xfrm>
          <a:prstGeom prst="rect">
            <a:avLst/>
          </a:prstGeom>
        </p:spPr>
      </p:pic>
      <p:sp>
        <p:nvSpPr>
          <p:cNvPr id="5" name="Rectangle 4"/>
          <p:cNvSpPr/>
          <p:nvPr/>
        </p:nvSpPr>
        <p:spPr>
          <a:xfrm>
            <a:off x="297185" y="5721145"/>
            <a:ext cx="6480694" cy="738664"/>
          </a:xfrm>
          <a:prstGeom prst="rect">
            <a:avLst/>
          </a:prstGeom>
        </p:spPr>
        <p:txBody>
          <a:bodyPr wrap="square">
            <a:spAutoFit/>
          </a:bodyPr>
          <a:lstStyle/>
          <a:p>
            <a:r>
              <a:rPr lang="en-US" sz="1400" i="1" dirty="0" smtClean="0">
                <a:latin typeface="Times New Roman"/>
                <a:cs typeface="Times New Roman"/>
              </a:rPr>
              <a:t>ANPS 2012 stream 2.0 system </a:t>
            </a:r>
            <a:r>
              <a:rPr lang="en-US" sz="1400" i="1" dirty="0">
                <a:latin typeface="Times New Roman"/>
                <a:cs typeface="Times New Roman"/>
              </a:rPr>
              <a:t>real-time forecasts for </a:t>
            </a:r>
            <a:r>
              <a:rPr lang="en-US" sz="1400" i="1" dirty="0" smtClean="0">
                <a:latin typeface="Times New Roman"/>
                <a:cs typeface="Times New Roman"/>
              </a:rPr>
              <a:t>Atlantic storms. </a:t>
            </a:r>
          </a:p>
          <a:p>
            <a:endParaRPr lang="en-US" sz="1400" i="1" dirty="0" smtClean="0">
              <a:latin typeface="Times New Roman"/>
              <a:cs typeface="Times New Roman"/>
            </a:endParaRPr>
          </a:p>
          <a:p>
            <a:r>
              <a:rPr lang="en-US" sz="1400" i="1" dirty="0" smtClean="0">
                <a:latin typeface="Times New Roman"/>
                <a:cs typeface="Times New Roman"/>
              </a:rPr>
              <a:t>Total 762 forecasts were made in 2012 for storms and invests.</a:t>
            </a:r>
          </a:p>
        </p:txBody>
      </p:sp>
      <p:sp>
        <p:nvSpPr>
          <p:cNvPr id="6" name="TextBox 5"/>
          <p:cNvSpPr txBox="1"/>
          <p:nvPr/>
        </p:nvSpPr>
        <p:spPr>
          <a:xfrm>
            <a:off x="2521368" y="3868141"/>
            <a:ext cx="1702434" cy="369332"/>
          </a:xfrm>
          <a:prstGeom prst="rect">
            <a:avLst/>
          </a:prstGeom>
          <a:noFill/>
        </p:spPr>
        <p:txBody>
          <a:bodyPr wrap="none" rtlCol="0">
            <a:spAutoFit/>
          </a:bodyPr>
          <a:lstStyle/>
          <a:p>
            <a:r>
              <a:rPr lang="en-US" dirty="0" smtClean="0"/>
              <a:t>Track error (km)</a:t>
            </a:r>
            <a:endParaRPr lang="en-US" dirty="0"/>
          </a:p>
        </p:txBody>
      </p:sp>
      <p:sp>
        <p:nvSpPr>
          <p:cNvPr id="9" name="TextBox 8"/>
          <p:cNvSpPr txBox="1"/>
          <p:nvPr/>
        </p:nvSpPr>
        <p:spPr>
          <a:xfrm>
            <a:off x="6681482" y="3883918"/>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
        <p:nvSpPr>
          <p:cNvPr id="10" name="Line Callout 1 9"/>
          <p:cNvSpPr/>
          <p:nvPr/>
        </p:nvSpPr>
        <p:spPr>
          <a:xfrm>
            <a:off x="3640668" y="4636962"/>
            <a:ext cx="2383760" cy="742185"/>
          </a:xfrm>
          <a:prstGeom prst="borderCallout1">
            <a:avLst>
              <a:gd name="adj1" fmla="val -109"/>
              <a:gd name="adj2" fmla="val 39333"/>
              <a:gd name="adj3" fmla="val -106497"/>
              <a:gd name="adj4" fmla="val 90370"/>
            </a:avLst>
          </a:prstGeom>
          <a:noFill/>
          <a:ln w="15875">
            <a:solidFill>
              <a:srgbClr val="BE30B4"/>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FF"/>
                </a:solidFill>
              </a:rPr>
              <a:t>Negative bias –</a:t>
            </a:r>
          </a:p>
          <a:p>
            <a:pPr algn="ctr"/>
            <a:r>
              <a:rPr lang="en-US" dirty="0" smtClean="0">
                <a:solidFill>
                  <a:srgbClr val="0000FF"/>
                </a:solidFill>
              </a:rPr>
              <a:t>GFS forecast is weaker than others</a:t>
            </a:r>
            <a:endParaRPr lang="en-US" dirty="0">
              <a:solidFill>
                <a:srgbClr val="0000FF"/>
              </a:solidFill>
            </a:endParaRPr>
          </a:p>
        </p:txBody>
      </p:sp>
      <p:sp>
        <p:nvSpPr>
          <p:cNvPr id="11" name="Line Callout 1 10"/>
          <p:cNvSpPr/>
          <p:nvPr/>
        </p:nvSpPr>
        <p:spPr>
          <a:xfrm>
            <a:off x="6262148" y="4636962"/>
            <a:ext cx="2416185" cy="747838"/>
          </a:xfrm>
          <a:prstGeom prst="borderCallout1">
            <a:avLst>
              <a:gd name="adj1" fmla="val -1250"/>
              <a:gd name="adj2" fmla="val 37500"/>
              <a:gd name="adj3" fmla="val -249041"/>
              <a:gd name="adj4" fmla="val 16975"/>
            </a:avLst>
          </a:prstGeom>
          <a:noFill/>
          <a:ln w="19050">
            <a:solidFill>
              <a:srgbClr val="FF0000"/>
            </a:solidFill>
            <a:prstDash val="dash"/>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FF"/>
                </a:solidFill>
              </a:rPr>
              <a:t>ANPS forecast is much stronger than others</a:t>
            </a:r>
            <a:endParaRPr lang="en-US" dirty="0">
              <a:solidFill>
                <a:srgbClr val="0000FF"/>
              </a:solidFill>
            </a:endParaRPr>
          </a:p>
        </p:txBody>
      </p:sp>
      <p:sp>
        <p:nvSpPr>
          <p:cNvPr id="12" name="Line Callout 1 11"/>
          <p:cNvSpPr/>
          <p:nvPr/>
        </p:nvSpPr>
        <p:spPr>
          <a:xfrm>
            <a:off x="804335" y="4665244"/>
            <a:ext cx="2383760" cy="742185"/>
          </a:xfrm>
          <a:prstGeom prst="borderCallout1">
            <a:avLst>
              <a:gd name="adj1" fmla="val -109"/>
              <a:gd name="adj2" fmla="val 39333"/>
              <a:gd name="adj3" fmla="val -156691"/>
              <a:gd name="adj4" fmla="val 77228"/>
            </a:avLst>
          </a:prstGeom>
          <a:noFill/>
          <a:ln w="15875">
            <a:solidFill>
              <a:srgbClr val="FF6600"/>
            </a:solidFill>
            <a:prstDash val="soli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FF"/>
                </a:solidFill>
              </a:rPr>
              <a:t>GFS and ANPS  </a:t>
            </a:r>
            <a:endParaRPr lang="en-US" dirty="0">
              <a:solidFill>
                <a:srgbClr val="0000FF"/>
              </a:solidFill>
            </a:endParaRPr>
          </a:p>
        </p:txBody>
      </p:sp>
    </p:spTree>
    <p:extLst>
      <p:ext uri="{BB962C8B-B14F-4D97-AF65-F5344CB8AC3E}">
        <p14:creationId xmlns:p14="http://schemas.microsoft.com/office/powerpoint/2010/main" val="3743548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9218"/>
            <a:ext cx="8229600" cy="548050"/>
          </a:xfrm>
        </p:spPr>
        <p:txBody>
          <a:bodyPr vert="horz" lIns="91440" tIns="45720" rIns="91440" bIns="45720" rtlCol="0" anchor="ctr">
            <a:noAutofit/>
          </a:bodyPr>
          <a:lstStyle/>
          <a:p>
            <a:r>
              <a:rPr lang="en-US" sz="2800" dirty="0" smtClean="0"/>
              <a:t>3.2 ANPS </a:t>
            </a:r>
            <a:r>
              <a:rPr lang="en-US" sz="2800" dirty="0"/>
              <a:t>cases: intensity forecast</a:t>
            </a:r>
          </a:p>
        </p:txBody>
      </p:sp>
      <p:pic>
        <p:nvPicPr>
          <p:cNvPr id="4099" name="Picture 3" descr="D:\Work\AnnualMetting_2013\2012al09ISAAC_ANPS_vma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385" y="656592"/>
            <a:ext cx="3657600" cy="3033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Work\AnnualMetting_2013\2012al12Leslie_ANPS_vma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943" y="656591"/>
            <a:ext cx="3657600" cy="3033883"/>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Work\AnnualMetting_2013\2012al14NADINE_ANPS_vmax.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385" y="3824116"/>
            <a:ext cx="3657600" cy="30338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Work\AnnualMetting_2013\2012al18Sandy_ANPS_vmax.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4943" y="3824116"/>
            <a:ext cx="3657600" cy="30338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80402" y="3079991"/>
            <a:ext cx="807583" cy="461665"/>
          </a:xfrm>
          <a:prstGeom prst="rect">
            <a:avLst/>
          </a:prstGeom>
          <a:noFill/>
        </p:spPr>
        <p:txBody>
          <a:bodyPr wrap="none" rtlCol="0">
            <a:spAutoFit/>
          </a:bodyPr>
          <a:lstStyle/>
          <a:p>
            <a:r>
              <a:rPr lang="en-US" sz="2400" dirty="0" smtClean="0"/>
              <a:t>Isaac</a:t>
            </a:r>
            <a:endParaRPr lang="en-US" sz="2400" dirty="0"/>
          </a:p>
        </p:txBody>
      </p:sp>
      <p:sp>
        <p:nvSpPr>
          <p:cNvPr id="8" name="TextBox 7"/>
          <p:cNvSpPr txBox="1"/>
          <p:nvPr/>
        </p:nvSpPr>
        <p:spPr>
          <a:xfrm>
            <a:off x="4933327" y="4034112"/>
            <a:ext cx="941283" cy="461665"/>
          </a:xfrm>
          <a:prstGeom prst="rect">
            <a:avLst/>
          </a:prstGeom>
          <a:noFill/>
        </p:spPr>
        <p:txBody>
          <a:bodyPr wrap="none" rtlCol="0">
            <a:spAutoFit/>
          </a:bodyPr>
          <a:lstStyle/>
          <a:p>
            <a:r>
              <a:rPr lang="en-US" sz="2400" dirty="0" smtClean="0"/>
              <a:t>Sandy</a:t>
            </a:r>
            <a:endParaRPr lang="en-US" sz="2400" dirty="0"/>
          </a:p>
        </p:txBody>
      </p:sp>
      <p:sp>
        <p:nvSpPr>
          <p:cNvPr id="9" name="TextBox 8"/>
          <p:cNvSpPr txBox="1"/>
          <p:nvPr/>
        </p:nvSpPr>
        <p:spPr>
          <a:xfrm>
            <a:off x="4933327" y="3079991"/>
            <a:ext cx="881972" cy="461665"/>
          </a:xfrm>
          <a:prstGeom prst="rect">
            <a:avLst/>
          </a:prstGeom>
          <a:noFill/>
        </p:spPr>
        <p:txBody>
          <a:bodyPr wrap="none" rtlCol="0">
            <a:spAutoFit/>
          </a:bodyPr>
          <a:lstStyle/>
          <a:p>
            <a:r>
              <a:rPr lang="en-US" sz="2400" dirty="0" smtClean="0"/>
              <a:t>Leslie</a:t>
            </a:r>
            <a:endParaRPr lang="en-US" sz="2400" dirty="0"/>
          </a:p>
        </p:txBody>
      </p:sp>
      <p:sp>
        <p:nvSpPr>
          <p:cNvPr id="10" name="TextBox 9"/>
          <p:cNvSpPr txBox="1"/>
          <p:nvPr/>
        </p:nvSpPr>
        <p:spPr>
          <a:xfrm>
            <a:off x="3510046" y="4034112"/>
            <a:ext cx="1077939" cy="461665"/>
          </a:xfrm>
          <a:prstGeom prst="rect">
            <a:avLst/>
          </a:prstGeom>
          <a:noFill/>
        </p:spPr>
        <p:txBody>
          <a:bodyPr wrap="none" rtlCol="0">
            <a:spAutoFit/>
          </a:bodyPr>
          <a:lstStyle/>
          <a:p>
            <a:r>
              <a:rPr lang="en-US" sz="2400" dirty="0" smtClean="0"/>
              <a:t>Nadine</a:t>
            </a:r>
            <a:endParaRPr lang="en-US" sz="2400" dirty="0"/>
          </a:p>
        </p:txBody>
      </p:sp>
      <p:sp>
        <p:nvSpPr>
          <p:cNvPr id="3" name="Oval 2"/>
          <p:cNvSpPr/>
          <p:nvPr/>
        </p:nvSpPr>
        <p:spPr>
          <a:xfrm>
            <a:off x="5571067" y="1143000"/>
            <a:ext cx="2480733" cy="1024467"/>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20155271">
            <a:off x="2260600" y="1037167"/>
            <a:ext cx="1667934" cy="1024467"/>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388534" y="4495777"/>
            <a:ext cx="2480733" cy="846691"/>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8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266392"/>
            <a:ext cx="8229600" cy="648971"/>
          </a:xfrm>
        </p:spPr>
        <p:txBody>
          <a:bodyPr>
            <a:normAutofit fontScale="90000"/>
          </a:bodyPr>
          <a:lstStyle/>
          <a:p>
            <a:r>
              <a:rPr lang="en-US" dirty="0" smtClean="0"/>
              <a:t>4.1 APSU for 2008-2012 TDR cases</a:t>
            </a:r>
            <a:endParaRPr lang="en-US" dirty="0"/>
          </a:p>
        </p:txBody>
      </p:sp>
      <p:pic>
        <p:nvPicPr>
          <p:cNvPr id="4" name="Picture 3" descr="Macintosh HD:Users:yxw25:HFIP:H2013:Plot:plot_hurricane_tracks:al2008_2012_cases.eps"/>
          <p:cNvPicPr/>
          <p:nvPr/>
        </p:nvPicPr>
        <p:blipFill rotWithShape="1">
          <a:blip r:embed="rId2">
            <a:extLst>
              <a:ext uri="{28A0092B-C50C-407E-A947-70E740481C1C}">
                <a14:useLocalDpi xmlns:a14="http://schemas.microsoft.com/office/drawing/2010/main" val="0"/>
              </a:ext>
            </a:extLst>
          </a:blip>
          <a:srcRect t="8188"/>
          <a:stretch/>
        </p:blipFill>
        <p:spPr bwMode="auto">
          <a:xfrm>
            <a:off x="1645645" y="2878031"/>
            <a:ext cx="5628319" cy="3628462"/>
          </a:xfrm>
          <a:prstGeom prst="rect">
            <a:avLst/>
          </a:prstGeom>
          <a:noFill/>
          <a:ln>
            <a:noFill/>
          </a:ln>
        </p:spPr>
      </p:pic>
      <p:graphicFrame>
        <p:nvGraphicFramePr>
          <p:cNvPr id="5" name="Table 4"/>
          <p:cNvGraphicFramePr>
            <a:graphicFrameLocks noGrp="1"/>
          </p:cNvGraphicFramePr>
          <p:nvPr>
            <p:extLst>
              <p:ext uri="{D42A27DB-BD31-4B8C-83A1-F6EECF244321}">
                <p14:modId xmlns:p14="http://schemas.microsoft.com/office/powerpoint/2010/main" val="1059538411"/>
              </p:ext>
            </p:extLst>
          </p:nvPr>
        </p:nvGraphicFramePr>
        <p:xfrm>
          <a:off x="1365243" y="1030812"/>
          <a:ext cx="6626220" cy="1640004"/>
        </p:xfrm>
        <a:graphic>
          <a:graphicData uri="http://schemas.openxmlformats.org/drawingml/2006/table">
            <a:tbl>
              <a:tblPr firstRow="1" bandRow="1">
                <a:tableStyleId>{5C22544A-7EE6-4342-B048-85BDC9FD1C3A}</a:tableStyleId>
              </a:tblPr>
              <a:tblGrid>
                <a:gridCol w="1572887"/>
                <a:gridCol w="558651"/>
                <a:gridCol w="4494682"/>
              </a:tblGrid>
              <a:tr h="261030">
                <a:tc>
                  <a:txBody>
                    <a:bodyPr/>
                    <a:lstStyle/>
                    <a:p>
                      <a:pPr marL="0" marR="0" algn="ctr">
                        <a:spcBef>
                          <a:spcPts val="0"/>
                        </a:spcBef>
                        <a:spcAft>
                          <a:spcPts val="0"/>
                        </a:spcAft>
                      </a:pPr>
                      <a:r>
                        <a:rPr lang="en-US" sz="1200" dirty="0">
                          <a:effectLst/>
                          <a:latin typeface="Cambria"/>
                          <a:ea typeface="SimSun"/>
                          <a:cs typeface="Times New Roman"/>
                        </a:rPr>
                        <a:t>Year</a:t>
                      </a:r>
                    </a:p>
                  </a:txBody>
                  <a:tcPr marL="8890" marR="8890" marT="0" marB="0"/>
                </a:tc>
                <a:tc>
                  <a:txBody>
                    <a:bodyPr/>
                    <a:lstStyle/>
                    <a:p>
                      <a:pPr marL="0" marR="0" algn="ctr">
                        <a:spcBef>
                          <a:spcPts val="0"/>
                        </a:spcBef>
                        <a:spcAft>
                          <a:spcPts val="0"/>
                        </a:spcAft>
                      </a:pPr>
                      <a:r>
                        <a:rPr lang="en-US" sz="1200">
                          <a:effectLst/>
                          <a:latin typeface="Cambria"/>
                          <a:ea typeface="SimSun"/>
                          <a:cs typeface="Times New Roman"/>
                        </a:rPr>
                        <a:t>Cases</a:t>
                      </a:r>
                    </a:p>
                  </a:txBody>
                  <a:tcPr marL="8890" marR="8890" marT="0" marB="0"/>
                </a:tc>
                <a:tc>
                  <a:txBody>
                    <a:bodyPr/>
                    <a:lstStyle/>
                    <a:p>
                      <a:pPr marL="0" marR="0" algn="ctr">
                        <a:spcBef>
                          <a:spcPts val="0"/>
                        </a:spcBef>
                        <a:spcAft>
                          <a:spcPts val="0"/>
                        </a:spcAft>
                      </a:pPr>
                      <a:r>
                        <a:rPr lang="en-US" sz="1200">
                          <a:effectLst/>
                          <a:latin typeface="Cambria"/>
                          <a:ea typeface="SimSun"/>
                          <a:cs typeface="Times New Roman"/>
                        </a:rPr>
                        <a:t>Storm (cases)</a:t>
                      </a:r>
                    </a:p>
                  </a:txBody>
                  <a:tcPr marL="8890" marR="8890" marT="0" marB="0"/>
                </a:tc>
              </a:tr>
              <a:tr h="242006">
                <a:tc>
                  <a:txBody>
                    <a:bodyPr/>
                    <a:lstStyle/>
                    <a:p>
                      <a:pPr marL="0" marR="0" algn="ctr">
                        <a:spcBef>
                          <a:spcPts val="0"/>
                        </a:spcBef>
                        <a:spcAft>
                          <a:spcPts val="0"/>
                        </a:spcAft>
                      </a:pPr>
                      <a:r>
                        <a:rPr lang="en-US" sz="1400" dirty="0">
                          <a:effectLst/>
                          <a:latin typeface="Cambria"/>
                          <a:ea typeface="SimSun"/>
                          <a:cs typeface="Times New Roman"/>
                        </a:rPr>
                        <a:t>2008</a:t>
                      </a:r>
                    </a:p>
                  </a:txBody>
                  <a:tcPr marL="8890" marR="8890" marT="0" marB="0"/>
                </a:tc>
                <a:tc>
                  <a:txBody>
                    <a:bodyPr/>
                    <a:lstStyle/>
                    <a:p>
                      <a:pPr marL="0" marR="0" algn="ctr">
                        <a:spcBef>
                          <a:spcPts val="0"/>
                        </a:spcBef>
                        <a:spcAft>
                          <a:spcPts val="0"/>
                        </a:spcAft>
                      </a:pPr>
                      <a:r>
                        <a:rPr lang="en-US" sz="1400">
                          <a:effectLst/>
                          <a:latin typeface="Cambria"/>
                          <a:ea typeface="SimSun"/>
                          <a:cs typeface="Times New Roman"/>
                        </a:rPr>
                        <a:t>35</a:t>
                      </a:r>
                    </a:p>
                  </a:txBody>
                  <a:tcPr marL="8890" marR="8890" marT="0" marB="0"/>
                </a:tc>
                <a:tc>
                  <a:txBody>
                    <a:bodyPr/>
                    <a:lstStyle/>
                    <a:p>
                      <a:pPr marL="0" marR="0" algn="ctr">
                        <a:spcBef>
                          <a:spcPts val="0"/>
                        </a:spcBef>
                        <a:spcAft>
                          <a:spcPts val="0"/>
                        </a:spcAft>
                      </a:pPr>
                      <a:r>
                        <a:rPr lang="en-US" sz="1400" u="sng">
                          <a:solidFill>
                            <a:srgbClr val="0000FF"/>
                          </a:solidFill>
                          <a:effectLst/>
                          <a:latin typeface="Cambria"/>
                          <a:ea typeface="SimSun"/>
                          <a:cs typeface="Times New Roman"/>
                          <a:hlinkClick r:id="rId3" action="ppaction://hlinkfile"/>
                        </a:rPr>
                        <a:t>Dolly (6)</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4" action="ppaction://hlinkfile"/>
                        </a:rPr>
                        <a:t>Fay (6)</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5" action="ppaction://hlinkfile"/>
                        </a:rPr>
                        <a:t>Gustav (6)</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6" action="ppaction://hlinkfile"/>
                        </a:rPr>
                        <a:t>Ike (6)</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7" action="ppaction://hlinkfile"/>
                        </a:rPr>
                        <a:t>Kyle(8)</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8" action="ppaction://hlinkfile"/>
                        </a:rPr>
                        <a:t>Paloma(3)</a:t>
                      </a:r>
                      <a:endParaRPr lang="en-US" sz="1400">
                        <a:effectLst/>
                        <a:latin typeface="Cambria"/>
                        <a:ea typeface="SimSun"/>
                        <a:cs typeface="Times New Roman"/>
                      </a:endParaRPr>
                    </a:p>
                  </a:txBody>
                  <a:tcPr marL="8890" marR="8890" marT="0" marB="0"/>
                </a:tc>
              </a:tr>
              <a:tr h="230903">
                <a:tc>
                  <a:txBody>
                    <a:bodyPr/>
                    <a:lstStyle/>
                    <a:p>
                      <a:pPr marL="0" marR="0" algn="ctr">
                        <a:spcBef>
                          <a:spcPts val="0"/>
                        </a:spcBef>
                        <a:spcAft>
                          <a:spcPts val="0"/>
                        </a:spcAft>
                      </a:pPr>
                      <a:r>
                        <a:rPr lang="en-US" sz="1400" dirty="0">
                          <a:effectLst/>
                          <a:latin typeface="Cambria"/>
                          <a:ea typeface="SimSun"/>
                          <a:cs typeface="Times New Roman"/>
                        </a:rPr>
                        <a:t>2009</a:t>
                      </a:r>
                    </a:p>
                  </a:txBody>
                  <a:tcPr marL="8890" marR="8890" marT="0" marB="0"/>
                </a:tc>
                <a:tc>
                  <a:txBody>
                    <a:bodyPr/>
                    <a:lstStyle/>
                    <a:p>
                      <a:pPr marL="0" marR="0" algn="ctr">
                        <a:spcBef>
                          <a:spcPts val="0"/>
                        </a:spcBef>
                        <a:spcAft>
                          <a:spcPts val="0"/>
                        </a:spcAft>
                      </a:pPr>
                      <a:r>
                        <a:rPr lang="en-US" sz="1400" dirty="0">
                          <a:effectLst/>
                          <a:latin typeface="Cambria"/>
                          <a:ea typeface="SimSun"/>
                          <a:cs typeface="Times New Roman"/>
                        </a:rPr>
                        <a:t>10</a:t>
                      </a:r>
                    </a:p>
                  </a:txBody>
                  <a:tcPr marL="8890" marR="8890" marT="0" marB="0"/>
                </a:tc>
                <a:tc>
                  <a:txBody>
                    <a:bodyPr/>
                    <a:lstStyle/>
                    <a:p>
                      <a:pPr marL="0" marR="0" algn="ctr">
                        <a:spcBef>
                          <a:spcPts val="0"/>
                        </a:spcBef>
                        <a:spcAft>
                          <a:spcPts val="0"/>
                        </a:spcAft>
                      </a:pPr>
                      <a:r>
                        <a:rPr lang="en-US" sz="1400" u="sng" dirty="0">
                          <a:solidFill>
                            <a:srgbClr val="0000FF"/>
                          </a:solidFill>
                          <a:effectLst/>
                          <a:latin typeface="Cambria"/>
                          <a:ea typeface="SimSun"/>
                          <a:cs typeface="Times New Roman"/>
                          <a:hlinkClick r:id="rId9" action="ppaction://hlinkfile"/>
                        </a:rPr>
                        <a:t>Ana (1)</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10" action="ppaction://hlinkfile"/>
                        </a:rPr>
                        <a:t>Claudette (4)</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11" action="ppaction://hlinkfile"/>
                        </a:rPr>
                        <a:t>Danny (5)</a:t>
                      </a:r>
                      <a:endParaRPr lang="en-US" sz="1400" dirty="0">
                        <a:effectLst/>
                        <a:latin typeface="Cambria"/>
                        <a:ea typeface="SimSun"/>
                        <a:cs typeface="Times New Roman"/>
                      </a:endParaRPr>
                    </a:p>
                  </a:txBody>
                  <a:tcPr marL="8890" marR="8890" marT="0" marB="0"/>
                </a:tc>
              </a:tr>
              <a:tr h="239148">
                <a:tc>
                  <a:txBody>
                    <a:bodyPr/>
                    <a:lstStyle/>
                    <a:p>
                      <a:pPr marL="0" marR="0" algn="ctr">
                        <a:spcBef>
                          <a:spcPts val="0"/>
                        </a:spcBef>
                        <a:spcAft>
                          <a:spcPts val="0"/>
                        </a:spcAft>
                      </a:pPr>
                      <a:r>
                        <a:rPr lang="en-US" sz="1400">
                          <a:effectLst/>
                          <a:latin typeface="Cambria"/>
                          <a:ea typeface="SimSun"/>
                          <a:cs typeface="Times New Roman"/>
                        </a:rPr>
                        <a:t>2010</a:t>
                      </a:r>
                    </a:p>
                  </a:txBody>
                  <a:tcPr marL="8890" marR="8890" marT="0" marB="0"/>
                </a:tc>
                <a:tc>
                  <a:txBody>
                    <a:bodyPr/>
                    <a:lstStyle/>
                    <a:p>
                      <a:pPr marL="0" marR="0" algn="ctr">
                        <a:spcBef>
                          <a:spcPts val="0"/>
                        </a:spcBef>
                        <a:spcAft>
                          <a:spcPts val="0"/>
                        </a:spcAft>
                      </a:pPr>
                      <a:r>
                        <a:rPr lang="en-US" sz="1400">
                          <a:effectLst/>
                          <a:latin typeface="Cambria"/>
                          <a:ea typeface="SimSun"/>
                          <a:cs typeface="Times New Roman"/>
                        </a:rPr>
                        <a:t>25</a:t>
                      </a:r>
                    </a:p>
                  </a:txBody>
                  <a:tcPr marL="8890" marR="8890" marT="0" marB="0"/>
                </a:tc>
                <a:tc>
                  <a:txBody>
                    <a:bodyPr/>
                    <a:lstStyle/>
                    <a:p>
                      <a:pPr marL="0" marR="0" algn="ctr">
                        <a:spcBef>
                          <a:spcPts val="0"/>
                        </a:spcBef>
                        <a:spcAft>
                          <a:spcPts val="0"/>
                        </a:spcAft>
                      </a:pPr>
                      <a:r>
                        <a:rPr lang="en-US" sz="1400" u="sng">
                          <a:solidFill>
                            <a:srgbClr val="0000FF"/>
                          </a:solidFill>
                          <a:effectLst/>
                          <a:latin typeface="Cambria"/>
                          <a:ea typeface="SimSun"/>
                          <a:cs typeface="Times New Roman"/>
                          <a:hlinkClick r:id="rId12" action="ppaction://hlinkfile"/>
                        </a:rPr>
                        <a:t>Alex (1)</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13" action="ppaction://hlinkfile"/>
                        </a:rPr>
                        <a:t>Two (3)</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14" action="ppaction://hlinkfile"/>
                        </a:rPr>
                        <a:t>Earl (11)</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15" action="ppaction://hlinkfile"/>
                        </a:rPr>
                        <a:t>Karl (4)</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16" action="ppaction://hlinkfile"/>
                        </a:rPr>
                        <a:t>Gaston (1)</a:t>
                      </a:r>
                      <a:r>
                        <a:rPr lang="en-US" sz="1400">
                          <a:effectLst/>
                          <a:latin typeface="Cambria"/>
                          <a:ea typeface="SimSun"/>
                          <a:cs typeface="Times New Roman"/>
                        </a:rPr>
                        <a:t>, </a:t>
                      </a:r>
                      <a:r>
                        <a:rPr lang="en-US" sz="1400" u="sng">
                          <a:solidFill>
                            <a:srgbClr val="0000FF"/>
                          </a:solidFill>
                          <a:effectLst/>
                          <a:latin typeface="Cambria"/>
                          <a:ea typeface="SimSun"/>
                          <a:cs typeface="Times New Roman"/>
                          <a:hlinkClick r:id="rId17" action="ppaction://hlinkfile"/>
                        </a:rPr>
                        <a:t>Tomas (5)</a:t>
                      </a:r>
                      <a:endParaRPr lang="en-US" sz="1400">
                        <a:effectLst/>
                        <a:latin typeface="Cambria"/>
                        <a:ea typeface="SimSun"/>
                        <a:cs typeface="Times New Roman"/>
                      </a:endParaRPr>
                    </a:p>
                  </a:txBody>
                  <a:tcPr marL="8890" marR="8890" marT="0" marB="0"/>
                </a:tc>
              </a:tr>
              <a:tr h="230902">
                <a:tc>
                  <a:txBody>
                    <a:bodyPr/>
                    <a:lstStyle/>
                    <a:p>
                      <a:pPr marL="0" marR="0" algn="ctr">
                        <a:spcBef>
                          <a:spcPts val="0"/>
                        </a:spcBef>
                        <a:spcAft>
                          <a:spcPts val="0"/>
                        </a:spcAft>
                      </a:pPr>
                      <a:r>
                        <a:rPr lang="en-US" sz="1400">
                          <a:effectLst/>
                          <a:latin typeface="Cambria"/>
                          <a:ea typeface="SimSun"/>
                          <a:cs typeface="Times New Roman"/>
                        </a:rPr>
                        <a:t>2011</a:t>
                      </a:r>
                    </a:p>
                  </a:txBody>
                  <a:tcPr marL="8890" marR="8890" marT="0" marB="0"/>
                </a:tc>
                <a:tc>
                  <a:txBody>
                    <a:bodyPr/>
                    <a:lstStyle/>
                    <a:p>
                      <a:pPr marL="0" marR="0" algn="ctr">
                        <a:spcBef>
                          <a:spcPts val="0"/>
                        </a:spcBef>
                        <a:spcAft>
                          <a:spcPts val="0"/>
                        </a:spcAft>
                      </a:pPr>
                      <a:r>
                        <a:rPr lang="en-US" sz="1400">
                          <a:effectLst/>
                          <a:latin typeface="Cambria"/>
                          <a:ea typeface="SimSun"/>
                          <a:cs typeface="Times New Roman"/>
                        </a:rPr>
                        <a:t>13</a:t>
                      </a:r>
                    </a:p>
                  </a:txBody>
                  <a:tcPr marL="8890" marR="8890" marT="0" marB="0"/>
                </a:tc>
                <a:tc>
                  <a:txBody>
                    <a:bodyPr/>
                    <a:lstStyle/>
                    <a:p>
                      <a:pPr marL="0" marR="0" algn="ctr">
                        <a:spcBef>
                          <a:spcPts val="0"/>
                        </a:spcBef>
                        <a:spcAft>
                          <a:spcPts val="0"/>
                        </a:spcAft>
                      </a:pPr>
                      <a:r>
                        <a:rPr lang="en-US" sz="1400" u="sng" dirty="0">
                          <a:solidFill>
                            <a:srgbClr val="0000FF"/>
                          </a:solidFill>
                          <a:effectLst/>
                          <a:latin typeface="Cambria"/>
                          <a:ea typeface="SimSun"/>
                          <a:cs typeface="Times New Roman"/>
                          <a:hlinkClick r:id="rId18" action="ppaction://hlinkfile"/>
                        </a:rPr>
                        <a:t>Irene (7)</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19" action="ppaction://hlinkfile"/>
                        </a:rPr>
                        <a:t>Lee (1)</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20" action="ppaction://hlinkfile"/>
                        </a:rPr>
                        <a:t>Ophelia (1)</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21" action="ppaction://hlinkfile"/>
                        </a:rPr>
                        <a:t>Rina (4)</a:t>
                      </a:r>
                      <a:endParaRPr lang="en-US" sz="1400" dirty="0">
                        <a:effectLst/>
                        <a:latin typeface="Cambria"/>
                        <a:ea typeface="SimSun"/>
                        <a:cs typeface="Times New Roman"/>
                      </a:endParaRPr>
                    </a:p>
                  </a:txBody>
                  <a:tcPr marL="8890" marR="8890" marT="0" marB="0"/>
                </a:tc>
              </a:tr>
              <a:tr h="222656">
                <a:tc>
                  <a:txBody>
                    <a:bodyPr/>
                    <a:lstStyle/>
                    <a:p>
                      <a:pPr marL="0" marR="0" algn="ctr">
                        <a:spcBef>
                          <a:spcPts val="0"/>
                        </a:spcBef>
                        <a:spcAft>
                          <a:spcPts val="0"/>
                        </a:spcAft>
                      </a:pPr>
                      <a:r>
                        <a:rPr lang="en-US" sz="1400">
                          <a:effectLst/>
                          <a:latin typeface="Cambria"/>
                          <a:ea typeface="SimSun"/>
                          <a:cs typeface="Times New Roman"/>
                        </a:rPr>
                        <a:t>2012</a:t>
                      </a:r>
                    </a:p>
                  </a:txBody>
                  <a:tcPr marL="8890" marR="8890" marT="0" marB="0"/>
                </a:tc>
                <a:tc>
                  <a:txBody>
                    <a:bodyPr/>
                    <a:lstStyle/>
                    <a:p>
                      <a:pPr marL="0" marR="0" algn="ctr">
                        <a:spcBef>
                          <a:spcPts val="0"/>
                        </a:spcBef>
                        <a:spcAft>
                          <a:spcPts val="0"/>
                        </a:spcAft>
                      </a:pPr>
                      <a:r>
                        <a:rPr lang="en-US" sz="1400">
                          <a:effectLst/>
                          <a:latin typeface="Cambria"/>
                          <a:ea typeface="SimSun"/>
                          <a:cs typeface="Times New Roman"/>
                        </a:rPr>
                        <a:t>19</a:t>
                      </a:r>
                    </a:p>
                  </a:txBody>
                  <a:tcPr marL="8890" marR="8890" marT="0" marB="0"/>
                </a:tc>
                <a:tc>
                  <a:txBody>
                    <a:bodyPr/>
                    <a:lstStyle/>
                    <a:p>
                      <a:pPr marL="0" marR="0" algn="ctr">
                        <a:spcBef>
                          <a:spcPts val="0"/>
                        </a:spcBef>
                        <a:spcAft>
                          <a:spcPts val="0"/>
                        </a:spcAft>
                      </a:pPr>
                      <a:r>
                        <a:rPr lang="en-US" sz="1400" u="sng" dirty="0">
                          <a:solidFill>
                            <a:srgbClr val="0000FF"/>
                          </a:solidFill>
                          <a:effectLst/>
                          <a:latin typeface="Cambria"/>
                          <a:ea typeface="SimSun"/>
                          <a:cs typeface="Times New Roman"/>
                          <a:hlinkClick r:id="rId22" action="ppaction://hlinkfile"/>
                        </a:rPr>
                        <a:t>Isaac (9)</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23" action="ppaction://hlinkfile"/>
                        </a:rPr>
                        <a:t>Leslie (3)</a:t>
                      </a:r>
                      <a:r>
                        <a:rPr lang="en-US" sz="1400" dirty="0">
                          <a:effectLst/>
                          <a:latin typeface="Cambria"/>
                          <a:ea typeface="SimSun"/>
                          <a:cs typeface="Times New Roman"/>
                        </a:rPr>
                        <a:t>, </a:t>
                      </a:r>
                      <a:r>
                        <a:rPr lang="en-US" sz="1400" u="sng" dirty="0">
                          <a:solidFill>
                            <a:srgbClr val="0000FF"/>
                          </a:solidFill>
                          <a:effectLst/>
                          <a:latin typeface="Cambria"/>
                          <a:ea typeface="SimSun"/>
                          <a:cs typeface="Times New Roman"/>
                          <a:hlinkClick r:id="rId24" action="ppaction://hlinkfile"/>
                        </a:rPr>
                        <a:t>Sandy (7)</a:t>
                      </a:r>
                      <a:endParaRPr lang="en-US" sz="1400" dirty="0">
                        <a:effectLst/>
                        <a:latin typeface="Cambria"/>
                        <a:ea typeface="SimSun"/>
                        <a:cs typeface="Times New Roman"/>
                      </a:endParaRPr>
                    </a:p>
                  </a:txBody>
                  <a:tcPr marL="8890" marR="8890" marT="0" marB="0"/>
                </a:tc>
              </a:tr>
              <a:tr h="206163">
                <a:tc>
                  <a:txBody>
                    <a:bodyPr/>
                    <a:lstStyle/>
                    <a:p>
                      <a:pPr marL="0" marR="0" algn="ctr">
                        <a:spcBef>
                          <a:spcPts val="0"/>
                        </a:spcBef>
                        <a:spcAft>
                          <a:spcPts val="0"/>
                        </a:spcAft>
                      </a:pPr>
                      <a:r>
                        <a:rPr lang="en-US" sz="1400" b="1" dirty="0">
                          <a:solidFill>
                            <a:srgbClr val="FF0000"/>
                          </a:solidFill>
                          <a:effectLst/>
                          <a:latin typeface="Cambria"/>
                          <a:ea typeface="SimSun"/>
                          <a:cs typeface="Times New Roman"/>
                        </a:rPr>
                        <a:t>Total</a:t>
                      </a:r>
                    </a:p>
                  </a:txBody>
                  <a:tcPr marL="8890" marR="8890" marT="0" marB="0"/>
                </a:tc>
                <a:tc>
                  <a:txBody>
                    <a:bodyPr/>
                    <a:lstStyle/>
                    <a:p>
                      <a:pPr marL="0" marR="0" algn="ctr">
                        <a:spcBef>
                          <a:spcPts val="0"/>
                        </a:spcBef>
                        <a:spcAft>
                          <a:spcPts val="0"/>
                        </a:spcAft>
                      </a:pPr>
                      <a:r>
                        <a:rPr lang="en-US" sz="1400" b="1" dirty="0">
                          <a:solidFill>
                            <a:srgbClr val="FF0000"/>
                          </a:solidFill>
                          <a:effectLst/>
                          <a:latin typeface="Cambria"/>
                          <a:ea typeface="SimSun"/>
                          <a:cs typeface="Times New Roman"/>
                        </a:rPr>
                        <a:t>102</a:t>
                      </a:r>
                    </a:p>
                  </a:txBody>
                  <a:tcPr marL="8890" marR="8890" marT="0" marB="0"/>
                </a:tc>
                <a:tc>
                  <a:txBody>
                    <a:bodyPr/>
                    <a:lstStyle/>
                    <a:p>
                      <a:pPr marL="0" marR="0" algn="ctr">
                        <a:spcBef>
                          <a:spcPts val="0"/>
                        </a:spcBef>
                        <a:spcAft>
                          <a:spcPts val="0"/>
                        </a:spcAft>
                      </a:pPr>
                      <a:r>
                        <a:rPr lang="en-US" sz="1400" b="1" dirty="0">
                          <a:solidFill>
                            <a:srgbClr val="FF0000"/>
                          </a:solidFill>
                          <a:effectLst/>
                          <a:latin typeface="Cambria"/>
                          <a:ea typeface="SimSun"/>
                          <a:cs typeface="Times New Roman"/>
                        </a:rPr>
                        <a:t>22 storms</a:t>
                      </a:r>
                    </a:p>
                  </a:txBody>
                  <a:tcPr marL="8890" marR="8890" marT="0" marB="0"/>
                </a:tc>
              </a:tr>
            </a:tbl>
          </a:graphicData>
        </a:graphic>
      </p:graphicFrame>
    </p:spTree>
    <p:extLst>
      <p:ext uri="{BB962C8B-B14F-4D97-AF65-F5344CB8AC3E}">
        <p14:creationId xmlns:p14="http://schemas.microsoft.com/office/powerpoint/2010/main" val="37435488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266392"/>
            <a:ext cx="8229600" cy="648971"/>
          </a:xfrm>
        </p:spPr>
        <p:txBody>
          <a:bodyPr>
            <a:normAutofit fontScale="90000"/>
          </a:bodyPr>
          <a:lstStyle/>
          <a:p>
            <a:r>
              <a:rPr lang="en-US" dirty="0" smtClean="0"/>
              <a:t>4.1 2008-2012 APSU Errors</a:t>
            </a:r>
            <a:endParaRPr lang="en-US" dirty="0"/>
          </a:p>
        </p:txBody>
      </p:sp>
      <p:sp>
        <p:nvSpPr>
          <p:cNvPr id="5" name="Rectangle 4"/>
          <p:cNvSpPr/>
          <p:nvPr/>
        </p:nvSpPr>
        <p:spPr>
          <a:xfrm>
            <a:off x="903767" y="4954595"/>
            <a:ext cx="7304568" cy="369332"/>
          </a:xfrm>
          <a:prstGeom prst="rect">
            <a:avLst/>
          </a:prstGeom>
        </p:spPr>
        <p:txBody>
          <a:bodyPr wrap="square">
            <a:spAutoFit/>
          </a:bodyPr>
          <a:lstStyle/>
          <a:p>
            <a:r>
              <a:rPr lang="en-US" i="1" dirty="0" smtClean="0"/>
              <a:t>APSU forecast error </a:t>
            </a:r>
            <a:r>
              <a:rPr lang="en-US" i="1" dirty="0"/>
              <a:t>for </a:t>
            </a:r>
            <a:r>
              <a:rPr lang="en-US" i="1" dirty="0" smtClean="0"/>
              <a:t>102 TDR cases during 2008</a:t>
            </a:r>
            <a:r>
              <a:rPr lang="en-US" i="1" dirty="0"/>
              <a:t>-</a:t>
            </a:r>
            <a:r>
              <a:rPr lang="en-US" i="1" dirty="0" smtClean="0"/>
              <a:t>2012.</a:t>
            </a:r>
            <a:r>
              <a:rPr lang="en-US" dirty="0" smtClean="0"/>
              <a:t> </a:t>
            </a:r>
            <a:endParaRPr lang="en-US" dirty="0"/>
          </a:p>
        </p:txBody>
      </p:sp>
      <p:pic>
        <p:nvPicPr>
          <p:cNvPr id="6" name="Picture 5" descr="enkf_abserr_AL2008_2012_APSU_OFCL_homo_ofcl_apsu_homo_trac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82" y="1369992"/>
            <a:ext cx="4221827" cy="3529584"/>
          </a:xfrm>
          <a:prstGeom prst="rect">
            <a:avLst/>
          </a:prstGeom>
        </p:spPr>
      </p:pic>
      <p:pic>
        <p:nvPicPr>
          <p:cNvPr id="7" name="Picture 6" descr="enkf_abserr_AL2008_2012_APSU_OFCL_homo_ofcl_apsu_homo_wsp_noBias.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4884" y="1373824"/>
            <a:ext cx="4114800" cy="3525752"/>
          </a:xfrm>
          <a:prstGeom prst="rect">
            <a:avLst/>
          </a:prstGeom>
        </p:spPr>
      </p:pic>
      <p:cxnSp>
        <p:nvCxnSpPr>
          <p:cNvPr id="4" name="Straight Connector 3"/>
          <p:cNvCxnSpPr/>
          <p:nvPr/>
        </p:nvCxnSpPr>
        <p:spPr>
          <a:xfrm flipV="1">
            <a:off x="4868333" y="3039533"/>
            <a:ext cx="3818467" cy="50800"/>
          </a:xfrm>
          <a:prstGeom prst="line">
            <a:avLst/>
          </a:prstGeom>
          <a:ln>
            <a:solidFill>
              <a:schemeClr val="tx1">
                <a:lumMod val="95000"/>
                <a:lumOff val="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9" name="Line Callout 1 8"/>
          <p:cNvSpPr/>
          <p:nvPr/>
        </p:nvSpPr>
        <p:spPr>
          <a:xfrm>
            <a:off x="6273801" y="5757333"/>
            <a:ext cx="2717800" cy="612648"/>
          </a:xfrm>
          <a:prstGeom prst="borderCallout1">
            <a:avLst>
              <a:gd name="adj1" fmla="val -4744"/>
              <a:gd name="adj2" fmla="val 93123"/>
              <a:gd name="adj3" fmla="val -441674"/>
              <a:gd name="adj4" fmla="val 81254"/>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i="1" dirty="0">
                <a:solidFill>
                  <a:schemeClr val="tx1"/>
                </a:solidFill>
              </a:rPr>
              <a:t>Average uncertainty in Best track: </a:t>
            </a:r>
          </a:p>
          <a:p>
            <a:r>
              <a:rPr lang="en-US" sz="1200" i="1" dirty="0" err="1">
                <a:solidFill>
                  <a:schemeClr val="tx1"/>
                </a:solidFill>
              </a:rPr>
              <a:t>Landsea</a:t>
            </a:r>
            <a:r>
              <a:rPr lang="en-US" sz="1200" i="1" dirty="0">
                <a:solidFill>
                  <a:schemeClr val="tx1"/>
                </a:solidFill>
              </a:rPr>
              <a:t>, C., and J. Franklin, 2013</a:t>
            </a:r>
          </a:p>
        </p:txBody>
      </p:sp>
      <p:graphicFrame>
        <p:nvGraphicFramePr>
          <p:cNvPr id="12" name="Object 11"/>
          <p:cNvGraphicFramePr>
            <a:graphicFrameLocks noChangeAspect="1"/>
          </p:cNvGraphicFramePr>
          <p:nvPr>
            <p:extLst>
              <p:ext uri="{D42A27DB-BD31-4B8C-83A1-F6EECF244321}">
                <p14:modId xmlns:p14="http://schemas.microsoft.com/office/powerpoint/2010/main" val="2118653771"/>
              </p:ext>
            </p:extLst>
          </p:nvPr>
        </p:nvGraphicFramePr>
        <p:xfrm>
          <a:off x="1822450" y="6025621"/>
          <a:ext cx="3835400" cy="419100"/>
        </p:xfrm>
        <a:graphic>
          <a:graphicData uri="http://schemas.openxmlformats.org/presentationml/2006/ole">
            <mc:AlternateContent xmlns:mc="http://schemas.openxmlformats.org/markup-compatibility/2006">
              <mc:Choice xmlns:v="urn:schemas-microsoft-com:vml" Requires="v">
                <p:oleObj spid="_x0000_s4134" name="Equation" r:id="rId6" imgW="3835400" imgH="419100" progId="Equation.3">
                  <p:embed/>
                </p:oleObj>
              </mc:Choice>
              <mc:Fallback>
                <p:oleObj name="Equation" r:id="rId6" imgW="3835400" imgH="419100" progId="Equation.3">
                  <p:embed/>
                  <p:pic>
                    <p:nvPicPr>
                      <p:cNvPr id="0" name=""/>
                      <p:cNvPicPr/>
                      <p:nvPr/>
                    </p:nvPicPr>
                    <p:blipFill>
                      <a:blip r:embed="rId7"/>
                      <a:stretch>
                        <a:fillRect/>
                      </a:stretch>
                    </p:blipFill>
                    <p:spPr>
                      <a:xfrm>
                        <a:off x="1822450" y="6025621"/>
                        <a:ext cx="3835400" cy="419100"/>
                      </a:xfrm>
                      <a:prstGeom prst="rect">
                        <a:avLst/>
                      </a:prstGeom>
                    </p:spPr>
                  </p:pic>
                </p:oleObj>
              </mc:Fallback>
            </mc:AlternateContent>
          </a:graphicData>
        </a:graphic>
      </p:graphicFrame>
      <p:sp>
        <p:nvSpPr>
          <p:cNvPr id="13" name="TextBox 12"/>
          <p:cNvSpPr txBox="1"/>
          <p:nvPr/>
        </p:nvSpPr>
        <p:spPr>
          <a:xfrm>
            <a:off x="817772" y="1710298"/>
            <a:ext cx="1702434" cy="369332"/>
          </a:xfrm>
          <a:prstGeom prst="rect">
            <a:avLst/>
          </a:prstGeom>
          <a:noFill/>
        </p:spPr>
        <p:txBody>
          <a:bodyPr wrap="none" rtlCol="0">
            <a:spAutoFit/>
          </a:bodyPr>
          <a:lstStyle/>
          <a:p>
            <a:r>
              <a:rPr lang="en-US" dirty="0" smtClean="0"/>
              <a:t>Track error (km)</a:t>
            </a:r>
            <a:endParaRPr lang="en-US" dirty="0"/>
          </a:p>
        </p:txBody>
      </p:sp>
      <p:sp>
        <p:nvSpPr>
          <p:cNvPr id="14" name="TextBox 13"/>
          <p:cNvSpPr txBox="1"/>
          <p:nvPr/>
        </p:nvSpPr>
        <p:spPr>
          <a:xfrm>
            <a:off x="4936067" y="1707128"/>
            <a:ext cx="3488117"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 with bias-corrected</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266392"/>
            <a:ext cx="8229600" cy="648971"/>
          </a:xfrm>
        </p:spPr>
        <p:txBody>
          <a:bodyPr>
            <a:normAutofit/>
          </a:bodyPr>
          <a:lstStyle/>
          <a:p>
            <a:r>
              <a:rPr lang="en-US" sz="3200" dirty="0" smtClean="0"/>
              <a:t>5.1 ANPS for 2008-2012 Atlantic Storms</a:t>
            </a:r>
            <a:endParaRPr lang="en-US" sz="3200" dirty="0"/>
          </a:p>
        </p:txBody>
      </p:sp>
      <p:pic>
        <p:nvPicPr>
          <p:cNvPr id="3" name="Picture 2" descr="enkf_abserr_AL2008-2012_homo_trac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098" y="1116559"/>
            <a:ext cx="4127779" cy="3494684"/>
          </a:xfrm>
          <a:prstGeom prst="rect">
            <a:avLst/>
          </a:prstGeom>
        </p:spPr>
      </p:pic>
      <p:pic>
        <p:nvPicPr>
          <p:cNvPr id="4" name="Picture 3" descr="enkf_abserr_AL2008-2012_homo_ws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408" y="1105928"/>
            <a:ext cx="4050083" cy="3500489"/>
          </a:xfrm>
          <a:prstGeom prst="rect">
            <a:avLst/>
          </a:prstGeom>
        </p:spPr>
      </p:pic>
      <p:sp>
        <p:nvSpPr>
          <p:cNvPr id="5" name="Rectangle 4"/>
          <p:cNvSpPr/>
          <p:nvPr/>
        </p:nvSpPr>
        <p:spPr>
          <a:xfrm>
            <a:off x="683634" y="4769929"/>
            <a:ext cx="7304568" cy="646331"/>
          </a:xfrm>
          <a:prstGeom prst="rect">
            <a:avLst/>
          </a:prstGeom>
        </p:spPr>
        <p:txBody>
          <a:bodyPr wrap="square">
            <a:spAutoFit/>
          </a:bodyPr>
          <a:lstStyle/>
          <a:p>
            <a:r>
              <a:rPr lang="en-US" i="1" dirty="0" smtClean="0"/>
              <a:t>ANPS forecast error </a:t>
            </a:r>
            <a:r>
              <a:rPr lang="en-US" i="1" dirty="0">
                <a:latin typeface="Times New Roman"/>
                <a:cs typeface="Times New Roman"/>
              </a:rPr>
              <a:t>homogeneously averaged </a:t>
            </a:r>
            <a:r>
              <a:rPr lang="en-US" i="1" dirty="0" smtClean="0">
                <a:latin typeface="Times New Roman"/>
                <a:cs typeface="Times New Roman"/>
              </a:rPr>
              <a:t>over 2140 cases </a:t>
            </a:r>
            <a:r>
              <a:rPr lang="en-US" i="1" dirty="0" smtClean="0"/>
              <a:t>of 2008-2012 Atlantic storms.</a:t>
            </a:r>
            <a:r>
              <a:rPr lang="en-US" dirty="0" smtClean="0"/>
              <a:t> </a:t>
            </a:r>
            <a:endParaRPr lang="en-US" dirty="0"/>
          </a:p>
        </p:txBody>
      </p:sp>
      <p:sp>
        <p:nvSpPr>
          <p:cNvPr id="6" name="TextBox 5"/>
          <p:cNvSpPr txBox="1"/>
          <p:nvPr/>
        </p:nvSpPr>
        <p:spPr>
          <a:xfrm>
            <a:off x="2382912" y="3956384"/>
            <a:ext cx="1702434" cy="369332"/>
          </a:xfrm>
          <a:prstGeom prst="rect">
            <a:avLst/>
          </a:prstGeom>
          <a:noFill/>
        </p:spPr>
        <p:txBody>
          <a:bodyPr wrap="none" rtlCol="0">
            <a:spAutoFit/>
          </a:bodyPr>
          <a:lstStyle/>
          <a:p>
            <a:r>
              <a:rPr lang="en-US" dirty="0" smtClean="0"/>
              <a:t>Track error (km)</a:t>
            </a:r>
            <a:endParaRPr lang="en-US" dirty="0"/>
          </a:p>
        </p:txBody>
      </p:sp>
      <p:sp>
        <p:nvSpPr>
          <p:cNvPr id="7" name="TextBox 6"/>
          <p:cNvSpPr txBox="1"/>
          <p:nvPr/>
        </p:nvSpPr>
        <p:spPr>
          <a:xfrm>
            <a:off x="5737509" y="3949356"/>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
        <p:nvSpPr>
          <p:cNvPr id="9" name="TextBox 8"/>
          <p:cNvSpPr txBox="1"/>
          <p:nvPr/>
        </p:nvSpPr>
        <p:spPr>
          <a:xfrm>
            <a:off x="745067" y="5380672"/>
            <a:ext cx="7924800" cy="1138773"/>
          </a:xfrm>
          <a:prstGeom prst="rect">
            <a:avLst/>
          </a:prstGeom>
          <a:noFill/>
        </p:spPr>
        <p:txBody>
          <a:bodyPr wrap="square" rtlCol="0">
            <a:spAutoFit/>
          </a:bodyPr>
          <a:lstStyle/>
          <a:p>
            <a:pPr marL="285750" indent="-285750">
              <a:buFont typeface="Arial"/>
              <a:buChar char="•"/>
            </a:pPr>
            <a:r>
              <a:rPr lang="en-US" dirty="0" smtClean="0"/>
              <a:t>OFCL has the smallest track and intensity error;</a:t>
            </a:r>
          </a:p>
          <a:p>
            <a:pPr marL="285750" indent="-285750">
              <a:buFont typeface="Arial"/>
              <a:buChar char="•"/>
            </a:pPr>
            <a:r>
              <a:rPr lang="en-US" dirty="0" smtClean="0"/>
              <a:t>ANPS has the same track error as GFS, but has smaller intensity error;</a:t>
            </a:r>
          </a:p>
          <a:p>
            <a:pPr marL="285750" indent="-285750">
              <a:buFont typeface="Arial"/>
              <a:buChar char="•"/>
            </a:pPr>
            <a:r>
              <a:rPr lang="en-US" dirty="0" smtClean="0"/>
              <a:t>Initial intensity bias for ANPS and GFS are very large;</a:t>
            </a:r>
          </a:p>
          <a:p>
            <a:pPr marL="285750" indent="-285750">
              <a:buFont typeface="Arial"/>
              <a:buChar char="•"/>
            </a:pPr>
            <a:r>
              <a:rPr lang="en-US" sz="1400" dirty="0" smtClean="0">
                <a:solidFill>
                  <a:srgbClr val="FF0000"/>
                </a:solidFill>
              </a:rPr>
              <a:t>ANPS is Y2012 system, others are operational systems. </a:t>
            </a:r>
          </a:p>
        </p:txBody>
      </p:sp>
    </p:spTree>
    <p:extLst>
      <p:ext uri="{BB962C8B-B14F-4D97-AF65-F5344CB8AC3E}">
        <p14:creationId xmlns:p14="http://schemas.microsoft.com/office/powerpoint/2010/main" val="3743548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266392"/>
            <a:ext cx="8229600" cy="648971"/>
          </a:xfrm>
        </p:spPr>
        <p:txBody>
          <a:bodyPr vert="horz" lIns="91440" tIns="45720" rIns="91440" bIns="45720" rtlCol="0" anchor="ctr">
            <a:normAutofit/>
          </a:bodyPr>
          <a:lstStyle/>
          <a:p>
            <a:r>
              <a:rPr lang="en-US" sz="3200" dirty="0" smtClean="0"/>
              <a:t>5.1 ANPS </a:t>
            </a:r>
            <a:r>
              <a:rPr lang="en-US" sz="3200" dirty="0"/>
              <a:t>yearly track </a:t>
            </a:r>
            <a:r>
              <a:rPr lang="en-US" sz="3200" dirty="0" smtClean="0"/>
              <a:t>errors </a:t>
            </a:r>
            <a:r>
              <a:rPr lang="en-US" sz="3200" dirty="0"/>
              <a:t>during 2008-2012</a:t>
            </a:r>
          </a:p>
        </p:txBody>
      </p:sp>
      <p:pic>
        <p:nvPicPr>
          <p:cNvPr id="7" name="Picture 6" descr="enkf_abserr_AL2008_homo_trac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773" y="1042489"/>
            <a:ext cx="2743200" cy="2322463"/>
          </a:xfrm>
          <a:prstGeom prst="rect">
            <a:avLst/>
          </a:prstGeom>
        </p:spPr>
      </p:pic>
      <p:pic>
        <p:nvPicPr>
          <p:cNvPr id="9" name="Picture 8" descr="enkf_abserr_AL2009_homo_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2474" y="1042489"/>
            <a:ext cx="2743200" cy="2322463"/>
          </a:xfrm>
          <a:prstGeom prst="rect">
            <a:avLst/>
          </a:prstGeom>
        </p:spPr>
      </p:pic>
      <p:pic>
        <p:nvPicPr>
          <p:cNvPr id="11" name="Picture 10" descr="enkf_abserr_AL2010_homo_track.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276" y="1042488"/>
            <a:ext cx="2743200" cy="2322464"/>
          </a:xfrm>
          <a:prstGeom prst="rect">
            <a:avLst/>
          </a:prstGeom>
        </p:spPr>
      </p:pic>
      <p:pic>
        <p:nvPicPr>
          <p:cNvPr id="12" name="Picture 11" descr="enkf_abserr_AL2011_homo_trac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82" y="3364952"/>
            <a:ext cx="2743200" cy="2322464"/>
          </a:xfrm>
          <a:prstGeom prst="rect">
            <a:avLst/>
          </a:prstGeom>
        </p:spPr>
      </p:pic>
      <p:pic>
        <p:nvPicPr>
          <p:cNvPr id="13" name="Picture 12" descr="enkf_abserr_AL2012_homo_track.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2474" y="3364952"/>
            <a:ext cx="2743200" cy="2322464"/>
          </a:xfrm>
          <a:prstGeom prst="rect">
            <a:avLst/>
          </a:prstGeom>
        </p:spPr>
      </p:pic>
      <p:sp>
        <p:nvSpPr>
          <p:cNvPr id="8" name="TextBox 7"/>
          <p:cNvSpPr txBox="1"/>
          <p:nvPr/>
        </p:nvSpPr>
        <p:spPr>
          <a:xfrm>
            <a:off x="1407248" y="2898051"/>
            <a:ext cx="1672253" cy="369332"/>
          </a:xfrm>
          <a:prstGeom prst="rect">
            <a:avLst/>
          </a:prstGeom>
          <a:noFill/>
        </p:spPr>
        <p:txBody>
          <a:bodyPr wrap="none" rtlCol="0">
            <a:spAutoFit/>
          </a:bodyPr>
          <a:lstStyle/>
          <a:p>
            <a:r>
              <a:rPr lang="en-US" dirty="0" smtClean="0"/>
              <a:t>2008, 398 cases </a:t>
            </a:r>
            <a:endParaRPr lang="en-US" dirty="0"/>
          </a:p>
        </p:txBody>
      </p:sp>
      <p:sp>
        <p:nvSpPr>
          <p:cNvPr id="10" name="TextBox 9"/>
          <p:cNvSpPr txBox="1"/>
          <p:nvPr/>
        </p:nvSpPr>
        <p:spPr>
          <a:xfrm>
            <a:off x="4116581" y="2865785"/>
            <a:ext cx="1672253" cy="369332"/>
          </a:xfrm>
          <a:prstGeom prst="rect">
            <a:avLst/>
          </a:prstGeom>
          <a:noFill/>
        </p:spPr>
        <p:txBody>
          <a:bodyPr wrap="none" rtlCol="0">
            <a:spAutoFit/>
          </a:bodyPr>
          <a:lstStyle/>
          <a:p>
            <a:r>
              <a:rPr lang="en-US" dirty="0" smtClean="0"/>
              <a:t>2009, 167 cases </a:t>
            </a:r>
            <a:endParaRPr lang="en-US" dirty="0"/>
          </a:p>
        </p:txBody>
      </p:sp>
      <p:sp>
        <p:nvSpPr>
          <p:cNvPr id="14" name="TextBox 13"/>
          <p:cNvSpPr txBox="1"/>
          <p:nvPr/>
        </p:nvSpPr>
        <p:spPr>
          <a:xfrm>
            <a:off x="6946863" y="2865785"/>
            <a:ext cx="1672253" cy="369332"/>
          </a:xfrm>
          <a:prstGeom prst="rect">
            <a:avLst/>
          </a:prstGeom>
          <a:noFill/>
        </p:spPr>
        <p:txBody>
          <a:bodyPr wrap="none" rtlCol="0">
            <a:spAutoFit/>
          </a:bodyPr>
          <a:lstStyle/>
          <a:p>
            <a:r>
              <a:rPr lang="en-US" dirty="0" smtClean="0"/>
              <a:t>2010, 481 cases </a:t>
            </a:r>
            <a:endParaRPr lang="en-US" dirty="0"/>
          </a:p>
        </p:txBody>
      </p:sp>
      <p:sp>
        <p:nvSpPr>
          <p:cNvPr id="15" name="TextBox 14"/>
          <p:cNvSpPr txBox="1"/>
          <p:nvPr/>
        </p:nvSpPr>
        <p:spPr>
          <a:xfrm>
            <a:off x="1407248" y="5200984"/>
            <a:ext cx="1672253" cy="369332"/>
          </a:xfrm>
          <a:prstGeom prst="rect">
            <a:avLst/>
          </a:prstGeom>
          <a:noFill/>
        </p:spPr>
        <p:txBody>
          <a:bodyPr wrap="none" rtlCol="0">
            <a:spAutoFit/>
          </a:bodyPr>
          <a:lstStyle/>
          <a:p>
            <a:r>
              <a:rPr lang="en-US" dirty="0" smtClean="0"/>
              <a:t>2011, 470 cases </a:t>
            </a:r>
            <a:endParaRPr lang="en-US" dirty="0"/>
          </a:p>
        </p:txBody>
      </p:sp>
      <p:sp>
        <p:nvSpPr>
          <p:cNvPr id="16" name="TextBox 15"/>
          <p:cNvSpPr txBox="1"/>
          <p:nvPr/>
        </p:nvSpPr>
        <p:spPr>
          <a:xfrm>
            <a:off x="4116581" y="5200984"/>
            <a:ext cx="1672253" cy="369332"/>
          </a:xfrm>
          <a:prstGeom prst="rect">
            <a:avLst/>
          </a:prstGeom>
          <a:noFill/>
        </p:spPr>
        <p:txBody>
          <a:bodyPr wrap="none" rtlCol="0">
            <a:spAutoFit/>
          </a:bodyPr>
          <a:lstStyle/>
          <a:p>
            <a:r>
              <a:rPr lang="en-US" dirty="0" smtClean="0"/>
              <a:t>2012, 624 cases </a:t>
            </a:r>
            <a:endParaRPr lang="en-US" dirty="0"/>
          </a:p>
        </p:txBody>
      </p:sp>
      <p:sp>
        <p:nvSpPr>
          <p:cNvPr id="17" name="Rectangle 16"/>
          <p:cNvSpPr/>
          <p:nvPr/>
        </p:nvSpPr>
        <p:spPr>
          <a:xfrm>
            <a:off x="730548" y="5848390"/>
            <a:ext cx="2884718" cy="369332"/>
          </a:xfrm>
          <a:prstGeom prst="rect">
            <a:avLst/>
          </a:prstGeom>
        </p:spPr>
        <p:txBody>
          <a:bodyPr wrap="square">
            <a:spAutoFit/>
          </a:bodyPr>
          <a:lstStyle/>
          <a:p>
            <a:r>
              <a:rPr lang="en-US" i="1" dirty="0" smtClean="0"/>
              <a:t>ANPS track forecast error.</a:t>
            </a:r>
            <a:r>
              <a:rPr lang="en-US" dirty="0" smtClean="0"/>
              <a:t> </a:t>
            </a:r>
            <a:endParaRPr lang="en-US" dirty="0"/>
          </a:p>
        </p:txBody>
      </p:sp>
    </p:spTree>
    <p:extLst>
      <p:ext uri="{BB962C8B-B14F-4D97-AF65-F5344CB8AC3E}">
        <p14:creationId xmlns:p14="http://schemas.microsoft.com/office/powerpoint/2010/main" val="2714301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2800" dirty="0" smtClean="0"/>
              <a:t>APSU 2012 stream 1.5 system configuration;</a:t>
            </a:r>
          </a:p>
          <a:p>
            <a:pPr marL="514350" indent="-514350">
              <a:buFont typeface="+mj-lt"/>
              <a:buAutoNum type="arabicPeriod"/>
            </a:pPr>
            <a:r>
              <a:rPr lang="en-US" sz="2800" dirty="0" smtClean="0"/>
              <a:t>System update before 2012 hurricane season;</a:t>
            </a:r>
          </a:p>
          <a:p>
            <a:pPr marL="514350" indent="-514350">
              <a:buFont typeface="+mj-lt"/>
              <a:buAutoNum type="arabicPeriod"/>
            </a:pPr>
            <a:r>
              <a:rPr lang="en-US" sz="2800" dirty="0" smtClean="0"/>
              <a:t>Performance of 2012 real-time;</a:t>
            </a:r>
          </a:p>
          <a:p>
            <a:pPr marL="514350" indent="-514350">
              <a:buFont typeface="+mj-lt"/>
              <a:buAutoNum type="arabicPeriod"/>
            </a:pPr>
            <a:r>
              <a:rPr lang="en-US" sz="2800" dirty="0" smtClean="0"/>
              <a:t>APSU retrospective runs for 2008-2012 TDR cases;</a:t>
            </a:r>
          </a:p>
          <a:p>
            <a:pPr marL="514350" indent="-514350">
              <a:buFont typeface="+mj-lt"/>
              <a:buAutoNum type="arabicPeriod"/>
            </a:pPr>
            <a:r>
              <a:rPr lang="en-US" sz="2800" dirty="0" smtClean="0"/>
              <a:t>ANPS </a:t>
            </a:r>
            <a:r>
              <a:rPr lang="en-US" sz="2800" dirty="0"/>
              <a:t>retrospective runs for 2008-</a:t>
            </a:r>
            <a:r>
              <a:rPr lang="en-US" sz="2800" dirty="0" smtClean="0"/>
              <a:t>2012 AL storms;</a:t>
            </a:r>
          </a:p>
          <a:p>
            <a:pPr marL="514350" indent="-514350">
              <a:buFont typeface="+mj-lt"/>
              <a:buAutoNum type="arabicPeriod"/>
            </a:pPr>
            <a:r>
              <a:rPr lang="en-US" sz="2800" dirty="0" smtClean="0"/>
              <a:t>Sensitive experiments on initial fields;</a:t>
            </a:r>
          </a:p>
          <a:p>
            <a:pPr marL="514350" indent="-514350">
              <a:buFont typeface="+mj-lt"/>
              <a:buAutoNum type="arabicPeriod"/>
            </a:pPr>
            <a:r>
              <a:rPr lang="en-US" sz="2800" dirty="0"/>
              <a:t>DA Tiger Team Recon </a:t>
            </a:r>
            <a:r>
              <a:rPr lang="en-US" sz="2800" dirty="0" smtClean="0"/>
              <a:t>experiment.</a:t>
            </a:r>
            <a:endParaRPr lang="en-US" sz="2800" dirty="0"/>
          </a:p>
        </p:txBody>
      </p:sp>
    </p:spTree>
    <p:extLst>
      <p:ext uri="{BB962C8B-B14F-4D97-AF65-F5344CB8AC3E}">
        <p14:creationId xmlns:p14="http://schemas.microsoft.com/office/powerpoint/2010/main" val="2607132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nkf_abserr_AL2008_homo_wsp.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062" y="1018488"/>
            <a:ext cx="2743200" cy="2370950"/>
          </a:xfrm>
          <a:prstGeom prst="rect">
            <a:avLst/>
          </a:prstGeom>
        </p:spPr>
      </p:pic>
      <p:pic>
        <p:nvPicPr>
          <p:cNvPr id="10" name="Picture 9" descr="enkf_abserr_AL2009_homo_ws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2863" y="1018488"/>
            <a:ext cx="2743200" cy="2375910"/>
          </a:xfrm>
          <a:prstGeom prst="rect">
            <a:avLst/>
          </a:prstGeom>
        </p:spPr>
      </p:pic>
      <p:pic>
        <p:nvPicPr>
          <p:cNvPr id="3" name="Picture 2" descr="enkf_abserr_AL2010_homo_ws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980" y="1023448"/>
            <a:ext cx="2743200" cy="2370950"/>
          </a:xfrm>
          <a:prstGeom prst="rect">
            <a:avLst/>
          </a:prstGeom>
        </p:spPr>
      </p:pic>
      <p:pic>
        <p:nvPicPr>
          <p:cNvPr id="4" name="Picture 3" descr="enkf_abserr_AL2011_homo_wsp.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62" y="3394398"/>
            <a:ext cx="2743200" cy="2375910"/>
          </a:xfrm>
          <a:prstGeom prst="rect">
            <a:avLst/>
          </a:prstGeom>
        </p:spPr>
      </p:pic>
      <p:pic>
        <p:nvPicPr>
          <p:cNvPr id="5" name="Picture 4" descr="enkf_abserr_AL2012_homo_wsp.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2863" y="3394398"/>
            <a:ext cx="2743200" cy="2375910"/>
          </a:xfrm>
          <a:prstGeom prst="rect">
            <a:avLst/>
          </a:prstGeom>
        </p:spPr>
      </p:pic>
      <p:sp>
        <p:nvSpPr>
          <p:cNvPr id="9" name="Title 1"/>
          <p:cNvSpPr>
            <a:spLocks noGrp="1"/>
          </p:cNvSpPr>
          <p:nvPr>
            <p:ph type="title"/>
          </p:nvPr>
        </p:nvSpPr>
        <p:spPr>
          <a:xfrm>
            <a:off x="283779" y="162041"/>
            <a:ext cx="8410883" cy="648971"/>
          </a:xfrm>
        </p:spPr>
        <p:txBody>
          <a:bodyPr vert="horz" lIns="91440" tIns="45720" rIns="91440" bIns="45720" rtlCol="0" anchor="ctr">
            <a:normAutofit/>
          </a:bodyPr>
          <a:lstStyle/>
          <a:p>
            <a:r>
              <a:rPr lang="en-US" sz="3200" dirty="0" smtClean="0"/>
              <a:t>5.1 ANPS </a:t>
            </a:r>
            <a:r>
              <a:rPr lang="en-US" sz="3200" dirty="0"/>
              <a:t>yearly </a:t>
            </a:r>
            <a:r>
              <a:rPr lang="en-US" sz="3200" dirty="0" smtClean="0"/>
              <a:t>intensity errors </a:t>
            </a:r>
            <a:r>
              <a:rPr lang="en-US" sz="3200" dirty="0"/>
              <a:t>during 2008-2012</a:t>
            </a:r>
          </a:p>
        </p:txBody>
      </p:sp>
      <p:sp>
        <p:nvSpPr>
          <p:cNvPr id="11" name="TextBox 10"/>
          <p:cNvSpPr txBox="1"/>
          <p:nvPr/>
        </p:nvSpPr>
        <p:spPr>
          <a:xfrm>
            <a:off x="1407248" y="2898051"/>
            <a:ext cx="1672253" cy="369332"/>
          </a:xfrm>
          <a:prstGeom prst="rect">
            <a:avLst/>
          </a:prstGeom>
          <a:noFill/>
        </p:spPr>
        <p:txBody>
          <a:bodyPr wrap="none" rtlCol="0">
            <a:spAutoFit/>
          </a:bodyPr>
          <a:lstStyle/>
          <a:p>
            <a:r>
              <a:rPr lang="en-US" dirty="0" smtClean="0"/>
              <a:t>2008, 398 cases </a:t>
            </a:r>
            <a:endParaRPr lang="en-US" dirty="0"/>
          </a:p>
        </p:txBody>
      </p:sp>
      <p:sp>
        <p:nvSpPr>
          <p:cNvPr id="12" name="TextBox 11"/>
          <p:cNvSpPr txBox="1"/>
          <p:nvPr/>
        </p:nvSpPr>
        <p:spPr>
          <a:xfrm>
            <a:off x="4116581" y="2865785"/>
            <a:ext cx="1672253" cy="369332"/>
          </a:xfrm>
          <a:prstGeom prst="rect">
            <a:avLst/>
          </a:prstGeom>
          <a:noFill/>
        </p:spPr>
        <p:txBody>
          <a:bodyPr wrap="none" rtlCol="0">
            <a:spAutoFit/>
          </a:bodyPr>
          <a:lstStyle/>
          <a:p>
            <a:r>
              <a:rPr lang="en-US" dirty="0" smtClean="0"/>
              <a:t>2009, 167 cases </a:t>
            </a:r>
            <a:endParaRPr lang="en-US" dirty="0"/>
          </a:p>
        </p:txBody>
      </p:sp>
      <p:sp>
        <p:nvSpPr>
          <p:cNvPr id="13" name="TextBox 12"/>
          <p:cNvSpPr txBox="1"/>
          <p:nvPr/>
        </p:nvSpPr>
        <p:spPr>
          <a:xfrm>
            <a:off x="6946863" y="2865785"/>
            <a:ext cx="1672253" cy="369332"/>
          </a:xfrm>
          <a:prstGeom prst="rect">
            <a:avLst/>
          </a:prstGeom>
          <a:noFill/>
        </p:spPr>
        <p:txBody>
          <a:bodyPr wrap="none" rtlCol="0">
            <a:spAutoFit/>
          </a:bodyPr>
          <a:lstStyle/>
          <a:p>
            <a:r>
              <a:rPr lang="en-US" dirty="0" smtClean="0"/>
              <a:t>2010, 481 cases </a:t>
            </a:r>
            <a:endParaRPr lang="en-US" dirty="0"/>
          </a:p>
        </p:txBody>
      </p:sp>
      <p:sp>
        <p:nvSpPr>
          <p:cNvPr id="14" name="TextBox 13"/>
          <p:cNvSpPr txBox="1"/>
          <p:nvPr/>
        </p:nvSpPr>
        <p:spPr>
          <a:xfrm>
            <a:off x="1407248" y="5200984"/>
            <a:ext cx="1672253" cy="369332"/>
          </a:xfrm>
          <a:prstGeom prst="rect">
            <a:avLst/>
          </a:prstGeom>
          <a:noFill/>
        </p:spPr>
        <p:txBody>
          <a:bodyPr wrap="none" rtlCol="0">
            <a:spAutoFit/>
          </a:bodyPr>
          <a:lstStyle/>
          <a:p>
            <a:r>
              <a:rPr lang="en-US" dirty="0" smtClean="0"/>
              <a:t>2011, 470 cases </a:t>
            </a:r>
            <a:endParaRPr lang="en-US" dirty="0"/>
          </a:p>
        </p:txBody>
      </p:sp>
      <p:sp>
        <p:nvSpPr>
          <p:cNvPr id="15" name="TextBox 14"/>
          <p:cNvSpPr txBox="1"/>
          <p:nvPr/>
        </p:nvSpPr>
        <p:spPr>
          <a:xfrm>
            <a:off x="4116581" y="5200984"/>
            <a:ext cx="1672253" cy="369332"/>
          </a:xfrm>
          <a:prstGeom prst="rect">
            <a:avLst/>
          </a:prstGeom>
          <a:noFill/>
        </p:spPr>
        <p:txBody>
          <a:bodyPr wrap="none" rtlCol="0">
            <a:spAutoFit/>
          </a:bodyPr>
          <a:lstStyle/>
          <a:p>
            <a:r>
              <a:rPr lang="en-US" dirty="0" smtClean="0"/>
              <a:t>2012, 624 cases </a:t>
            </a:r>
            <a:endParaRPr lang="en-US" dirty="0"/>
          </a:p>
        </p:txBody>
      </p:sp>
      <p:sp>
        <p:nvSpPr>
          <p:cNvPr id="16" name="Rectangle 15"/>
          <p:cNvSpPr/>
          <p:nvPr/>
        </p:nvSpPr>
        <p:spPr>
          <a:xfrm>
            <a:off x="584200" y="5848390"/>
            <a:ext cx="3031066" cy="369332"/>
          </a:xfrm>
          <a:prstGeom prst="rect">
            <a:avLst/>
          </a:prstGeom>
        </p:spPr>
        <p:txBody>
          <a:bodyPr wrap="square">
            <a:spAutoFit/>
          </a:bodyPr>
          <a:lstStyle/>
          <a:p>
            <a:r>
              <a:rPr lang="en-US" i="1" dirty="0" smtClean="0"/>
              <a:t>ANPS intensity forecast error.</a:t>
            </a:r>
            <a:r>
              <a:rPr lang="en-US" dirty="0" smtClean="0"/>
              <a:t> </a:t>
            </a:r>
            <a:endParaRPr lang="en-US" dirty="0"/>
          </a:p>
        </p:txBody>
      </p:sp>
      <p:sp>
        <p:nvSpPr>
          <p:cNvPr id="17" name="TextBox 16"/>
          <p:cNvSpPr txBox="1"/>
          <p:nvPr/>
        </p:nvSpPr>
        <p:spPr>
          <a:xfrm>
            <a:off x="6154980" y="3599707"/>
            <a:ext cx="2811220" cy="2554545"/>
          </a:xfrm>
          <a:prstGeom prst="rect">
            <a:avLst/>
          </a:prstGeom>
          <a:noFill/>
        </p:spPr>
        <p:txBody>
          <a:bodyPr wrap="square" rtlCol="0">
            <a:spAutoFit/>
          </a:bodyPr>
          <a:lstStyle/>
          <a:p>
            <a:pPr marL="169863" indent="-169863">
              <a:buFont typeface="Arial"/>
              <a:buChar char="•"/>
            </a:pPr>
            <a:r>
              <a:rPr lang="en-US" sz="1600" dirty="0">
                <a:solidFill>
                  <a:srgbClr val="000090"/>
                </a:solidFill>
              </a:rPr>
              <a:t>GFS initial bias is more and more smaller in years; </a:t>
            </a:r>
          </a:p>
          <a:p>
            <a:pPr marL="169863" indent="-169863">
              <a:buFont typeface="Arial"/>
              <a:buChar char="•"/>
            </a:pPr>
            <a:r>
              <a:rPr lang="en-US" sz="1600" dirty="0" smtClean="0">
                <a:solidFill>
                  <a:srgbClr val="000090"/>
                </a:solidFill>
              </a:rPr>
              <a:t>ANPS has smaller intensity error than GFS during 2008-2010;</a:t>
            </a:r>
          </a:p>
          <a:p>
            <a:pPr marL="169863" indent="-169863">
              <a:buFont typeface="Arial"/>
              <a:buChar char="•"/>
            </a:pPr>
            <a:r>
              <a:rPr lang="en-US" sz="1600" dirty="0">
                <a:solidFill>
                  <a:srgbClr val="000090"/>
                </a:solidFill>
              </a:rPr>
              <a:t>ANPS after 72h is worse than GFS in 2011</a:t>
            </a:r>
            <a:r>
              <a:rPr lang="en-US" sz="1600" dirty="0" smtClean="0">
                <a:solidFill>
                  <a:srgbClr val="000090"/>
                </a:solidFill>
              </a:rPr>
              <a:t>;</a:t>
            </a:r>
          </a:p>
          <a:p>
            <a:pPr marL="169863" indent="-169863">
              <a:buFont typeface="Arial"/>
              <a:buChar char="•"/>
            </a:pPr>
            <a:r>
              <a:rPr lang="en-US" sz="1600" dirty="0" smtClean="0">
                <a:solidFill>
                  <a:srgbClr val="000090"/>
                </a:solidFill>
              </a:rPr>
              <a:t>ANPS is worse than GFS in 2012;</a:t>
            </a:r>
          </a:p>
          <a:p>
            <a:pPr marL="169863" indent="-169863">
              <a:buFont typeface="Arial"/>
              <a:buChar char="•"/>
            </a:pPr>
            <a:endParaRPr lang="en-US" sz="1600" dirty="0">
              <a:solidFill>
                <a:srgbClr val="000090"/>
              </a:solidFill>
            </a:endParaRPr>
          </a:p>
        </p:txBody>
      </p:sp>
    </p:spTree>
    <p:extLst>
      <p:ext uri="{BB962C8B-B14F-4D97-AF65-F5344CB8AC3E}">
        <p14:creationId xmlns:p14="http://schemas.microsoft.com/office/powerpoint/2010/main" val="3928090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13993"/>
            <a:ext cx="8229600" cy="851207"/>
          </a:xfrm>
        </p:spPr>
        <p:txBody>
          <a:bodyPr vert="horz" lIns="91440" tIns="45720" rIns="91440" bIns="45720" rtlCol="0" anchor="ctr">
            <a:normAutofit fontScale="90000"/>
          </a:bodyPr>
          <a:lstStyle/>
          <a:p>
            <a:r>
              <a:rPr lang="en-US" sz="3200" dirty="0" smtClean="0"/>
              <a:t>6.1 Different </a:t>
            </a:r>
            <a:r>
              <a:rPr lang="en-US" sz="3200" dirty="0"/>
              <a:t>Global Forecasts for ANPS:</a:t>
            </a:r>
            <a:br>
              <a:rPr lang="en-US" sz="3200" dirty="0"/>
            </a:br>
            <a:r>
              <a:rPr lang="en-US" sz="3200" dirty="0"/>
              <a:t>GFS vs. CFSRv2 for 2012 Atlantic Storms</a:t>
            </a:r>
          </a:p>
        </p:txBody>
      </p:sp>
      <p:pic>
        <p:nvPicPr>
          <p:cNvPr id="2050" name="Picture 2" descr="D:\Work\AnnualMetting_2013\enkf_abserr_AL2012_ANPF_vs_ANPS_homo_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 y="1778517"/>
            <a:ext cx="4114800" cy="34162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Work\AnnualMetting_2013\enkf_abserr_AL2012_ANPF_vs_ANPS_homo_w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1282" y="1778517"/>
            <a:ext cx="4279946" cy="34532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48754" y="4609314"/>
            <a:ext cx="1702434" cy="369332"/>
          </a:xfrm>
          <a:prstGeom prst="rect">
            <a:avLst/>
          </a:prstGeom>
          <a:noFill/>
        </p:spPr>
        <p:txBody>
          <a:bodyPr wrap="none" rtlCol="0">
            <a:spAutoFit/>
          </a:bodyPr>
          <a:lstStyle/>
          <a:p>
            <a:r>
              <a:rPr lang="en-US" dirty="0" smtClean="0"/>
              <a:t>Track error (km)</a:t>
            </a:r>
            <a:endParaRPr lang="en-US" dirty="0"/>
          </a:p>
        </p:txBody>
      </p:sp>
      <p:sp>
        <p:nvSpPr>
          <p:cNvPr id="6" name="TextBox 5"/>
          <p:cNvSpPr txBox="1"/>
          <p:nvPr/>
        </p:nvSpPr>
        <p:spPr>
          <a:xfrm>
            <a:off x="5603351" y="4602286"/>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07367"/>
            <a:ext cx="8229600" cy="1111834"/>
          </a:xfrm>
        </p:spPr>
        <p:txBody>
          <a:bodyPr vert="horz" lIns="91440" tIns="45720" rIns="91440" bIns="45720" rtlCol="0" anchor="ctr">
            <a:normAutofit fontScale="90000"/>
          </a:bodyPr>
          <a:lstStyle/>
          <a:p>
            <a:r>
              <a:rPr lang="en-US" sz="3200" dirty="0" smtClean="0"/>
              <a:t>6.2 Different </a:t>
            </a:r>
            <a:r>
              <a:rPr lang="en-US" sz="3200" dirty="0"/>
              <a:t>Global Forecasts for ANPS:</a:t>
            </a:r>
            <a:br>
              <a:rPr lang="en-US" sz="3200" dirty="0"/>
            </a:br>
            <a:r>
              <a:rPr lang="en-US" sz="3200" dirty="0"/>
              <a:t>GFS_2010 vs. GFS_2012 for 2010 Atlantic Storms</a:t>
            </a:r>
            <a:br>
              <a:rPr lang="en-US" sz="3200" dirty="0"/>
            </a:br>
            <a:r>
              <a:rPr lang="en-US" sz="3200" dirty="0"/>
              <a:t>(only some cases during 8/1-9/30/2010)</a:t>
            </a:r>
          </a:p>
        </p:txBody>
      </p:sp>
      <p:pic>
        <p:nvPicPr>
          <p:cNvPr id="1026" name="Picture 2" descr="D:\Work\AnnualMetting_2013\enkf_abserr_AL2010_ANNS_vs_ANPS_homo_trac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33" y="1417542"/>
            <a:ext cx="4114800" cy="341622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Work\AnnualMetting_2013\enkf_abserr_AL2010_ANNS_vs_ANPS_homo_ws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977" y="1424600"/>
            <a:ext cx="4114800" cy="34091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nkf_abserr_AL2010_homo_ws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3133" y="4682067"/>
            <a:ext cx="2517564" cy="2175933"/>
          </a:xfrm>
          <a:prstGeom prst="rect">
            <a:avLst/>
          </a:prstGeom>
        </p:spPr>
      </p:pic>
      <p:sp>
        <p:nvSpPr>
          <p:cNvPr id="7" name="TextBox 6"/>
          <p:cNvSpPr txBox="1"/>
          <p:nvPr/>
        </p:nvSpPr>
        <p:spPr>
          <a:xfrm>
            <a:off x="2240904" y="4224711"/>
            <a:ext cx="1702434" cy="369332"/>
          </a:xfrm>
          <a:prstGeom prst="rect">
            <a:avLst/>
          </a:prstGeom>
          <a:noFill/>
        </p:spPr>
        <p:txBody>
          <a:bodyPr wrap="none" rtlCol="0">
            <a:spAutoFit/>
          </a:bodyPr>
          <a:lstStyle/>
          <a:p>
            <a:r>
              <a:rPr lang="en-US" dirty="0" smtClean="0"/>
              <a:t>Track error (km)</a:t>
            </a:r>
            <a:endParaRPr lang="en-US" dirty="0"/>
          </a:p>
        </p:txBody>
      </p:sp>
      <p:sp>
        <p:nvSpPr>
          <p:cNvPr id="8" name="TextBox 7"/>
          <p:cNvSpPr txBox="1"/>
          <p:nvPr/>
        </p:nvSpPr>
        <p:spPr>
          <a:xfrm>
            <a:off x="5595501" y="4217683"/>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
        <p:nvSpPr>
          <p:cNvPr id="9" name="TextBox 8"/>
          <p:cNvSpPr txBox="1"/>
          <p:nvPr/>
        </p:nvSpPr>
        <p:spPr>
          <a:xfrm>
            <a:off x="4898233" y="6360997"/>
            <a:ext cx="2095445" cy="369332"/>
          </a:xfrm>
          <a:prstGeom prst="rect">
            <a:avLst/>
          </a:prstGeom>
          <a:noFill/>
        </p:spPr>
        <p:txBody>
          <a:bodyPr wrap="none" rtlCol="0">
            <a:spAutoFit/>
          </a:bodyPr>
          <a:lstStyle/>
          <a:p>
            <a:r>
              <a:rPr lang="en-US" dirty="0" smtClean="0"/>
              <a:t>ANPS for all 2010 AL</a:t>
            </a:r>
            <a:endParaRPr lang="en-US" dirty="0"/>
          </a:p>
        </p:txBody>
      </p:sp>
      <p:sp>
        <p:nvSpPr>
          <p:cNvPr id="3" name="TextBox 2"/>
          <p:cNvSpPr txBox="1"/>
          <p:nvPr/>
        </p:nvSpPr>
        <p:spPr>
          <a:xfrm>
            <a:off x="545576" y="5372328"/>
            <a:ext cx="3764823" cy="369332"/>
          </a:xfrm>
          <a:prstGeom prst="rect">
            <a:avLst/>
          </a:prstGeom>
          <a:noFill/>
        </p:spPr>
        <p:txBody>
          <a:bodyPr wrap="none" rtlCol="0">
            <a:spAutoFit/>
          </a:bodyPr>
          <a:lstStyle/>
          <a:p>
            <a:r>
              <a:rPr lang="en-US" b="1" dirty="0" smtClean="0">
                <a:solidFill>
                  <a:srgbClr val="800000"/>
                </a:solidFill>
              </a:rPr>
              <a:t>GFS_2012 data are provided by Vijay.</a:t>
            </a:r>
            <a:endParaRPr lang="en-US" b="1" dirty="0">
              <a:solidFill>
                <a:srgbClr val="800000"/>
              </a:solidFill>
            </a:endParaRPr>
          </a:p>
        </p:txBody>
      </p:sp>
    </p:spTree>
    <p:extLst>
      <p:ext uri="{BB962C8B-B14F-4D97-AF65-F5344CB8AC3E}">
        <p14:creationId xmlns:p14="http://schemas.microsoft.com/office/powerpoint/2010/main" val="1981608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80125"/>
            <a:ext cx="8229600" cy="1158846"/>
          </a:xfrm>
        </p:spPr>
        <p:txBody>
          <a:bodyPr vert="horz" lIns="91440" tIns="45720" rIns="91440" bIns="45720" rtlCol="0" anchor="ctr">
            <a:normAutofit/>
          </a:bodyPr>
          <a:lstStyle/>
          <a:p>
            <a:r>
              <a:rPr lang="en-US" sz="3200" dirty="0" smtClean="0"/>
              <a:t>7 Working </a:t>
            </a:r>
            <a:r>
              <a:rPr lang="en-US" sz="3200" dirty="0"/>
              <a:t>and Work Plan:</a:t>
            </a:r>
            <a:br>
              <a:rPr lang="en-US" sz="3200" dirty="0"/>
            </a:br>
            <a:r>
              <a:rPr lang="en-US" sz="3200" dirty="0"/>
              <a:t>DA Tiger Team Recon experiment</a:t>
            </a:r>
          </a:p>
        </p:txBody>
      </p:sp>
      <p:sp>
        <p:nvSpPr>
          <p:cNvPr id="3" name="Rectangle 2"/>
          <p:cNvSpPr/>
          <p:nvPr/>
        </p:nvSpPr>
        <p:spPr>
          <a:xfrm>
            <a:off x="488125" y="1848572"/>
            <a:ext cx="7857966" cy="4524316"/>
          </a:xfrm>
          <a:prstGeom prst="rect">
            <a:avLst/>
          </a:prstGeom>
        </p:spPr>
        <p:txBody>
          <a:bodyPr wrap="square">
            <a:spAutoFit/>
          </a:bodyPr>
          <a:lstStyle/>
          <a:p>
            <a:r>
              <a:rPr lang="en-US" dirty="0" smtClean="0"/>
              <a:t>ATCF ID:</a:t>
            </a:r>
          </a:p>
          <a:p>
            <a:pPr indent="568325"/>
            <a:r>
              <a:rPr lang="en-US" dirty="0" smtClean="0"/>
              <a:t>APCT </a:t>
            </a:r>
            <a:r>
              <a:rPr lang="en-US" dirty="0"/>
              <a:t>(APCI):    </a:t>
            </a:r>
            <a:r>
              <a:rPr lang="en-US" dirty="0" err="1" smtClean="0"/>
              <a:t>ConTrol</a:t>
            </a:r>
            <a:r>
              <a:rPr lang="en-US" dirty="0" smtClean="0"/>
              <a:t>. </a:t>
            </a:r>
          </a:p>
          <a:p>
            <a:pPr indent="568325"/>
            <a:r>
              <a:rPr lang="en-US" dirty="0" smtClean="0"/>
              <a:t>APRC </a:t>
            </a:r>
            <a:r>
              <a:rPr lang="en-US" dirty="0"/>
              <a:t>(APRI):    </a:t>
            </a:r>
            <a:r>
              <a:rPr lang="en-US" dirty="0" err="1"/>
              <a:t>ReCon</a:t>
            </a:r>
            <a:r>
              <a:rPr lang="en-US" dirty="0"/>
              <a:t> (FL + drops)</a:t>
            </a:r>
          </a:p>
          <a:p>
            <a:pPr indent="568325"/>
            <a:r>
              <a:rPr lang="en-US" dirty="0"/>
              <a:t>APAR (APAI):    All Recon (Doppler + FL + drops</a:t>
            </a:r>
            <a:r>
              <a:rPr lang="en-US" dirty="0" smtClean="0"/>
              <a:t>)</a:t>
            </a:r>
          </a:p>
          <a:p>
            <a:pPr indent="568325"/>
            <a:endParaRPr lang="en-US" dirty="0"/>
          </a:p>
          <a:p>
            <a:r>
              <a:rPr lang="en-US" dirty="0" smtClean="0"/>
              <a:t>Experiment design:</a:t>
            </a:r>
          </a:p>
          <a:p>
            <a:pPr marL="574675" indent="-285750">
              <a:buFont typeface="Arial"/>
              <a:buChar char="•"/>
            </a:pPr>
            <a:r>
              <a:rPr lang="en-US" dirty="0" smtClean="0"/>
              <a:t>The system configurations are the same as APSU; </a:t>
            </a:r>
          </a:p>
          <a:p>
            <a:pPr marL="574675" indent="-285750">
              <a:buFont typeface="Arial"/>
              <a:buChar char="•"/>
            </a:pPr>
            <a:r>
              <a:rPr lang="en-US" dirty="0" smtClean="0"/>
              <a:t>The system is initialized with operational GFS, and cycled every 3 hours till </a:t>
            </a:r>
            <a:r>
              <a:rPr lang="en-US" dirty="0"/>
              <a:t>the end of the storm or the storm moves to the north of 45N or the east of 30W </a:t>
            </a:r>
            <a:r>
              <a:rPr lang="en-US" dirty="0" smtClean="0"/>
              <a:t>;</a:t>
            </a:r>
          </a:p>
          <a:p>
            <a:pPr marL="574675" indent="-285750">
              <a:buFont typeface="Arial"/>
              <a:buChar char="•"/>
            </a:pPr>
            <a:r>
              <a:rPr lang="en-US" dirty="0" smtClean="0"/>
              <a:t>The inner domains follow Tcvitals;</a:t>
            </a:r>
          </a:p>
          <a:p>
            <a:pPr marL="574675" indent="-285750">
              <a:buFont typeface="Arial"/>
              <a:buChar char="•"/>
            </a:pPr>
            <a:r>
              <a:rPr lang="en-US" dirty="0" smtClean="0"/>
              <a:t>Assimilating obs. Within the area of 1200kmx1200km around the storm every 3 hours;</a:t>
            </a:r>
          </a:p>
          <a:p>
            <a:pPr marL="574675" indent="-285750">
              <a:buFont typeface="Arial"/>
              <a:buChar char="•"/>
            </a:pPr>
            <a:r>
              <a:rPr lang="en-US" dirty="0" smtClean="0"/>
              <a:t>Environment fields (out of the 1200kmx1200km area) are replaced by GFS operational analysis every 6 hours;</a:t>
            </a:r>
          </a:p>
          <a:p>
            <a:pPr marL="574675" indent="-285750">
              <a:buFont typeface="Arial"/>
              <a:buChar char="•"/>
            </a:pPr>
            <a:r>
              <a:rPr lang="en-US" dirty="0" smtClean="0"/>
              <a:t>Deterministic forecasts are conducted every 6 hours.</a:t>
            </a:r>
          </a:p>
        </p:txBody>
      </p:sp>
      <p:pic>
        <p:nvPicPr>
          <p:cNvPr id="4" name="Picture 3" descr="Irene2011_track_enkf_domains_daflt.eps"/>
          <p:cNvPicPr>
            <a:picLocks noChangeAspect="1"/>
          </p:cNvPicPr>
          <p:nvPr/>
        </p:nvPicPr>
        <p:blipFill rotWithShape="1">
          <a:blip r:embed="rId2">
            <a:extLst>
              <a:ext uri="{28A0092B-C50C-407E-A947-70E740481C1C}">
                <a14:useLocalDpi xmlns:a14="http://schemas.microsoft.com/office/drawing/2010/main" val="0"/>
              </a:ext>
            </a:extLst>
          </a:blip>
          <a:srcRect l="4793" t="27531" r="4619" b="27284"/>
          <a:stretch/>
        </p:blipFill>
        <p:spPr>
          <a:xfrm>
            <a:off x="5354318" y="1425238"/>
            <a:ext cx="3436497" cy="2218267"/>
          </a:xfrm>
          <a:prstGeom prst="rect">
            <a:avLst/>
          </a:prstGeom>
        </p:spPr>
      </p:pic>
    </p:spTree>
    <p:extLst>
      <p:ext uri="{BB962C8B-B14F-4D97-AF65-F5344CB8AC3E}">
        <p14:creationId xmlns:p14="http://schemas.microsoft.com/office/powerpoint/2010/main" val="37435488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8997"/>
            <a:ext cx="8229600" cy="648971"/>
          </a:xfrm>
        </p:spPr>
        <p:txBody>
          <a:bodyPr>
            <a:normAutofit fontScale="90000"/>
          </a:bodyPr>
          <a:lstStyle/>
          <a:p>
            <a:r>
              <a:rPr lang="en-US" dirty="0" smtClean="0"/>
              <a:t>7. DA Tiger Team: cases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47614731"/>
              </p:ext>
            </p:extLst>
          </p:nvPr>
        </p:nvGraphicFramePr>
        <p:xfrm>
          <a:off x="1161126" y="819746"/>
          <a:ext cx="6096000" cy="3665848"/>
        </p:xfrm>
        <a:graphic>
          <a:graphicData uri="http://schemas.openxmlformats.org/drawingml/2006/table">
            <a:tbl>
              <a:tblPr firstRow="1" bandRow="1">
                <a:tableStyleId>{5C22544A-7EE6-4342-B048-85BDC9FD1C3A}</a:tableStyleId>
              </a:tblPr>
              <a:tblGrid>
                <a:gridCol w="892408"/>
                <a:gridCol w="964913"/>
                <a:gridCol w="1410259"/>
                <a:gridCol w="1492729"/>
                <a:gridCol w="1335691"/>
              </a:tblGrid>
              <a:tr h="268793">
                <a:tc>
                  <a:txBody>
                    <a:bodyPr/>
                    <a:lstStyle/>
                    <a:p>
                      <a:pPr marL="0" marR="0" algn="ctr">
                        <a:spcBef>
                          <a:spcPts val="0"/>
                        </a:spcBef>
                        <a:spcAft>
                          <a:spcPts val="0"/>
                        </a:spcAft>
                      </a:pPr>
                      <a:r>
                        <a:rPr lang="en-US" sz="1200" dirty="0">
                          <a:effectLst/>
                          <a:latin typeface="Cambria"/>
                          <a:ea typeface="ＭＳ 明朝"/>
                          <a:cs typeface="Times New Roman"/>
                        </a:rPr>
                        <a:t>Year</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Storm</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CNTL</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FLDP </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FDTR</a:t>
                      </a:r>
                    </a:p>
                  </a:txBody>
                  <a:tcPr marL="68580" marR="68580" marT="0" marB="0" anchor="ctr"/>
                </a:tc>
              </a:tr>
              <a:tr h="263888">
                <a:tc rowSpan="5">
                  <a:txBody>
                    <a:bodyPr/>
                    <a:lstStyle/>
                    <a:p>
                      <a:r>
                        <a:rPr lang="en-US" dirty="0" smtClean="0"/>
                        <a:t>2010</a:t>
                      </a:r>
                      <a:endParaRPr lang="en-US" dirty="0"/>
                    </a:p>
                  </a:txBody>
                  <a:tcPr anchor="ctr"/>
                </a:tc>
                <a:tc>
                  <a:txBody>
                    <a:bodyPr/>
                    <a:lstStyle/>
                    <a:p>
                      <a:pPr marL="0" marR="0">
                        <a:spcBef>
                          <a:spcPts val="0"/>
                        </a:spcBef>
                        <a:spcAft>
                          <a:spcPts val="0"/>
                        </a:spcAft>
                      </a:pPr>
                      <a:r>
                        <a:rPr lang="en-US" sz="1200">
                          <a:effectLst/>
                          <a:latin typeface="Cambria"/>
                          <a:ea typeface="ＭＳ 明朝"/>
                          <a:cs typeface="Times New Roman"/>
                        </a:rPr>
                        <a:t>01-</a:t>
                      </a:r>
                      <a:r>
                        <a:rPr lang="en-US" sz="1200" i="1">
                          <a:effectLst/>
                          <a:latin typeface="Cambria"/>
                          <a:ea typeface="ＭＳ 明朝"/>
                          <a:cs typeface="Times New Roman"/>
                        </a:rPr>
                        <a:t>Alex</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062500-070112</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062518-070100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062900</a:t>
                      </a:r>
                    </a:p>
                  </a:txBody>
                  <a:tcPr marL="68580" marR="68580" marT="0" marB="0" anchor="ctr"/>
                </a:tc>
              </a:tr>
              <a:tr h="272135">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07-</a:t>
                      </a:r>
                      <a:r>
                        <a:rPr lang="en-US" sz="1200" i="1">
                          <a:effectLst/>
                          <a:latin typeface="Cambria"/>
                          <a:ea typeface="ＭＳ 明朝"/>
                          <a:cs typeface="Times New Roman"/>
                        </a:rPr>
                        <a:t>Earl</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082600-090400</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082900-090400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082900-090400</a:t>
                      </a:r>
                    </a:p>
                  </a:txBody>
                  <a:tcPr marL="68580" marR="68580" marT="0" marB="0" anchor="ctr"/>
                </a:tc>
              </a:tr>
              <a:tr h="272134">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13-</a:t>
                      </a:r>
                      <a:r>
                        <a:rPr lang="en-US" sz="1200" i="1">
                          <a:effectLst/>
                          <a:latin typeface="Cambria"/>
                          <a:ea typeface="ＭＳ 明朝"/>
                          <a:cs typeface="Times New Roman"/>
                        </a:rPr>
                        <a:t>Karl</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091412-091718</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091418-091718</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091300-091618</a:t>
                      </a:r>
                    </a:p>
                  </a:txBody>
                  <a:tcPr marL="68580" marR="68580" marT="0" marB="0" anchor="ctr"/>
                </a:tc>
              </a:tr>
              <a:tr h="230902">
                <a:tc vMerge="1">
                  <a:txBody>
                    <a:bodyPr/>
                    <a:lstStyle/>
                    <a:p>
                      <a:endParaRPr lang="en-US" dirty="0"/>
                    </a:p>
                  </a:txBody>
                  <a:tcPr/>
                </a:tc>
                <a:tc>
                  <a:txBody>
                    <a:bodyPr/>
                    <a:lstStyle/>
                    <a:p>
                      <a:pPr marL="0" marR="0">
                        <a:spcBef>
                          <a:spcPts val="0"/>
                        </a:spcBef>
                        <a:spcAft>
                          <a:spcPts val="0"/>
                        </a:spcAft>
                      </a:pPr>
                      <a:r>
                        <a:rPr lang="en-US" sz="1200" dirty="0">
                          <a:effectLst/>
                          <a:latin typeface="Cambria"/>
                          <a:ea typeface="ＭＳ 明朝"/>
                          <a:cs typeface="Times New Roman"/>
                        </a:rPr>
                        <a:t>19-</a:t>
                      </a:r>
                      <a:r>
                        <a:rPr lang="en-US" sz="1200" i="1" dirty="0">
                          <a:effectLst/>
                          <a:latin typeface="Cambria"/>
                          <a:ea typeface="ＭＳ 明朝"/>
                          <a:cs typeface="Times New Roman"/>
                        </a:rPr>
                        <a:t>Richard</a:t>
                      </a:r>
                      <a:endParaRPr lang="en-US" sz="12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102012-102512</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102018-102500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102300</a:t>
                      </a:r>
                    </a:p>
                  </a:txBody>
                  <a:tcPr marL="68580" marR="68580" marT="0" marB="0" anchor="ctr"/>
                </a:tc>
              </a:tr>
              <a:tr h="230903">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21-</a:t>
                      </a:r>
                      <a:r>
                        <a:rPr lang="en-US" sz="1200" i="1">
                          <a:effectLst/>
                          <a:latin typeface="Cambria"/>
                          <a:ea typeface="ＭＳ 明朝"/>
                          <a:cs typeface="Times New Roman"/>
                        </a:rPr>
                        <a:t>Tomas</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102912-110718</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102918-110700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110400-110700</a:t>
                      </a:r>
                    </a:p>
                  </a:txBody>
                  <a:tcPr marL="68580" marR="68580" marT="0" marB="0" anchor="ctr"/>
                </a:tc>
              </a:tr>
              <a:tr h="206162">
                <a:tc rowSpan="4">
                  <a:txBody>
                    <a:bodyPr/>
                    <a:lstStyle/>
                    <a:p>
                      <a:r>
                        <a:rPr lang="en-US" dirty="0" smtClean="0"/>
                        <a:t>2011</a:t>
                      </a:r>
                      <a:endParaRPr lang="en-US" dirty="0"/>
                    </a:p>
                  </a:txBody>
                  <a:tcPr anchor="ctr"/>
                </a:tc>
                <a:tc>
                  <a:txBody>
                    <a:bodyPr/>
                    <a:lstStyle/>
                    <a:p>
                      <a:pPr marL="0" marR="0">
                        <a:spcBef>
                          <a:spcPts val="0"/>
                        </a:spcBef>
                        <a:spcAft>
                          <a:spcPts val="0"/>
                        </a:spcAft>
                      </a:pPr>
                      <a:r>
                        <a:rPr lang="en-US" sz="1200">
                          <a:effectLst/>
                          <a:latin typeface="Cambria"/>
                          <a:ea typeface="ＭＳ 明朝"/>
                          <a:cs typeface="Times New Roman"/>
                        </a:rPr>
                        <a:t>09-</a:t>
                      </a:r>
                      <a:r>
                        <a:rPr lang="en-US" sz="1200" i="1">
                          <a:effectLst/>
                          <a:latin typeface="Cambria"/>
                          <a:ea typeface="ＭＳ 明朝"/>
                          <a:cs typeface="Times New Roman"/>
                        </a:rPr>
                        <a:t>Irene</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082000-082818</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082100-082812</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082400-082712</a:t>
                      </a:r>
                    </a:p>
                  </a:txBody>
                  <a:tcPr marL="68580" marR="68580" marT="0" marB="0" anchor="ctr"/>
                </a:tc>
              </a:tr>
              <a:tr h="181423">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13-</a:t>
                      </a:r>
                      <a:r>
                        <a:rPr lang="en-US" sz="1200" i="1">
                          <a:effectLst/>
                          <a:latin typeface="Cambria"/>
                          <a:ea typeface="ＭＳ 明朝"/>
                          <a:cs typeface="Times New Roman"/>
                        </a:rPr>
                        <a:t>Lee</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090200-090306</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090200-090306</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090200</a:t>
                      </a:r>
                    </a:p>
                  </a:txBody>
                  <a:tcPr marL="68580" marR="68580" marT="0" marB="0" anchor="ctr"/>
                </a:tc>
              </a:tr>
              <a:tr h="196459">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16-</a:t>
                      </a:r>
                      <a:r>
                        <a:rPr lang="en-US" sz="1200" i="1">
                          <a:effectLst/>
                          <a:latin typeface="Cambria"/>
                          <a:ea typeface="ＭＳ 明朝"/>
                          <a:cs typeface="Times New Roman"/>
                        </a:rPr>
                        <a:t>Ophelia</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092012-092900</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092312-092900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092418</a:t>
                      </a:r>
                    </a:p>
                  </a:txBody>
                  <a:tcPr marL="68580" marR="68580" marT="0" marB="0" anchor="ctr"/>
                </a:tc>
              </a:tr>
              <a:tr h="206163">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18-</a:t>
                      </a:r>
                      <a:r>
                        <a:rPr lang="en-US" sz="1200" i="1">
                          <a:effectLst/>
                          <a:latin typeface="Cambria"/>
                          <a:ea typeface="ＭＳ 明朝"/>
                          <a:cs typeface="Times New Roman"/>
                        </a:rPr>
                        <a:t>Rina</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102212-102800</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102312-102800</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102600-102718</a:t>
                      </a:r>
                    </a:p>
                  </a:txBody>
                  <a:tcPr marL="68580" marR="68580" marT="0" marB="0" anchor="ctr"/>
                </a:tc>
              </a:tr>
              <a:tr h="206163">
                <a:tc rowSpan="4">
                  <a:txBody>
                    <a:bodyPr/>
                    <a:lstStyle/>
                    <a:p>
                      <a:r>
                        <a:rPr lang="en-US" dirty="0" smtClean="0"/>
                        <a:t>2012</a:t>
                      </a:r>
                      <a:endParaRPr lang="en-US" dirty="0"/>
                    </a:p>
                  </a:txBody>
                  <a:tcPr anchor="ctr"/>
                </a:tc>
                <a:tc>
                  <a:txBody>
                    <a:bodyPr/>
                    <a:lstStyle/>
                    <a:p>
                      <a:pPr marL="0" marR="0">
                        <a:spcBef>
                          <a:spcPts val="0"/>
                        </a:spcBef>
                        <a:spcAft>
                          <a:spcPts val="0"/>
                        </a:spcAft>
                      </a:pPr>
                      <a:r>
                        <a:rPr lang="en-US" sz="1200">
                          <a:effectLst/>
                          <a:latin typeface="Cambria"/>
                          <a:ea typeface="ＭＳ 明朝"/>
                          <a:cs typeface="Times New Roman"/>
                        </a:rPr>
                        <a:t>09-</a:t>
                      </a:r>
                      <a:r>
                        <a:rPr lang="en-US" sz="1200" i="1">
                          <a:effectLst/>
                          <a:latin typeface="Cambria"/>
                          <a:ea typeface="ＭＳ 明朝"/>
                          <a:cs typeface="Times New Roman"/>
                        </a:rPr>
                        <a:t>Isaac</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082000-082900</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082112-082906</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082300-082900</a:t>
                      </a:r>
                    </a:p>
                  </a:txBody>
                  <a:tcPr marL="68580" marR="68580" marT="0" marB="0" anchor="ctr"/>
                </a:tc>
              </a:tr>
              <a:tr h="173176">
                <a:tc vMerge="1">
                  <a:txBody>
                    <a:bodyPr/>
                    <a:lstStyle/>
                    <a:p>
                      <a:endParaRPr lang="en-US" dirty="0"/>
                    </a:p>
                  </a:txBody>
                  <a:tcPr/>
                </a:tc>
                <a:tc>
                  <a:txBody>
                    <a:bodyPr/>
                    <a:lstStyle/>
                    <a:p>
                      <a:pPr marL="0" marR="0">
                        <a:spcBef>
                          <a:spcPts val="0"/>
                        </a:spcBef>
                        <a:spcAft>
                          <a:spcPts val="0"/>
                        </a:spcAft>
                      </a:pPr>
                      <a:r>
                        <a:rPr lang="en-US" sz="1200">
                          <a:effectLst/>
                          <a:latin typeface="Cambria"/>
                          <a:ea typeface="ＭＳ 明朝"/>
                          <a:cs typeface="Times New Roman"/>
                        </a:rPr>
                        <a:t>12-</a:t>
                      </a:r>
                      <a:r>
                        <a:rPr lang="en-US" sz="1200" i="1">
                          <a:effectLst/>
                          <a:latin typeface="Cambria"/>
                          <a:ea typeface="ＭＳ 明朝"/>
                          <a:cs typeface="Times New Roman"/>
                        </a:rPr>
                        <a:t>Leslie</a:t>
                      </a: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083000-090812</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090712-090812</a:t>
                      </a:r>
                    </a:p>
                  </a:txBody>
                  <a:tcPr marL="68580" marR="68580" marT="0" marB="0" anchor="ctr"/>
                </a:tc>
                <a:tc>
                  <a:txBody>
                    <a:bodyPr/>
                    <a:lstStyle/>
                    <a:p>
                      <a:pPr marL="0" marR="0" algn="ctr">
                        <a:spcBef>
                          <a:spcPts val="0"/>
                        </a:spcBef>
                        <a:spcAft>
                          <a:spcPts val="0"/>
                        </a:spcAft>
                      </a:pPr>
                      <a:r>
                        <a:rPr lang="en-US" sz="1200">
                          <a:effectLst/>
                          <a:latin typeface="Cambria"/>
                          <a:ea typeface="ＭＳ 明朝"/>
                          <a:cs typeface="Times New Roman"/>
                        </a:rPr>
                        <a:t>090712-090812</a:t>
                      </a:r>
                    </a:p>
                  </a:txBody>
                  <a:tcPr marL="68580" marR="68580" marT="0" marB="0" anchor="ctr"/>
                </a:tc>
              </a:tr>
              <a:tr h="204706">
                <a:tc vMerge="1">
                  <a:txBody>
                    <a:bodyPr/>
                    <a:lstStyle/>
                    <a:p>
                      <a:endParaRPr lang="en-US" dirty="0"/>
                    </a:p>
                  </a:txBody>
                  <a:tcPr/>
                </a:tc>
                <a:tc>
                  <a:txBody>
                    <a:bodyPr/>
                    <a:lstStyle/>
                    <a:p>
                      <a:pPr marL="0" marR="0">
                        <a:spcBef>
                          <a:spcPts val="0"/>
                        </a:spcBef>
                        <a:spcAft>
                          <a:spcPts val="0"/>
                        </a:spcAft>
                      </a:pPr>
                      <a:r>
                        <a:rPr lang="en-US" sz="1200" dirty="0">
                          <a:effectLst/>
                          <a:latin typeface="Cambria"/>
                          <a:ea typeface="ＭＳ 明朝"/>
                          <a:cs typeface="Times New Roman"/>
                        </a:rPr>
                        <a:t>14-</a:t>
                      </a:r>
                      <a:r>
                        <a:rPr lang="en-US" sz="1200" dirty="0" smtClean="0">
                          <a:effectLst/>
                          <a:latin typeface="Cambria"/>
                          <a:ea typeface="ＭＳ 明朝"/>
                          <a:cs typeface="Times New Roman"/>
                        </a:rPr>
                        <a:t>Nadine</a:t>
                      </a:r>
                      <a:endParaRPr lang="en-US" sz="12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091000- 100318</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 </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 </a:t>
                      </a:r>
                    </a:p>
                  </a:txBody>
                  <a:tcPr marL="68580" marR="68580" marT="0" marB="0" anchor="ctr"/>
                </a:tc>
              </a:tr>
              <a:tr h="370840">
                <a:tc vMerge="1">
                  <a:txBody>
                    <a:bodyPr/>
                    <a:lstStyle/>
                    <a:p>
                      <a:endParaRPr lang="en-US" dirty="0"/>
                    </a:p>
                  </a:txBody>
                  <a:tcPr/>
                </a:tc>
                <a:tc>
                  <a:txBody>
                    <a:bodyPr/>
                    <a:lstStyle/>
                    <a:p>
                      <a:pPr marL="0" marR="0">
                        <a:spcBef>
                          <a:spcPts val="0"/>
                        </a:spcBef>
                        <a:spcAft>
                          <a:spcPts val="0"/>
                        </a:spcAft>
                      </a:pPr>
                      <a:r>
                        <a:rPr lang="en-US" sz="1200" dirty="0">
                          <a:effectLst/>
                          <a:latin typeface="Cambria"/>
                          <a:ea typeface="ＭＳ 明朝"/>
                          <a:cs typeface="Times New Roman"/>
                        </a:rPr>
                        <a:t>18-</a:t>
                      </a:r>
                      <a:r>
                        <a:rPr lang="en-US" sz="1200" i="1" dirty="0">
                          <a:effectLst/>
                          <a:latin typeface="Cambria"/>
                          <a:ea typeface="ＭＳ 明朝"/>
                          <a:cs typeface="Times New Roman"/>
                        </a:rPr>
                        <a:t>Sandy</a:t>
                      </a:r>
                      <a:endParaRPr lang="en-US" sz="12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a:solidFill>
                            <a:srgbClr val="008000"/>
                          </a:solidFill>
                          <a:effectLst/>
                          <a:latin typeface="Cambria"/>
                          <a:ea typeface="ＭＳ 明朝"/>
                          <a:cs typeface="Times New Roman"/>
                        </a:rPr>
                        <a:t>102100-102918</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102212-102918</a:t>
                      </a:r>
                    </a:p>
                  </a:txBody>
                  <a:tcPr marL="68580" marR="68580" marT="0" marB="0" anchor="ctr"/>
                </a:tc>
                <a:tc>
                  <a:txBody>
                    <a:bodyPr/>
                    <a:lstStyle/>
                    <a:p>
                      <a:pPr marL="0" marR="0" algn="ctr">
                        <a:spcBef>
                          <a:spcPts val="0"/>
                        </a:spcBef>
                        <a:spcAft>
                          <a:spcPts val="0"/>
                        </a:spcAft>
                      </a:pPr>
                      <a:r>
                        <a:rPr lang="en-US" sz="1200" dirty="0">
                          <a:effectLst/>
                          <a:latin typeface="Cambria"/>
                          <a:ea typeface="ＭＳ 明朝"/>
                          <a:cs typeface="Times New Roman"/>
                        </a:rPr>
                        <a:t>102600-102900</a:t>
                      </a:r>
                    </a:p>
                  </a:txBody>
                  <a:tcPr marL="68580" marR="68580" marT="0" marB="0" anchor="ctr"/>
                </a:tc>
              </a:tr>
              <a:tr h="370840">
                <a:tc>
                  <a:txBody>
                    <a:bodyPr/>
                    <a:lstStyle/>
                    <a:p>
                      <a:r>
                        <a:rPr lang="en-US" dirty="0" smtClean="0"/>
                        <a:t>Total</a:t>
                      </a:r>
                      <a:endParaRPr lang="en-US" dirty="0"/>
                    </a:p>
                  </a:txBody>
                  <a:tcPr anchor="ctr"/>
                </a:tc>
                <a:tc>
                  <a:txBody>
                    <a:bodyPr/>
                    <a:lstStyle/>
                    <a:p>
                      <a:pPr marL="0" marR="0">
                        <a:spcBef>
                          <a:spcPts val="0"/>
                        </a:spcBef>
                        <a:spcAft>
                          <a:spcPts val="0"/>
                        </a:spcAft>
                      </a:pPr>
                      <a:r>
                        <a:rPr lang="en-US" sz="1200" dirty="0" smtClean="0">
                          <a:effectLst/>
                          <a:latin typeface="Cambria"/>
                          <a:ea typeface="ＭＳ 明朝"/>
                          <a:cs typeface="Times New Roman"/>
                        </a:rPr>
                        <a:t>13</a:t>
                      </a:r>
                      <a:endParaRPr lang="en-US" sz="1200" dirty="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r>
                        <a:rPr lang="en-US" sz="1200" b="1" dirty="0" smtClean="0">
                          <a:solidFill>
                            <a:srgbClr val="008000"/>
                          </a:solidFill>
                          <a:effectLst/>
                          <a:latin typeface="Cambria"/>
                          <a:ea typeface="ＭＳ 明朝"/>
                          <a:cs typeface="Times New Roman"/>
                        </a:rPr>
                        <a:t>500 cases</a:t>
                      </a:r>
                      <a:endParaRPr lang="en-US" sz="1200" b="1" dirty="0">
                        <a:solidFill>
                          <a:srgbClr val="008000"/>
                        </a:solidFill>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endParaRPr lang="en-US" sz="1200">
                        <a:effectLst/>
                        <a:latin typeface="Cambria"/>
                        <a:ea typeface="ＭＳ 明朝"/>
                        <a:cs typeface="Times New Roman"/>
                      </a:endParaRPr>
                    </a:p>
                  </a:txBody>
                  <a:tcPr marL="68580" marR="68580" marT="0" marB="0" anchor="ctr"/>
                </a:tc>
                <a:tc>
                  <a:txBody>
                    <a:bodyPr/>
                    <a:lstStyle/>
                    <a:p>
                      <a:pPr marL="0" marR="0" algn="ctr">
                        <a:spcBef>
                          <a:spcPts val="0"/>
                        </a:spcBef>
                        <a:spcAft>
                          <a:spcPts val="0"/>
                        </a:spcAft>
                      </a:pPr>
                      <a:endParaRPr lang="en-US" sz="1200" dirty="0">
                        <a:effectLst/>
                        <a:latin typeface="Cambria"/>
                        <a:ea typeface="ＭＳ 明朝"/>
                        <a:cs typeface="Times New Roman"/>
                      </a:endParaRPr>
                    </a:p>
                  </a:txBody>
                  <a:tcPr marL="68580" marR="68580" marT="0" marB="0" anchor="ctr"/>
                </a:tc>
              </a:tr>
            </a:tbl>
          </a:graphicData>
        </a:graphic>
      </p:graphicFrame>
      <p:sp>
        <p:nvSpPr>
          <p:cNvPr id="6" name="Rectangle 5"/>
          <p:cNvSpPr/>
          <p:nvPr/>
        </p:nvSpPr>
        <p:spPr>
          <a:xfrm>
            <a:off x="536063" y="4788437"/>
            <a:ext cx="7859509" cy="1754327"/>
          </a:xfrm>
          <a:prstGeom prst="rect">
            <a:avLst/>
          </a:prstGeom>
        </p:spPr>
        <p:txBody>
          <a:bodyPr wrap="square">
            <a:spAutoFit/>
          </a:bodyPr>
          <a:lstStyle/>
          <a:p>
            <a:pPr lvl="0"/>
            <a:r>
              <a:rPr lang="en-US" dirty="0"/>
              <a:t>Data source</a:t>
            </a:r>
          </a:p>
          <a:p>
            <a:pPr marL="288925" lvl="1" indent="-288925">
              <a:buFont typeface="Arial"/>
              <a:buChar char="•"/>
            </a:pPr>
            <a:r>
              <a:rPr lang="en-US" dirty="0"/>
              <a:t>GFS: Jet HSMS: /</a:t>
            </a:r>
            <a:r>
              <a:rPr lang="en-US" dirty="0" err="1"/>
              <a:t>mss</a:t>
            </a:r>
            <a:r>
              <a:rPr lang="en-US" dirty="0"/>
              <a:t>/</a:t>
            </a:r>
            <a:r>
              <a:rPr lang="en-US" dirty="0" err="1"/>
              <a:t>fdr</a:t>
            </a:r>
            <a:r>
              <a:rPr lang="en-US" dirty="0"/>
              <a:t>/YYYY/MM/DD/</a:t>
            </a:r>
            <a:r>
              <a:rPr lang="en-US" dirty="0" err="1"/>
              <a:t>grib</a:t>
            </a:r>
            <a:r>
              <a:rPr lang="en-US" dirty="0"/>
              <a:t>/ftp/7/0/96/0_259920_0, grib2.</a:t>
            </a:r>
          </a:p>
          <a:p>
            <a:pPr marL="288925" lvl="1" indent="-285750">
              <a:buFont typeface="Arial"/>
              <a:buChar char="•"/>
            </a:pPr>
            <a:r>
              <a:rPr lang="en-US" dirty="0"/>
              <a:t>Flight level data: </a:t>
            </a:r>
            <a:r>
              <a:rPr lang="en-US" u="sng" dirty="0">
                <a:hlinkClick r:id="rId2" action="ppaction://hlinkfile"/>
              </a:rPr>
              <a:t>ftp://ftp.aoml.noaa.gov/hrd/pub/data/flightlevel</a:t>
            </a:r>
            <a:r>
              <a:rPr lang="en-US" dirty="0"/>
              <a:t>, </a:t>
            </a:r>
            <a:r>
              <a:rPr lang="en-US" dirty="0" err="1"/>
              <a:t>netcdf</a:t>
            </a:r>
            <a:r>
              <a:rPr lang="en-US" dirty="0"/>
              <a:t> and </a:t>
            </a:r>
            <a:r>
              <a:rPr lang="en-US" dirty="0" err="1"/>
              <a:t>ascii</a:t>
            </a:r>
            <a:r>
              <a:rPr lang="en-US" dirty="0"/>
              <a:t> formats.</a:t>
            </a:r>
          </a:p>
          <a:p>
            <a:pPr marL="288925" lvl="1" indent="-285750">
              <a:buFont typeface="Arial"/>
              <a:buChar char="•"/>
            </a:pPr>
            <a:r>
              <a:rPr lang="en-US" dirty="0" err="1"/>
              <a:t>Dropsonde</a:t>
            </a:r>
            <a:r>
              <a:rPr lang="en-US" dirty="0"/>
              <a:t> data: /</a:t>
            </a:r>
            <a:r>
              <a:rPr lang="en-US" dirty="0" err="1"/>
              <a:t>mss</a:t>
            </a:r>
            <a:r>
              <a:rPr lang="en-US" dirty="0"/>
              <a:t>/</a:t>
            </a:r>
            <a:r>
              <a:rPr lang="en-US" dirty="0" err="1"/>
              <a:t>fdr</a:t>
            </a:r>
            <a:r>
              <a:rPr lang="en-US" dirty="0"/>
              <a:t>/2012/10/25/data/</a:t>
            </a:r>
            <a:r>
              <a:rPr lang="en-US" dirty="0" err="1"/>
              <a:t>dropsonde</a:t>
            </a:r>
            <a:r>
              <a:rPr lang="en-US" dirty="0"/>
              <a:t>/</a:t>
            </a:r>
            <a:r>
              <a:rPr lang="en-US" dirty="0" err="1"/>
              <a:t>netcdf</a:t>
            </a:r>
            <a:r>
              <a:rPr lang="en-US" dirty="0"/>
              <a:t>, </a:t>
            </a:r>
            <a:r>
              <a:rPr lang="en-US" dirty="0" err="1"/>
              <a:t>netcdf</a:t>
            </a:r>
            <a:r>
              <a:rPr lang="en-US" dirty="0"/>
              <a:t>.</a:t>
            </a:r>
          </a:p>
          <a:p>
            <a:pPr marL="288925" lvl="1" indent="-285750">
              <a:buFont typeface="Arial"/>
              <a:buChar char="•"/>
            </a:pPr>
            <a:r>
              <a:rPr lang="en-US" dirty="0"/>
              <a:t>TDR: JET: /lfs2/projects/</a:t>
            </a:r>
            <a:r>
              <a:rPr lang="en-US" dirty="0" err="1"/>
              <a:t>hfip-psu</a:t>
            </a:r>
            <a:r>
              <a:rPr lang="en-US" dirty="0"/>
              <a:t>/</a:t>
            </a:r>
            <a:r>
              <a:rPr lang="en-US" dirty="0" err="1"/>
              <a:t>yweng</a:t>
            </a:r>
            <a:r>
              <a:rPr lang="en-US" dirty="0"/>
              <a:t>/Data/Airborne/SO/YYYY. </a:t>
            </a:r>
          </a:p>
        </p:txBody>
      </p:sp>
    </p:spTree>
    <p:extLst>
      <p:ext uri="{BB962C8B-B14F-4D97-AF65-F5344CB8AC3E}">
        <p14:creationId xmlns:p14="http://schemas.microsoft.com/office/powerpoint/2010/main" val="664459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Plans</a:t>
            </a:r>
            <a:endParaRPr lang="en-US" dirty="0"/>
          </a:p>
        </p:txBody>
      </p:sp>
      <p:sp>
        <p:nvSpPr>
          <p:cNvPr id="3" name="Content Placeholder 2"/>
          <p:cNvSpPr>
            <a:spLocks noGrp="1"/>
          </p:cNvSpPr>
          <p:nvPr>
            <p:ph idx="1"/>
          </p:nvPr>
        </p:nvSpPr>
        <p:spPr/>
        <p:txBody>
          <a:bodyPr>
            <a:normAutofit/>
          </a:bodyPr>
          <a:lstStyle/>
          <a:p>
            <a:r>
              <a:rPr lang="en-US" sz="2800" dirty="0" smtClean="0"/>
              <a:t>Finish the Recon Experiment;</a:t>
            </a:r>
          </a:p>
          <a:p>
            <a:r>
              <a:rPr lang="en-US" sz="2800" dirty="0" smtClean="0"/>
              <a:t>Analysis the inner-core observation impact on hurricane forecast;</a:t>
            </a:r>
          </a:p>
          <a:p>
            <a:r>
              <a:rPr lang="en-US" sz="2800" dirty="0" smtClean="0"/>
              <a:t>Set up the 2013 Demo system;</a:t>
            </a:r>
          </a:p>
          <a:p>
            <a:r>
              <a:rPr lang="en-US" sz="2800" dirty="0" smtClean="0"/>
              <a:t>Analysis the impact of initial fields from different global modes.</a:t>
            </a:r>
          </a:p>
        </p:txBody>
      </p:sp>
    </p:spTree>
    <p:extLst>
      <p:ext uri="{BB962C8B-B14F-4D97-AF65-F5344CB8AC3E}">
        <p14:creationId xmlns:p14="http://schemas.microsoft.com/office/powerpoint/2010/main" val="2640839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4838"/>
            <a:ext cx="8229600" cy="648971"/>
          </a:xfrm>
        </p:spPr>
        <p:txBody>
          <a:bodyPr vert="horz" lIns="91440" tIns="45720" rIns="91440" bIns="45720" rtlCol="0" anchor="ctr">
            <a:normAutofit/>
          </a:bodyPr>
          <a:lstStyle/>
          <a:p>
            <a:r>
              <a:rPr lang="en-US" sz="3200" dirty="0" smtClean="0"/>
              <a:t>7. DA </a:t>
            </a:r>
            <a:r>
              <a:rPr lang="en-US" sz="3200" dirty="0"/>
              <a:t>Tiger Team: APCT for 2012</a:t>
            </a:r>
          </a:p>
        </p:txBody>
      </p:sp>
      <p:pic>
        <p:nvPicPr>
          <p:cNvPr id="5122" name="Picture 2" descr="D:\Work\AnnualMetting_2013\2012al18Sandy_CPSCOFCL_track.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283" y="244411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Work\AnnualMetting_2013\2012al18Sandy_CPSCOFCL_vmax.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143" y="244411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Work\AnnualMetting_2013\plot_atcf_CPSC\2012al14NADINE_CPSCOFCL_vmax.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6809" y="244411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Work\AnnualMetting_2013\plot_atcf_CPSC\2012al14NADINE_CPSCOFCL_track.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82" y="244411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D:\Work\AnnualMetting_2013\plot_atcf_CPSC\2012al12Leslie_CPSCOFCL_vmax.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7143" y="72753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D:\Work\AnnualMetting_2013\plot_atcf_CPSC\2012al12Leslie_CPSCOFCL_track.pn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37283" y="72753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D:\Work\AnnualMetting_2013\plot_atcf_CPSC\2012al09ISAAC_CPSCOFCL_vmax.pn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162" y="72753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D:\Work\AnnualMetting_2013\plot_atcf_CPSC\2012al09ISAAC_CPSCOFCL_track.pn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482" y="727534"/>
            <a:ext cx="2011680" cy="1645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26280" y="1274631"/>
            <a:ext cx="703763" cy="400110"/>
          </a:xfrm>
          <a:prstGeom prst="rect">
            <a:avLst/>
          </a:prstGeom>
          <a:noFill/>
        </p:spPr>
        <p:txBody>
          <a:bodyPr wrap="none" rtlCol="0">
            <a:spAutoFit/>
          </a:bodyPr>
          <a:lstStyle/>
          <a:p>
            <a:r>
              <a:rPr lang="en-US" sz="2000" dirty="0" smtClean="0">
                <a:solidFill>
                  <a:srgbClr val="800000"/>
                </a:solidFill>
              </a:rPr>
              <a:t>Isaac</a:t>
            </a:r>
            <a:endParaRPr lang="en-US" sz="2000" dirty="0">
              <a:solidFill>
                <a:srgbClr val="800000"/>
              </a:solidFill>
            </a:endParaRPr>
          </a:p>
        </p:txBody>
      </p:sp>
      <p:sp>
        <p:nvSpPr>
          <p:cNvPr id="12" name="TextBox 11"/>
          <p:cNvSpPr txBox="1"/>
          <p:nvPr/>
        </p:nvSpPr>
        <p:spPr>
          <a:xfrm>
            <a:off x="1248538" y="815608"/>
            <a:ext cx="690739" cy="369332"/>
          </a:xfrm>
          <a:prstGeom prst="rect">
            <a:avLst/>
          </a:prstGeom>
          <a:noFill/>
        </p:spPr>
        <p:txBody>
          <a:bodyPr wrap="none" rtlCol="0">
            <a:spAutoFit/>
          </a:bodyPr>
          <a:lstStyle/>
          <a:p>
            <a:r>
              <a:rPr lang="en-US" dirty="0" smtClean="0"/>
              <a:t>Track</a:t>
            </a:r>
            <a:endParaRPr lang="en-US" dirty="0"/>
          </a:p>
        </p:txBody>
      </p:sp>
      <p:sp>
        <p:nvSpPr>
          <p:cNvPr id="13" name="TextBox 12"/>
          <p:cNvSpPr txBox="1"/>
          <p:nvPr/>
        </p:nvSpPr>
        <p:spPr>
          <a:xfrm>
            <a:off x="2502876" y="832854"/>
            <a:ext cx="710576" cy="369332"/>
          </a:xfrm>
          <a:prstGeom prst="rect">
            <a:avLst/>
          </a:prstGeom>
          <a:noFill/>
        </p:spPr>
        <p:txBody>
          <a:bodyPr wrap="none" rtlCol="0">
            <a:spAutoFit/>
          </a:bodyPr>
          <a:lstStyle/>
          <a:p>
            <a:r>
              <a:rPr lang="en-US" dirty="0" err="1" smtClean="0"/>
              <a:t>Vmax</a:t>
            </a:r>
            <a:endParaRPr lang="en-US" dirty="0"/>
          </a:p>
        </p:txBody>
      </p:sp>
      <p:sp>
        <p:nvSpPr>
          <p:cNvPr id="17" name="TextBox 16"/>
          <p:cNvSpPr txBox="1"/>
          <p:nvPr/>
        </p:nvSpPr>
        <p:spPr>
          <a:xfrm>
            <a:off x="6397081" y="1274631"/>
            <a:ext cx="765754" cy="400110"/>
          </a:xfrm>
          <a:prstGeom prst="rect">
            <a:avLst/>
          </a:prstGeom>
          <a:noFill/>
        </p:spPr>
        <p:txBody>
          <a:bodyPr wrap="none" rtlCol="0">
            <a:spAutoFit/>
          </a:bodyPr>
          <a:lstStyle/>
          <a:p>
            <a:r>
              <a:rPr lang="en-US" sz="2000" dirty="0" smtClean="0">
                <a:solidFill>
                  <a:srgbClr val="800000"/>
                </a:solidFill>
              </a:rPr>
              <a:t>Leslie</a:t>
            </a:r>
            <a:endParaRPr lang="en-US" sz="2000" dirty="0">
              <a:solidFill>
                <a:srgbClr val="800000"/>
              </a:solidFill>
            </a:endParaRPr>
          </a:p>
        </p:txBody>
      </p:sp>
      <p:sp>
        <p:nvSpPr>
          <p:cNvPr id="18" name="TextBox 17"/>
          <p:cNvSpPr txBox="1"/>
          <p:nvPr/>
        </p:nvSpPr>
        <p:spPr>
          <a:xfrm>
            <a:off x="2028439" y="3094780"/>
            <a:ext cx="929060" cy="400110"/>
          </a:xfrm>
          <a:prstGeom prst="rect">
            <a:avLst/>
          </a:prstGeom>
          <a:noFill/>
        </p:spPr>
        <p:txBody>
          <a:bodyPr wrap="none" rtlCol="0">
            <a:spAutoFit/>
          </a:bodyPr>
          <a:lstStyle/>
          <a:p>
            <a:r>
              <a:rPr lang="en-US" sz="2000" dirty="0" smtClean="0">
                <a:solidFill>
                  <a:srgbClr val="800000"/>
                </a:solidFill>
              </a:rPr>
              <a:t>Nadine</a:t>
            </a:r>
            <a:endParaRPr lang="en-US" sz="2000" dirty="0">
              <a:solidFill>
                <a:srgbClr val="800000"/>
              </a:solidFill>
            </a:endParaRPr>
          </a:p>
        </p:txBody>
      </p:sp>
      <p:sp>
        <p:nvSpPr>
          <p:cNvPr id="19" name="TextBox 18"/>
          <p:cNvSpPr txBox="1"/>
          <p:nvPr/>
        </p:nvSpPr>
        <p:spPr>
          <a:xfrm>
            <a:off x="6452287" y="2894725"/>
            <a:ext cx="813043" cy="400110"/>
          </a:xfrm>
          <a:prstGeom prst="rect">
            <a:avLst/>
          </a:prstGeom>
          <a:noFill/>
        </p:spPr>
        <p:txBody>
          <a:bodyPr wrap="none" rtlCol="0">
            <a:spAutoFit/>
          </a:bodyPr>
          <a:lstStyle/>
          <a:p>
            <a:r>
              <a:rPr lang="en-US" sz="2000" dirty="0" smtClean="0">
                <a:solidFill>
                  <a:srgbClr val="800000"/>
                </a:solidFill>
              </a:rPr>
              <a:t>Sandy</a:t>
            </a:r>
            <a:endParaRPr lang="en-US" sz="2000" dirty="0">
              <a:solidFill>
                <a:srgbClr val="800000"/>
              </a:solidFill>
            </a:endParaRPr>
          </a:p>
        </p:txBody>
      </p:sp>
      <p:pic>
        <p:nvPicPr>
          <p:cNvPr id="20" name="Picture 3" descr="D:\Work\AnnualMetting_2013\2012al09ISAAC_ANPS_vmax.pn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8277" y="467108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D:\Work\AnnualMetting_2013\2012al12Leslie_ANPS_vmax.pn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37283" y="467108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descr="D:\Work\AnnualMetting_2013\2012al14NADINE_ANPS_vmax.png"/>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02876" y="467108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D:\Work\AnnualMetting_2013\2012al18Sandy_ANPS_vmax.png"/>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8938" y="4671085"/>
            <a:ext cx="20116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35937" y="4216336"/>
            <a:ext cx="3281855" cy="369332"/>
          </a:xfrm>
          <a:prstGeom prst="rect">
            <a:avLst/>
          </a:prstGeom>
          <a:noFill/>
        </p:spPr>
        <p:txBody>
          <a:bodyPr wrap="none" rtlCol="0">
            <a:spAutoFit/>
          </a:bodyPr>
          <a:lstStyle/>
          <a:p>
            <a:r>
              <a:rPr lang="en-US" dirty="0" smtClean="0"/>
              <a:t>APCT track and intensity forecast</a:t>
            </a:r>
            <a:endParaRPr lang="en-US" dirty="0"/>
          </a:p>
        </p:txBody>
      </p:sp>
      <p:sp>
        <p:nvSpPr>
          <p:cNvPr id="5" name="Up Arrow 4"/>
          <p:cNvSpPr/>
          <p:nvPr/>
        </p:nvSpPr>
        <p:spPr>
          <a:xfrm>
            <a:off x="1125170" y="4132675"/>
            <a:ext cx="273234" cy="369332"/>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5509430" y="4222115"/>
            <a:ext cx="259373" cy="36355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858242" y="4216336"/>
            <a:ext cx="2377574" cy="369332"/>
          </a:xfrm>
          <a:prstGeom prst="rect">
            <a:avLst/>
          </a:prstGeom>
          <a:noFill/>
        </p:spPr>
        <p:txBody>
          <a:bodyPr wrap="none" rtlCol="0">
            <a:spAutoFit/>
          </a:bodyPr>
          <a:lstStyle/>
          <a:p>
            <a:r>
              <a:rPr lang="en-US" dirty="0" smtClean="0"/>
              <a:t>ANPS intensity forecast</a:t>
            </a:r>
            <a:endParaRPr lang="en-US" dirty="0"/>
          </a:p>
        </p:txBody>
      </p:sp>
      <p:sp>
        <p:nvSpPr>
          <p:cNvPr id="29" name="TextBox 28"/>
          <p:cNvSpPr txBox="1"/>
          <p:nvPr/>
        </p:nvSpPr>
        <p:spPr>
          <a:xfrm>
            <a:off x="1046522" y="5845489"/>
            <a:ext cx="703763" cy="400110"/>
          </a:xfrm>
          <a:prstGeom prst="rect">
            <a:avLst/>
          </a:prstGeom>
          <a:noFill/>
        </p:spPr>
        <p:txBody>
          <a:bodyPr wrap="none" rtlCol="0">
            <a:spAutoFit/>
          </a:bodyPr>
          <a:lstStyle/>
          <a:p>
            <a:r>
              <a:rPr lang="en-US" sz="2000" dirty="0" smtClean="0">
                <a:solidFill>
                  <a:srgbClr val="800000"/>
                </a:solidFill>
              </a:rPr>
              <a:t>Isaac</a:t>
            </a:r>
            <a:endParaRPr lang="en-US" sz="2000" dirty="0">
              <a:solidFill>
                <a:srgbClr val="800000"/>
              </a:solidFill>
            </a:endParaRPr>
          </a:p>
        </p:txBody>
      </p:sp>
      <p:sp>
        <p:nvSpPr>
          <p:cNvPr id="30" name="TextBox 29"/>
          <p:cNvSpPr txBox="1"/>
          <p:nvPr/>
        </p:nvSpPr>
        <p:spPr>
          <a:xfrm>
            <a:off x="5509430" y="5845489"/>
            <a:ext cx="765754" cy="400110"/>
          </a:xfrm>
          <a:prstGeom prst="rect">
            <a:avLst/>
          </a:prstGeom>
          <a:noFill/>
        </p:spPr>
        <p:txBody>
          <a:bodyPr wrap="none" rtlCol="0">
            <a:spAutoFit/>
          </a:bodyPr>
          <a:lstStyle/>
          <a:p>
            <a:r>
              <a:rPr lang="en-US" sz="2000" dirty="0" smtClean="0">
                <a:solidFill>
                  <a:srgbClr val="800000"/>
                </a:solidFill>
              </a:rPr>
              <a:t>Leslie</a:t>
            </a:r>
            <a:endParaRPr lang="en-US" sz="2000" dirty="0">
              <a:solidFill>
                <a:srgbClr val="800000"/>
              </a:solidFill>
            </a:endParaRPr>
          </a:p>
        </p:txBody>
      </p:sp>
      <p:sp>
        <p:nvSpPr>
          <p:cNvPr id="31" name="TextBox 30"/>
          <p:cNvSpPr txBox="1"/>
          <p:nvPr/>
        </p:nvSpPr>
        <p:spPr>
          <a:xfrm>
            <a:off x="3213452" y="5845489"/>
            <a:ext cx="929060" cy="400110"/>
          </a:xfrm>
          <a:prstGeom prst="rect">
            <a:avLst/>
          </a:prstGeom>
          <a:noFill/>
        </p:spPr>
        <p:txBody>
          <a:bodyPr wrap="none" rtlCol="0">
            <a:spAutoFit/>
          </a:bodyPr>
          <a:lstStyle/>
          <a:p>
            <a:r>
              <a:rPr lang="en-US" sz="2000" dirty="0" smtClean="0">
                <a:solidFill>
                  <a:srgbClr val="800000"/>
                </a:solidFill>
              </a:rPr>
              <a:t>Nadine</a:t>
            </a:r>
            <a:endParaRPr lang="en-US" sz="2000" dirty="0">
              <a:solidFill>
                <a:srgbClr val="800000"/>
              </a:solidFill>
            </a:endParaRPr>
          </a:p>
        </p:txBody>
      </p:sp>
      <p:sp>
        <p:nvSpPr>
          <p:cNvPr id="32" name="TextBox 31"/>
          <p:cNvSpPr txBox="1"/>
          <p:nvPr/>
        </p:nvSpPr>
        <p:spPr>
          <a:xfrm>
            <a:off x="7422773" y="5842851"/>
            <a:ext cx="813043" cy="400110"/>
          </a:xfrm>
          <a:prstGeom prst="rect">
            <a:avLst/>
          </a:prstGeom>
          <a:noFill/>
        </p:spPr>
        <p:txBody>
          <a:bodyPr wrap="none" rtlCol="0">
            <a:spAutoFit/>
          </a:bodyPr>
          <a:lstStyle/>
          <a:p>
            <a:r>
              <a:rPr lang="en-US" sz="2000" dirty="0" smtClean="0">
                <a:solidFill>
                  <a:srgbClr val="800000"/>
                </a:solidFill>
              </a:rPr>
              <a:t>Sandy</a:t>
            </a:r>
            <a:endParaRPr lang="en-US" sz="2000" dirty="0">
              <a:solidFill>
                <a:srgbClr val="800000"/>
              </a:solidFill>
            </a:endParaRPr>
          </a:p>
        </p:txBody>
      </p:sp>
    </p:spTree>
    <p:extLst>
      <p:ext uri="{BB962C8B-B14F-4D97-AF65-F5344CB8AC3E}">
        <p14:creationId xmlns:p14="http://schemas.microsoft.com/office/powerpoint/2010/main" val="37435488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59061"/>
            <a:ext cx="8229600" cy="648971"/>
          </a:xfrm>
        </p:spPr>
        <p:txBody>
          <a:bodyPr vert="horz" lIns="91440" tIns="45720" rIns="91440" bIns="45720" rtlCol="0" anchor="ctr">
            <a:normAutofit/>
          </a:bodyPr>
          <a:lstStyle/>
          <a:p>
            <a:r>
              <a:rPr lang="en-US" sz="3200" dirty="0" smtClean="0"/>
              <a:t>7. DA </a:t>
            </a:r>
            <a:r>
              <a:rPr lang="en-US" sz="3200" dirty="0"/>
              <a:t>Tiger Team: APCT for 2011</a:t>
            </a:r>
          </a:p>
        </p:txBody>
      </p:sp>
      <p:pic>
        <p:nvPicPr>
          <p:cNvPr id="6146" name="Picture 2" descr="D:\Work\AnnualMetting_2013\plot_atcf_CPSC\2011al18Rina_CPSCOFCL_vmax.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5393" y="357187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Work\AnnualMetting_2013\plot_atcf_CPSC\2011al18Rina_CPSCOFCL_track.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279" y="357187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Work\AnnualMetting_2013\plot_atcf_CPSC\2011al16Ophelia_CPSCOFCL_vmax.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162" y="357187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Work\AnnualMetting_2013\plot_atcf_CPSC\2011al16Ophelia_CPSCOFCL_track.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482" y="3571875"/>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Work\AnnualMetting_2013\plot_atcf_CPSC\2011al13Lee_CPSCOFCL_vmax.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393" y="1374612"/>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D:\Work\AnnualMetting_2013\plot_atcf_CPSC\2011al13Lee_CPSCOFCL_track.pn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279" y="1374612"/>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Work\AnnualMetting_2013\plot_atcf_CPSC\2011al09Irene_CPSCOFCL_vmax.pn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8162" y="1374612"/>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D:\Work\AnnualMetting_2013\plot_atcf_CPSC\2011al09Irene_CPSCOFCL_track.pn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482" y="1374612"/>
            <a:ext cx="2011680" cy="16459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062849" y="2087172"/>
            <a:ext cx="728685" cy="400110"/>
          </a:xfrm>
          <a:prstGeom prst="rect">
            <a:avLst/>
          </a:prstGeom>
          <a:noFill/>
        </p:spPr>
        <p:txBody>
          <a:bodyPr wrap="none" rtlCol="0">
            <a:spAutoFit/>
          </a:bodyPr>
          <a:lstStyle/>
          <a:p>
            <a:r>
              <a:rPr lang="en-US" sz="2000" dirty="0" smtClean="0">
                <a:solidFill>
                  <a:srgbClr val="800000"/>
                </a:solidFill>
              </a:rPr>
              <a:t>Irene</a:t>
            </a:r>
            <a:endParaRPr lang="en-US" sz="2000" dirty="0">
              <a:solidFill>
                <a:srgbClr val="800000"/>
              </a:solidFill>
            </a:endParaRPr>
          </a:p>
        </p:txBody>
      </p:sp>
      <p:sp>
        <p:nvSpPr>
          <p:cNvPr id="12" name="TextBox 11"/>
          <p:cNvSpPr txBox="1"/>
          <p:nvPr/>
        </p:nvSpPr>
        <p:spPr>
          <a:xfrm>
            <a:off x="528182" y="1478829"/>
            <a:ext cx="690739" cy="369332"/>
          </a:xfrm>
          <a:prstGeom prst="rect">
            <a:avLst/>
          </a:prstGeom>
          <a:noFill/>
        </p:spPr>
        <p:txBody>
          <a:bodyPr wrap="none" rtlCol="0">
            <a:spAutoFit/>
          </a:bodyPr>
          <a:lstStyle/>
          <a:p>
            <a:r>
              <a:rPr lang="en-US" dirty="0" smtClean="0"/>
              <a:t>Track</a:t>
            </a:r>
            <a:endParaRPr lang="en-US" dirty="0"/>
          </a:p>
        </p:txBody>
      </p:sp>
      <p:sp>
        <p:nvSpPr>
          <p:cNvPr id="13" name="TextBox 12"/>
          <p:cNvSpPr txBox="1"/>
          <p:nvPr/>
        </p:nvSpPr>
        <p:spPr>
          <a:xfrm>
            <a:off x="2473259" y="1471531"/>
            <a:ext cx="710576" cy="369332"/>
          </a:xfrm>
          <a:prstGeom prst="rect">
            <a:avLst/>
          </a:prstGeom>
          <a:noFill/>
        </p:spPr>
        <p:txBody>
          <a:bodyPr wrap="none" rtlCol="0">
            <a:spAutoFit/>
          </a:bodyPr>
          <a:lstStyle/>
          <a:p>
            <a:r>
              <a:rPr lang="en-US" dirty="0" err="1" smtClean="0"/>
              <a:t>Vmax</a:t>
            </a:r>
            <a:endParaRPr lang="en-US" dirty="0"/>
          </a:p>
        </p:txBody>
      </p:sp>
      <p:sp>
        <p:nvSpPr>
          <p:cNvPr id="14" name="TextBox 13"/>
          <p:cNvSpPr txBox="1"/>
          <p:nvPr/>
        </p:nvSpPr>
        <p:spPr>
          <a:xfrm>
            <a:off x="6431050" y="2439627"/>
            <a:ext cx="547721" cy="400110"/>
          </a:xfrm>
          <a:prstGeom prst="rect">
            <a:avLst/>
          </a:prstGeom>
          <a:noFill/>
        </p:spPr>
        <p:txBody>
          <a:bodyPr wrap="none" rtlCol="0">
            <a:spAutoFit/>
          </a:bodyPr>
          <a:lstStyle/>
          <a:p>
            <a:r>
              <a:rPr lang="en-US" sz="2000" dirty="0" smtClean="0">
                <a:solidFill>
                  <a:srgbClr val="800000"/>
                </a:solidFill>
              </a:rPr>
              <a:t>Lee</a:t>
            </a:r>
            <a:endParaRPr lang="en-US" sz="2000" dirty="0">
              <a:solidFill>
                <a:srgbClr val="800000"/>
              </a:solidFill>
            </a:endParaRPr>
          </a:p>
        </p:txBody>
      </p:sp>
      <p:sp>
        <p:nvSpPr>
          <p:cNvPr id="15" name="TextBox 14"/>
          <p:cNvSpPr txBox="1"/>
          <p:nvPr/>
        </p:nvSpPr>
        <p:spPr>
          <a:xfrm>
            <a:off x="1799355" y="4091031"/>
            <a:ext cx="992179" cy="400110"/>
          </a:xfrm>
          <a:prstGeom prst="rect">
            <a:avLst/>
          </a:prstGeom>
          <a:noFill/>
        </p:spPr>
        <p:txBody>
          <a:bodyPr wrap="none" rtlCol="0">
            <a:spAutoFit/>
          </a:bodyPr>
          <a:lstStyle/>
          <a:p>
            <a:r>
              <a:rPr lang="en-US" sz="2000" dirty="0" smtClean="0">
                <a:solidFill>
                  <a:srgbClr val="800000"/>
                </a:solidFill>
              </a:rPr>
              <a:t>Ophelia</a:t>
            </a:r>
            <a:endParaRPr lang="en-US" sz="2000" dirty="0">
              <a:solidFill>
                <a:srgbClr val="800000"/>
              </a:solidFill>
            </a:endParaRPr>
          </a:p>
        </p:txBody>
      </p:sp>
      <p:sp>
        <p:nvSpPr>
          <p:cNvPr id="16" name="TextBox 15"/>
          <p:cNvSpPr txBox="1"/>
          <p:nvPr/>
        </p:nvSpPr>
        <p:spPr>
          <a:xfrm>
            <a:off x="6431050" y="4103486"/>
            <a:ext cx="640395" cy="400110"/>
          </a:xfrm>
          <a:prstGeom prst="rect">
            <a:avLst/>
          </a:prstGeom>
          <a:noFill/>
        </p:spPr>
        <p:txBody>
          <a:bodyPr wrap="none" rtlCol="0">
            <a:spAutoFit/>
          </a:bodyPr>
          <a:lstStyle/>
          <a:p>
            <a:r>
              <a:rPr lang="en-US" sz="2000" dirty="0" err="1" smtClean="0">
                <a:solidFill>
                  <a:srgbClr val="800000"/>
                </a:solidFill>
              </a:rPr>
              <a:t>Rina</a:t>
            </a:r>
            <a:endParaRPr lang="en-US" sz="2000" dirty="0">
              <a:solidFill>
                <a:srgbClr val="800000"/>
              </a:solidFill>
            </a:endParaRPr>
          </a:p>
        </p:txBody>
      </p:sp>
    </p:spTree>
    <p:extLst>
      <p:ext uri="{BB962C8B-B14F-4D97-AF65-F5344CB8AC3E}">
        <p14:creationId xmlns:p14="http://schemas.microsoft.com/office/powerpoint/2010/main" val="3743548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266392"/>
            <a:ext cx="8229600" cy="648971"/>
          </a:xfrm>
        </p:spPr>
        <p:txBody>
          <a:bodyPr vert="horz" lIns="91440" tIns="45720" rIns="91440" bIns="45720" rtlCol="0" anchor="ctr">
            <a:normAutofit/>
          </a:bodyPr>
          <a:lstStyle/>
          <a:p>
            <a:r>
              <a:rPr lang="en-US" sz="3200" dirty="0" smtClean="0"/>
              <a:t>7. DA </a:t>
            </a:r>
            <a:r>
              <a:rPr lang="en-US" sz="3200" dirty="0"/>
              <a:t>Tiger Team: APCT for 2010</a:t>
            </a:r>
          </a:p>
        </p:txBody>
      </p:sp>
      <p:pic>
        <p:nvPicPr>
          <p:cNvPr id="7170" name="Picture 2" descr="D:\Work\AnnualMetting_2013\plot_atcf_CPSC\2010al21Tomas_CPSCOFCL_vmax.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938" y="459517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Work\AnnualMetting_2013\plot_atcf_CPSC\2010al21Tomas_CPSCOFCL_track.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51" y="459517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Work\AnnualMetting_2013\plot_atcf_CPSC\2010al19Richard_CPSCOFCL_vmax.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4402" y="283480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Work\AnnualMetting_2013\plot_atcf_CPSC\2010al19Richard_CPSCOFCL_track.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701" y="283480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D:\Work\AnnualMetting_2013\plot_atcf_CPSC\2010al13Karl_CPSCOFCL_vmax.png"/>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938" y="283480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7" descr="D:\Work\AnnualMetting_2013\plot_atcf_CPSC\2010al13Karl_CPSCOFCL_track.png"/>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3651" y="2834804"/>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D:\Work\AnnualMetting_2013\plot_atcf_CPSC\2010al07Earl_CPSCOFCL_vmax.png"/>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4402" y="1113270"/>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D:\Work\AnnualMetting_2013\plot_atcf_CPSC\2010al07Earl_CPSCOFCL_track.png"/>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9701" y="1105570"/>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D:\Work\AnnualMetting_2013\plot_atcf_CPSC\2010al01Alex_CPSCOFCL_vmax.png"/>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7938" y="1126003"/>
            <a:ext cx="20116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1" descr="D:\Work\AnnualMetting_2013\plot_atcf_CPSC\2010al01Alex_CPSCOFCL_track.png"/>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3651" y="1126003"/>
            <a:ext cx="2011680" cy="16459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30420" y="1604183"/>
            <a:ext cx="630626" cy="400110"/>
          </a:xfrm>
          <a:prstGeom prst="rect">
            <a:avLst/>
          </a:prstGeom>
          <a:noFill/>
        </p:spPr>
        <p:txBody>
          <a:bodyPr wrap="none" rtlCol="0">
            <a:spAutoFit/>
          </a:bodyPr>
          <a:lstStyle/>
          <a:p>
            <a:r>
              <a:rPr lang="en-US" sz="2000" dirty="0" smtClean="0">
                <a:solidFill>
                  <a:srgbClr val="800000"/>
                </a:solidFill>
              </a:rPr>
              <a:t>Alex</a:t>
            </a:r>
            <a:endParaRPr lang="en-US" sz="2000" dirty="0">
              <a:solidFill>
                <a:srgbClr val="800000"/>
              </a:solidFill>
            </a:endParaRPr>
          </a:p>
        </p:txBody>
      </p:sp>
      <p:sp>
        <p:nvSpPr>
          <p:cNvPr id="14" name="TextBox 13"/>
          <p:cNvSpPr txBox="1"/>
          <p:nvPr/>
        </p:nvSpPr>
        <p:spPr>
          <a:xfrm>
            <a:off x="6236068" y="1616638"/>
            <a:ext cx="581033" cy="400110"/>
          </a:xfrm>
          <a:prstGeom prst="rect">
            <a:avLst/>
          </a:prstGeom>
          <a:noFill/>
        </p:spPr>
        <p:txBody>
          <a:bodyPr wrap="none" rtlCol="0">
            <a:spAutoFit/>
          </a:bodyPr>
          <a:lstStyle/>
          <a:p>
            <a:r>
              <a:rPr lang="en-US" sz="2000" dirty="0" smtClean="0">
                <a:solidFill>
                  <a:srgbClr val="800000"/>
                </a:solidFill>
              </a:rPr>
              <a:t>Earl</a:t>
            </a:r>
            <a:endParaRPr lang="en-US" sz="2000" dirty="0">
              <a:solidFill>
                <a:srgbClr val="800000"/>
              </a:solidFill>
            </a:endParaRPr>
          </a:p>
        </p:txBody>
      </p:sp>
      <p:sp>
        <p:nvSpPr>
          <p:cNvPr id="15" name="TextBox 14"/>
          <p:cNvSpPr txBox="1"/>
          <p:nvPr/>
        </p:nvSpPr>
        <p:spPr>
          <a:xfrm>
            <a:off x="1974814" y="3361114"/>
            <a:ext cx="589048" cy="400110"/>
          </a:xfrm>
          <a:prstGeom prst="rect">
            <a:avLst/>
          </a:prstGeom>
          <a:noFill/>
        </p:spPr>
        <p:txBody>
          <a:bodyPr wrap="none" rtlCol="0">
            <a:spAutoFit/>
          </a:bodyPr>
          <a:lstStyle/>
          <a:p>
            <a:r>
              <a:rPr lang="en-US" sz="2000" dirty="0">
                <a:solidFill>
                  <a:srgbClr val="800000"/>
                </a:solidFill>
              </a:rPr>
              <a:t>K</a:t>
            </a:r>
            <a:r>
              <a:rPr lang="en-US" sz="2000" dirty="0" smtClean="0">
                <a:solidFill>
                  <a:srgbClr val="800000"/>
                </a:solidFill>
              </a:rPr>
              <a:t>arl</a:t>
            </a:r>
            <a:endParaRPr lang="en-US" sz="2000" dirty="0">
              <a:solidFill>
                <a:srgbClr val="800000"/>
              </a:solidFill>
            </a:endParaRPr>
          </a:p>
        </p:txBody>
      </p:sp>
      <p:sp>
        <p:nvSpPr>
          <p:cNvPr id="16" name="TextBox 15"/>
          <p:cNvSpPr txBox="1"/>
          <p:nvPr/>
        </p:nvSpPr>
        <p:spPr>
          <a:xfrm>
            <a:off x="6097893" y="3586079"/>
            <a:ext cx="973018" cy="400110"/>
          </a:xfrm>
          <a:prstGeom prst="rect">
            <a:avLst/>
          </a:prstGeom>
          <a:noFill/>
        </p:spPr>
        <p:txBody>
          <a:bodyPr wrap="none" rtlCol="0">
            <a:spAutoFit/>
          </a:bodyPr>
          <a:lstStyle/>
          <a:p>
            <a:r>
              <a:rPr lang="en-US" sz="2000" dirty="0" smtClean="0">
                <a:solidFill>
                  <a:srgbClr val="800000"/>
                </a:solidFill>
              </a:rPr>
              <a:t>Richard</a:t>
            </a:r>
            <a:endParaRPr lang="en-US" sz="2000" dirty="0">
              <a:solidFill>
                <a:srgbClr val="800000"/>
              </a:solidFill>
            </a:endParaRPr>
          </a:p>
        </p:txBody>
      </p:sp>
      <p:sp>
        <p:nvSpPr>
          <p:cNvPr id="17" name="TextBox 16"/>
          <p:cNvSpPr txBox="1"/>
          <p:nvPr/>
        </p:nvSpPr>
        <p:spPr>
          <a:xfrm>
            <a:off x="1788091" y="5096297"/>
            <a:ext cx="872955" cy="400110"/>
          </a:xfrm>
          <a:prstGeom prst="rect">
            <a:avLst/>
          </a:prstGeom>
          <a:noFill/>
        </p:spPr>
        <p:txBody>
          <a:bodyPr wrap="none" rtlCol="0">
            <a:spAutoFit/>
          </a:bodyPr>
          <a:lstStyle/>
          <a:p>
            <a:r>
              <a:rPr lang="en-US" sz="2000" dirty="0" smtClean="0">
                <a:solidFill>
                  <a:srgbClr val="800000"/>
                </a:solidFill>
              </a:rPr>
              <a:t>Tomas</a:t>
            </a:r>
            <a:endParaRPr lang="en-US" sz="2000" dirty="0">
              <a:solidFill>
                <a:srgbClr val="800000"/>
              </a:solidFill>
            </a:endParaRPr>
          </a:p>
        </p:txBody>
      </p:sp>
      <p:sp>
        <p:nvSpPr>
          <p:cNvPr id="18" name="TextBox 17"/>
          <p:cNvSpPr txBox="1"/>
          <p:nvPr/>
        </p:nvSpPr>
        <p:spPr>
          <a:xfrm>
            <a:off x="495753" y="2301699"/>
            <a:ext cx="690739" cy="369332"/>
          </a:xfrm>
          <a:prstGeom prst="rect">
            <a:avLst/>
          </a:prstGeom>
          <a:noFill/>
        </p:spPr>
        <p:txBody>
          <a:bodyPr wrap="none" rtlCol="0">
            <a:spAutoFit/>
          </a:bodyPr>
          <a:lstStyle/>
          <a:p>
            <a:r>
              <a:rPr lang="en-US" dirty="0" smtClean="0"/>
              <a:t>Track</a:t>
            </a:r>
            <a:endParaRPr lang="en-US" dirty="0"/>
          </a:p>
        </p:txBody>
      </p:sp>
      <p:sp>
        <p:nvSpPr>
          <p:cNvPr id="19" name="TextBox 18"/>
          <p:cNvSpPr txBox="1"/>
          <p:nvPr/>
        </p:nvSpPr>
        <p:spPr>
          <a:xfrm>
            <a:off x="2503438" y="2315587"/>
            <a:ext cx="710576" cy="369332"/>
          </a:xfrm>
          <a:prstGeom prst="rect">
            <a:avLst/>
          </a:prstGeom>
          <a:noFill/>
        </p:spPr>
        <p:txBody>
          <a:bodyPr wrap="none" rtlCol="0">
            <a:spAutoFit/>
          </a:bodyPr>
          <a:lstStyle/>
          <a:p>
            <a:r>
              <a:rPr lang="en-US" dirty="0" err="1" smtClean="0"/>
              <a:t>Vmax</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6482" y="0"/>
            <a:ext cx="8229600" cy="1113277"/>
          </a:xfrm>
        </p:spPr>
        <p:txBody>
          <a:bodyPr vert="horz" lIns="91440" tIns="45720" rIns="91440" bIns="45720" rtlCol="0" anchor="ctr">
            <a:normAutofit/>
          </a:bodyPr>
          <a:lstStyle/>
          <a:p>
            <a:r>
              <a:rPr lang="en-US" sz="3200" dirty="0" smtClean="0"/>
              <a:t>7. DA </a:t>
            </a:r>
            <a:r>
              <a:rPr lang="en-US" sz="3200" dirty="0"/>
              <a:t>Tiger Team: APCT errors for 2010-2012</a:t>
            </a:r>
          </a:p>
        </p:txBody>
      </p:sp>
      <p:pic>
        <p:nvPicPr>
          <p:cNvPr id="5" name="Picture 4" descr="enkf_abserr_AL2010_2012_APCT_vs_OFCL_homo_track.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969" y="1914926"/>
            <a:ext cx="4114800" cy="3353400"/>
          </a:xfrm>
          <a:prstGeom prst="rect">
            <a:avLst/>
          </a:prstGeom>
        </p:spPr>
      </p:pic>
      <p:pic>
        <p:nvPicPr>
          <p:cNvPr id="6" name="Picture 5" descr="enkf_abserr_AL2010_2012_APCT_vs_OFCL_homo_wsp.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050" y="1947610"/>
            <a:ext cx="4114800" cy="3320716"/>
          </a:xfrm>
          <a:prstGeom prst="rect">
            <a:avLst/>
          </a:prstGeom>
        </p:spPr>
      </p:pic>
      <p:sp>
        <p:nvSpPr>
          <p:cNvPr id="7" name="TextBox 6"/>
          <p:cNvSpPr txBox="1"/>
          <p:nvPr/>
        </p:nvSpPr>
        <p:spPr>
          <a:xfrm>
            <a:off x="2224721" y="4589206"/>
            <a:ext cx="1702434" cy="369332"/>
          </a:xfrm>
          <a:prstGeom prst="rect">
            <a:avLst/>
          </a:prstGeom>
          <a:noFill/>
        </p:spPr>
        <p:txBody>
          <a:bodyPr wrap="none" rtlCol="0">
            <a:spAutoFit/>
          </a:bodyPr>
          <a:lstStyle/>
          <a:p>
            <a:r>
              <a:rPr lang="en-US" dirty="0" smtClean="0"/>
              <a:t>Track error (km)</a:t>
            </a:r>
            <a:endParaRPr lang="en-US" dirty="0"/>
          </a:p>
        </p:txBody>
      </p:sp>
      <p:sp>
        <p:nvSpPr>
          <p:cNvPr id="8" name="TextBox 7"/>
          <p:cNvSpPr txBox="1"/>
          <p:nvPr/>
        </p:nvSpPr>
        <p:spPr>
          <a:xfrm>
            <a:off x="5865234" y="4588975"/>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048" y="224390"/>
            <a:ext cx="6548711" cy="566506"/>
          </a:xfrm>
        </p:spPr>
        <p:txBody>
          <a:bodyPr>
            <a:normAutofit fontScale="90000"/>
          </a:bodyPr>
          <a:lstStyle/>
          <a:p>
            <a:r>
              <a:rPr lang="en-US" sz="3200" dirty="0" smtClean="0"/>
              <a:t>1.1 PSU ARW-</a:t>
            </a:r>
            <a:r>
              <a:rPr lang="en-US" sz="3200" dirty="0" err="1" smtClean="0"/>
              <a:t>EnKF</a:t>
            </a:r>
            <a:r>
              <a:rPr lang="en-US" sz="3200" dirty="0" smtClean="0"/>
              <a:t> system Configurations</a:t>
            </a:r>
            <a:endParaRPr lang="en-US" sz="3200" dirty="0"/>
          </a:p>
        </p:txBody>
      </p:sp>
      <p:pic>
        <p:nvPicPr>
          <p:cNvPr id="4" name="Picture 3" descr="Macintosh HD:Users:yxw25:Paper:HIFI_SCI_2013:PlotV2:wps_2012102512_dom_90.eps"/>
          <p:cNvPicPr>
            <a:picLocks noChangeAspect="1"/>
          </p:cNvPicPr>
          <p:nvPr/>
        </p:nvPicPr>
        <p:blipFill rotWithShape="1">
          <a:blip r:embed="rId3">
            <a:extLst>
              <a:ext uri="{28A0092B-C50C-407E-A947-70E740481C1C}">
                <a14:useLocalDpi xmlns:a14="http://schemas.microsoft.com/office/drawing/2010/main" val="0"/>
              </a:ext>
            </a:extLst>
          </a:blip>
          <a:srcRect t="10497"/>
          <a:stretch/>
        </p:blipFill>
        <p:spPr bwMode="auto">
          <a:xfrm>
            <a:off x="226281" y="930837"/>
            <a:ext cx="6338514" cy="4114800"/>
          </a:xfrm>
          <a:prstGeom prst="rect">
            <a:avLst/>
          </a:prstGeom>
          <a:noFill/>
          <a:ln>
            <a:noFill/>
          </a:ln>
          <a:extLst>
            <a:ext uri="{53640926-AAD7-44d8-BBD7-CCE9431645EC}">
              <a14:shadowObscured xmlns:a14="http://schemas.microsoft.com/office/drawing/2010/main"/>
            </a:ext>
          </a:extLst>
        </p:spPr>
      </p:pic>
      <p:sp>
        <p:nvSpPr>
          <p:cNvPr id="5" name="TextBox 7"/>
          <p:cNvSpPr txBox="1">
            <a:spLocks noChangeArrowheads="1"/>
          </p:cNvSpPr>
          <p:nvPr/>
        </p:nvSpPr>
        <p:spPr bwMode="auto">
          <a:xfrm>
            <a:off x="745849" y="1039928"/>
            <a:ext cx="3161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D1: </a:t>
            </a:r>
            <a:r>
              <a:rPr lang="en-US" altLang="zh-CN" sz="1800" dirty="0" smtClean="0">
                <a:solidFill>
                  <a:srgbClr val="660066"/>
                </a:solidFill>
                <a:ea typeface="宋体" charset="0"/>
                <a:cs typeface="宋体" charset="0"/>
              </a:rPr>
              <a:t>379x244x27kmx44sigma</a:t>
            </a:r>
            <a:endParaRPr lang="en-US" altLang="zh-CN" sz="1800" dirty="0">
              <a:solidFill>
                <a:srgbClr val="660066"/>
              </a:solidFill>
              <a:ea typeface="宋体" charset="0"/>
              <a:cs typeface="宋体" charset="0"/>
            </a:endParaRPr>
          </a:p>
        </p:txBody>
      </p:sp>
      <p:sp>
        <p:nvSpPr>
          <p:cNvPr id="6" name="TextBox 8"/>
          <p:cNvSpPr txBox="1">
            <a:spLocks noChangeArrowheads="1"/>
          </p:cNvSpPr>
          <p:nvPr/>
        </p:nvSpPr>
        <p:spPr bwMode="auto">
          <a:xfrm>
            <a:off x="1928536" y="2050173"/>
            <a:ext cx="2365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D2: </a:t>
            </a:r>
            <a:r>
              <a:rPr lang="en-US" altLang="zh-CN" sz="1800" dirty="0" smtClean="0">
                <a:solidFill>
                  <a:srgbClr val="660066"/>
                </a:solidFill>
                <a:ea typeface="宋体" charset="0"/>
                <a:cs typeface="宋体" charset="0"/>
              </a:rPr>
              <a:t>304x304x9km</a:t>
            </a:r>
            <a:endParaRPr lang="en-US" altLang="zh-CN" sz="1800" dirty="0">
              <a:solidFill>
                <a:srgbClr val="660066"/>
              </a:solidFill>
              <a:ea typeface="宋体" charset="0"/>
              <a:cs typeface="宋体" charset="0"/>
            </a:endParaRPr>
          </a:p>
        </p:txBody>
      </p:sp>
      <p:sp>
        <p:nvSpPr>
          <p:cNvPr id="7" name="TextBox 9"/>
          <p:cNvSpPr txBox="1">
            <a:spLocks noChangeArrowheads="1"/>
          </p:cNvSpPr>
          <p:nvPr/>
        </p:nvSpPr>
        <p:spPr bwMode="auto">
          <a:xfrm>
            <a:off x="2581865" y="2641298"/>
            <a:ext cx="20451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dirty="0">
                <a:solidFill>
                  <a:srgbClr val="660066"/>
                </a:solidFill>
                <a:ea typeface="宋体" charset="0"/>
                <a:cs typeface="宋体" charset="0"/>
              </a:rPr>
              <a:t>D3: </a:t>
            </a:r>
            <a:r>
              <a:rPr lang="en-US" altLang="zh-CN" sz="1800" dirty="0" smtClean="0">
                <a:solidFill>
                  <a:srgbClr val="660066"/>
                </a:solidFill>
                <a:ea typeface="宋体" charset="0"/>
                <a:cs typeface="宋体" charset="0"/>
              </a:rPr>
              <a:t>304x304x3km</a:t>
            </a:r>
            <a:endParaRPr lang="en-US" altLang="zh-CN" sz="1800" dirty="0">
              <a:solidFill>
                <a:srgbClr val="660066"/>
              </a:solidFill>
              <a:ea typeface="宋体" charset="0"/>
              <a:cs typeface="宋体"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026620888"/>
              </p:ext>
            </p:extLst>
          </p:nvPr>
        </p:nvGraphicFramePr>
        <p:xfrm>
          <a:off x="6663760" y="447242"/>
          <a:ext cx="2345962" cy="4918958"/>
        </p:xfrm>
        <a:graphic>
          <a:graphicData uri="http://schemas.openxmlformats.org/drawingml/2006/table">
            <a:tbl>
              <a:tblPr firstRow="1" bandRow="1">
                <a:tableStyleId>{5C22544A-7EE6-4342-B048-85BDC9FD1C3A}</a:tableStyleId>
              </a:tblPr>
              <a:tblGrid>
                <a:gridCol w="973078"/>
                <a:gridCol w="1372884"/>
              </a:tblGrid>
              <a:tr h="370840">
                <a:tc>
                  <a:txBody>
                    <a:bodyPr/>
                    <a:lstStyle/>
                    <a:p>
                      <a:pPr algn="l"/>
                      <a:r>
                        <a:rPr lang="en-US" dirty="0" smtClean="0"/>
                        <a:t>ARW</a:t>
                      </a:r>
                      <a:endParaRPr lang="en-US" dirty="0"/>
                    </a:p>
                  </a:txBody>
                  <a:tcPr marL="68580" marR="68580" marT="0" marB="0" anchor="ctr" anchorCtr="1"/>
                </a:tc>
                <a:tc>
                  <a:txBody>
                    <a:bodyPr/>
                    <a:lstStyle/>
                    <a:p>
                      <a:pPr marL="0" marR="0" algn="l">
                        <a:spcBef>
                          <a:spcPts val="0"/>
                        </a:spcBef>
                        <a:spcAft>
                          <a:spcPts val="0"/>
                        </a:spcAft>
                      </a:pPr>
                      <a:r>
                        <a:rPr lang="en-US" sz="1200" dirty="0" smtClean="0">
                          <a:effectLst/>
                          <a:latin typeface="Cambria"/>
                          <a:ea typeface="SimSun"/>
                          <a:cs typeface="Times New Roman"/>
                        </a:rPr>
                        <a:t>V3.4.1</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a:effectLst/>
                          <a:latin typeface="Times New Roman"/>
                          <a:ea typeface="Times New Roman"/>
                          <a:cs typeface="Times New Roman"/>
                        </a:rPr>
                        <a:t>Cumulus </a:t>
                      </a:r>
                      <a:endParaRPr lang="en-US" sz="1200" dirty="0">
                        <a:effectLst/>
                        <a:latin typeface="Cambria"/>
                        <a:ea typeface="SimSun"/>
                        <a:cs typeface="Times New Roman"/>
                      </a:endParaRPr>
                    </a:p>
                  </a:txBody>
                  <a:tcPr marL="68580" marR="68580" marT="0" marB="0" anchor="ctr" anchorCtr="1"/>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smtClean="0">
                          <a:effectLst/>
                          <a:latin typeface="Times New Roman"/>
                          <a:ea typeface="Times New Roman"/>
                          <a:cs typeface="Times New Roman"/>
                        </a:rPr>
                        <a:t>Grell-Devenyi</a:t>
                      </a:r>
                      <a:r>
                        <a:rPr lang="en-US" sz="1200" dirty="0" smtClean="0">
                          <a:effectLst/>
                          <a:latin typeface="Times New Roman"/>
                          <a:ea typeface="Times New Roman"/>
                          <a:cs typeface="Times New Roman"/>
                        </a:rPr>
                        <a:t> ensemble (27 km domain only)</a:t>
                      </a:r>
                      <a:endParaRPr lang="en-US" sz="1200" dirty="0" smtClean="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a:effectLst/>
                          <a:latin typeface="Times New Roman"/>
                          <a:ea typeface="Times New Roman"/>
                          <a:cs typeface="Times New Roman"/>
                        </a:rPr>
                        <a:t>Microphysics</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WSM 6-class </a:t>
                      </a:r>
                      <a:r>
                        <a:rPr lang="en-US" sz="1200" dirty="0" err="1">
                          <a:effectLst/>
                          <a:latin typeface="Times New Roman"/>
                          <a:ea typeface="Times New Roman"/>
                          <a:cs typeface="Times New Roman"/>
                        </a:rPr>
                        <a:t>graupel</a:t>
                      </a:r>
                      <a:endParaRPr lang="en-US" sz="1200" dirty="0">
                        <a:effectLst/>
                        <a:latin typeface="Cambria"/>
                        <a:ea typeface="SimSun"/>
                        <a:cs typeface="Times New Roman"/>
                      </a:endParaRPr>
                    </a:p>
                  </a:txBody>
                  <a:tcPr marL="68580" marR="68580" marT="0" marB="0" anchor="ctr" anchorCtr="1"/>
                </a:tc>
              </a:tr>
              <a:tr h="291078">
                <a:tc>
                  <a:txBody>
                    <a:bodyPr/>
                    <a:lstStyle/>
                    <a:p>
                      <a:pPr marL="0" marR="0" algn="l">
                        <a:spcBef>
                          <a:spcPts val="0"/>
                        </a:spcBef>
                        <a:spcAft>
                          <a:spcPts val="0"/>
                        </a:spcAft>
                      </a:pPr>
                      <a:r>
                        <a:rPr lang="en-US" sz="1200">
                          <a:effectLst/>
                          <a:latin typeface="Times New Roman"/>
                          <a:ea typeface="Times New Roman"/>
                          <a:cs typeface="Times New Roman"/>
                        </a:rPr>
                        <a:t>PBL</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YSU</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Surface Layer</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a:solidFill>
                            <a:srgbClr val="000000"/>
                          </a:solidFill>
                          <a:effectLst/>
                          <a:latin typeface="Times New Roman"/>
                          <a:ea typeface="Times New Roman"/>
                          <a:cs typeface="Times New Roman"/>
                        </a:rPr>
                        <a:t>Monin-Obukov</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Land Surface</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a:effectLst/>
                          <a:latin typeface="Times New Roman"/>
                          <a:ea typeface="Times New Roman"/>
                          <a:cs typeface="Times New Roman"/>
                        </a:rPr>
                        <a:t>thermal diffusion</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a:effectLst/>
                          <a:latin typeface="Times New Roman"/>
                          <a:ea typeface="Times New Roman"/>
                          <a:cs typeface="Times New Roman"/>
                        </a:rPr>
                        <a:t>Radiation</a:t>
                      </a:r>
                      <a:endParaRPr lang="en-US" sz="120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err="1" smtClean="0">
                          <a:effectLst/>
                          <a:latin typeface="Times New Roman"/>
                          <a:ea typeface="Times New Roman"/>
                          <a:cs typeface="Times New Roman"/>
                        </a:rPr>
                        <a:t>Rrtm</a:t>
                      </a:r>
                      <a:r>
                        <a:rPr lang="en-US" sz="1200" dirty="0" smtClean="0">
                          <a:effectLst/>
                          <a:latin typeface="Times New Roman"/>
                          <a:ea typeface="Times New Roman"/>
                          <a:cs typeface="Times New Roman"/>
                        </a:rPr>
                        <a:t> / </a:t>
                      </a:r>
                      <a:r>
                        <a:rPr lang="en-US" sz="1200" dirty="0" err="1" smtClean="0">
                          <a:effectLst/>
                          <a:latin typeface="Times New Roman"/>
                          <a:ea typeface="Times New Roman"/>
                          <a:cs typeface="Times New Roman"/>
                        </a:rPr>
                        <a:t>Dudhia</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r>
                        <a:rPr lang="en-US" sz="1200" dirty="0" smtClean="0">
                          <a:effectLst/>
                          <a:latin typeface="Times New Roman"/>
                          <a:ea typeface="Times New Roman"/>
                          <a:cs typeface="Times New Roman"/>
                        </a:rPr>
                        <a:t>Air-sea flux</a:t>
                      </a: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r>
                        <a:rPr lang="en-US" sz="1200" dirty="0" smtClean="0">
                          <a:effectLst/>
                          <a:latin typeface="Times New Roman"/>
                          <a:ea typeface="Times New Roman"/>
                          <a:cs typeface="Times New Roman"/>
                        </a:rPr>
                        <a:t>Green and Zhang </a:t>
                      </a:r>
                      <a:endParaRPr lang="en-US" sz="1200" dirty="0">
                        <a:effectLst/>
                        <a:latin typeface="Cambria"/>
                        <a:ea typeface="SimSun"/>
                        <a:cs typeface="Times New Roman"/>
                      </a:endParaRPr>
                    </a:p>
                  </a:txBody>
                  <a:tcPr marL="68580" marR="68580" marT="0" marB="0" anchor="ctr" anchorCtr="1"/>
                </a:tc>
              </a:tr>
              <a:tr h="370840">
                <a:tc>
                  <a:txBody>
                    <a:bodyPr/>
                    <a:lstStyle/>
                    <a:p>
                      <a:pPr marL="0" marR="0" algn="l">
                        <a:spcBef>
                          <a:spcPts val="0"/>
                        </a:spcBef>
                        <a:spcAft>
                          <a:spcPts val="0"/>
                        </a:spcAft>
                      </a:pPr>
                      <a:endParaRPr lang="en-US" sz="1200" dirty="0">
                        <a:effectLst/>
                        <a:latin typeface="Cambria"/>
                        <a:ea typeface="SimSun"/>
                        <a:cs typeface="Times New Roman"/>
                      </a:endParaRPr>
                    </a:p>
                  </a:txBody>
                  <a:tcPr marL="68580" marR="68580" marT="0" marB="0" anchor="ctr" anchorCtr="1"/>
                </a:tc>
                <a:tc>
                  <a:txBody>
                    <a:bodyPr/>
                    <a:lstStyle/>
                    <a:p>
                      <a:pPr marL="0" marR="0" algn="l">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a:spcBef>
                          <a:spcPts val="0"/>
                        </a:spcBef>
                        <a:spcAft>
                          <a:spcPts val="0"/>
                        </a:spcAft>
                        <a:buFont typeface="Arial"/>
                        <a:buChar char="•"/>
                      </a:pPr>
                      <a:r>
                        <a:rPr lang="en-US" sz="1200" dirty="0" smtClean="0">
                          <a:effectLst/>
                          <a:latin typeface="Cambria"/>
                          <a:ea typeface="SimSun"/>
                          <a:cs typeface="Times New Roman"/>
                        </a:rPr>
                        <a:t>60-member</a:t>
                      </a:r>
                      <a:r>
                        <a:rPr lang="en-US" sz="1200" baseline="0" dirty="0" smtClean="0">
                          <a:effectLst/>
                          <a:latin typeface="Cambria"/>
                          <a:ea typeface="SimSun"/>
                          <a:cs typeface="Times New Roman"/>
                        </a:rPr>
                        <a:t> ensemble</a:t>
                      </a:r>
                      <a:endParaRPr lang="en-US" sz="1200" dirty="0">
                        <a:effectLst/>
                        <a:latin typeface="Cambria"/>
                        <a:ea typeface="SimSun"/>
                        <a:cs typeface="Times New Roman"/>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err="1" smtClean="0">
                          <a:solidFill>
                            <a:schemeClr val="tx1"/>
                          </a:solidFill>
                          <a:ea typeface="SimSun" charset="0"/>
                          <a:cs typeface="SimSun" charset="0"/>
                        </a:rPr>
                        <a:t>Gaspairi</a:t>
                      </a:r>
                      <a:r>
                        <a:rPr lang="en-US" altLang="zh-CN" sz="1200" b="0" dirty="0" smtClean="0">
                          <a:solidFill>
                            <a:schemeClr val="tx1"/>
                          </a:solidFill>
                          <a:ea typeface="SimSun" charset="0"/>
                          <a:cs typeface="SimSun" charset="0"/>
                        </a:rPr>
                        <a:t> &amp; Cohn 99' covariance localization with varying </a:t>
                      </a:r>
                      <a:r>
                        <a:rPr lang="en-US" altLang="zh-CN" sz="1200" b="0" dirty="0" err="1" smtClean="0">
                          <a:solidFill>
                            <a:schemeClr val="tx1"/>
                          </a:solidFill>
                          <a:ea typeface="SimSun" charset="0"/>
                          <a:cs typeface="SimSun" charset="0"/>
                        </a:rPr>
                        <a:t>RoI</a:t>
                      </a:r>
                      <a:endParaRPr lang="en-US" altLang="zh-CN" sz="1200" b="0" dirty="0" smtClean="0">
                        <a:solidFill>
                          <a:schemeClr val="tx1"/>
                        </a:solidFill>
                        <a:ea typeface="SimSun" charset="0"/>
                        <a:cs typeface="SimSun" charset="0"/>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altLang="zh-CN" sz="1200" b="0" dirty="0" smtClean="0">
                          <a:solidFill>
                            <a:srgbClr val="000000"/>
                          </a:solidFill>
                          <a:ea typeface="SimSun" charset="0"/>
                          <a:cs typeface="SimSun" charset="0"/>
                        </a:rPr>
                        <a:t>IC &amp; BC: GFS using 3DVAR background uncertainty</a:t>
                      </a: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r h="370840">
                <a:tc gridSpan="2">
                  <a:txBody>
                    <a:bodyPr/>
                    <a:lstStyle/>
                    <a:p>
                      <a:pPr marL="171450" marR="0" indent="-171450" algn="l">
                        <a:spcBef>
                          <a:spcPts val="0"/>
                        </a:spcBef>
                        <a:spcAft>
                          <a:spcPts val="0"/>
                        </a:spcAft>
                        <a:buFont typeface="Arial"/>
                        <a:buChar char="•"/>
                      </a:pPr>
                      <a:r>
                        <a:rPr lang="en-US" sz="1200" dirty="0" smtClean="0">
                          <a:effectLst/>
                          <a:latin typeface="Cambria"/>
                          <a:ea typeface="SimSun"/>
                          <a:cs typeface="Times New Roman"/>
                        </a:rPr>
                        <a:t>Hourly assimilation with</a:t>
                      </a:r>
                      <a:r>
                        <a:rPr lang="en-US" sz="1200" baseline="0" dirty="0" smtClean="0">
                          <a:effectLst/>
                          <a:latin typeface="Cambria"/>
                          <a:ea typeface="SimSun"/>
                          <a:cs typeface="Times New Roman"/>
                        </a:rPr>
                        <a:t> TDR over all 3 domains</a:t>
                      </a:r>
                      <a:endParaRPr lang="en-US" sz="1200" dirty="0">
                        <a:effectLst/>
                        <a:latin typeface="Cambria"/>
                        <a:ea typeface="SimSun"/>
                        <a:cs typeface="Times New Roman"/>
                      </a:endParaRPr>
                    </a:p>
                  </a:txBody>
                  <a:tcPr marL="68580" marR="68580" marT="0" marB="0" anchor="ctr" anchorCtr="1"/>
                </a:tc>
                <a:tc hMerge="1">
                  <a:txBody>
                    <a:bodyPr/>
                    <a:lstStyle/>
                    <a:p>
                      <a:pPr marL="0" marR="0" algn="ctr">
                        <a:spcBef>
                          <a:spcPts val="0"/>
                        </a:spcBef>
                        <a:spcAft>
                          <a:spcPts val="0"/>
                        </a:spcAft>
                      </a:pPr>
                      <a:endParaRPr lang="en-US" sz="1200" dirty="0">
                        <a:effectLst/>
                        <a:latin typeface="Cambria"/>
                        <a:ea typeface="SimSun"/>
                        <a:cs typeface="Times New Roman"/>
                      </a:endParaRPr>
                    </a:p>
                  </a:txBody>
                  <a:tcPr marL="68580" marR="68580" marT="0" marB="0" anchor="ctr" anchorCtr="1"/>
                </a:tc>
              </a:tr>
            </a:tbl>
          </a:graphicData>
        </a:graphic>
      </p:graphicFrame>
      <p:sp>
        <p:nvSpPr>
          <p:cNvPr id="10" name="TextBox 9"/>
          <p:cNvSpPr txBox="1"/>
          <p:nvPr/>
        </p:nvSpPr>
        <p:spPr>
          <a:xfrm>
            <a:off x="115049" y="5372895"/>
            <a:ext cx="8791965" cy="923330"/>
          </a:xfrm>
          <a:prstGeom prst="rect">
            <a:avLst/>
          </a:prstGeom>
          <a:noFill/>
        </p:spPr>
        <p:txBody>
          <a:bodyPr wrap="none" rtlCol="0">
            <a:spAutoFit/>
          </a:bodyPr>
          <a:lstStyle/>
          <a:p>
            <a:r>
              <a:rPr lang="en-US" b="1" dirty="0" smtClean="0">
                <a:solidFill>
                  <a:srgbClr val="FF0000"/>
                </a:solidFill>
              </a:rPr>
              <a:t>ATCF ID:</a:t>
            </a:r>
          </a:p>
          <a:p>
            <a:r>
              <a:rPr lang="en-US" b="1" dirty="0" smtClean="0">
                <a:solidFill>
                  <a:srgbClr val="0000FF"/>
                </a:solidFill>
              </a:rPr>
              <a:t>APSU</a:t>
            </a:r>
            <a:r>
              <a:rPr lang="en-US" dirty="0" smtClean="0"/>
              <a:t>: stream 1.5, ARW 3-km deterministic forecast initialized with </a:t>
            </a:r>
            <a:r>
              <a:rPr lang="en-US" dirty="0" smtClean="0">
                <a:solidFill>
                  <a:srgbClr val="0000FF"/>
                </a:solidFill>
              </a:rPr>
              <a:t>TDR assimilation</a:t>
            </a:r>
            <a:r>
              <a:rPr lang="en-US" dirty="0" smtClean="0"/>
              <a:t>;</a:t>
            </a:r>
          </a:p>
          <a:p>
            <a:r>
              <a:rPr lang="en-US" b="1" dirty="0" smtClean="0">
                <a:solidFill>
                  <a:srgbClr val="0000FF"/>
                </a:solidFill>
              </a:rPr>
              <a:t>ANPS</a:t>
            </a:r>
            <a:r>
              <a:rPr lang="en-US" dirty="0" smtClean="0"/>
              <a:t>: stream 2.0, ARW </a:t>
            </a:r>
            <a:r>
              <a:rPr lang="en-US" dirty="0"/>
              <a:t>3-km deterministic forecast initialized with </a:t>
            </a:r>
            <a:r>
              <a:rPr lang="en-US" dirty="0" smtClean="0">
                <a:solidFill>
                  <a:srgbClr val="0000FF"/>
                </a:solidFill>
              </a:rPr>
              <a:t>operational GFS Analysis</a:t>
            </a:r>
            <a:r>
              <a:rPr lang="en-US" dirty="0" smtClean="0"/>
              <a:t>.</a:t>
            </a:r>
            <a:endParaRPr lang="en-US" dirty="0"/>
          </a:p>
        </p:txBody>
      </p:sp>
    </p:spTree>
    <p:extLst>
      <p:ext uri="{BB962C8B-B14F-4D97-AF65-F5344CB8AC3E}">
        <p14:creationId xmlns:p14="http://schemas.microsoft.com/office/powerpoint/2010/main" val="2231706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366713" y="114648"/>
            <a:ext cx="8229600" cy="649288"/>
          </a:xfrm>
        </p:spPr>
        <p:txBody>
          <a:bodyPr vert="horz" lIns="91440" tIns="45720" rIns="91440" bIns="45720" rtlCol="0" anchor="ctr">
            <a:normAutofit/>
          </a:bodyPr>
          <a:lstStyle/>
          <a:p>
            <a:r>
              <a:rPr lang="en-US" sz="3200" dirty="0" smtClean="0"/>
              <a:t>7. DA </a:t>
            </a:r>
            <a:r>
              <a:rPr lang="en-US" sz="3200" dirty="0"/>
              <a:t>Tiger Team: APCT errors each year</a:t>
            </a:r>
          </a:p>
        </p:txBody>
      </p:sp>
      <p:pic>
        <p:nvPicPr>
          <p:cNvPr id="4" name="Picture 3" descr="enkf_abserr_AL2010_APCT_vs_OFCL_homo_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183" y="763936"/>
            <a:ext cx="2743200" cy="2322464"/>
          </a:xfrm>
          <a:prstGeom prst="rect">
            <a:avLst/>
          </a:prstGeom>
        </p:spPr>
      </p:pic>
      <p:pic>
        <p:nvPicPr>
          <p:cNvPr id="5" name="Picture 4" descr="enkf_abserr_AL2010_APCT_vs_OFCL_homo_ws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83" y="3086400"/>
            <a:ext cx="2743200" cy="2313004"/>
          </a:xfrm>
          <a:prstGeom prst="rect">
            <a:avLst/>
          </a:prstGeom>
        </p:spPr>
      </p:pic>
      <p:pic>
        <p:nvPicPr>
          <p:cNvPr id="6" name="Picture 5" descr="enkf_abserr_AL2011_APCT_vs_OFCL_homo_track.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59" y="763936"/>
            <a:ext cx="2743200" cy="2322464"/>
          </a:xfrm>
          <a:prstGeom prst="rect">
            <a:avLst/>
          </a:prstGeom>
        </p:spPr>
      </p:pic>
      <p:pic>
        <p:nvPicPr>
          <p:cNvPr id="7" name="Picture 6" descr="enkf_abserr_AL2011_APCT_vs_OFCL_homo_wsp.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3989" y="3086400"/>
            <a:ext cx="2743200" cy="2313004"/>
          </a:xfrm>
          <a:prstGeom prst="rect">
            <a:avLst/>
          </a:prstGeom>
        </p:spPr>
      </p:pic>
      <p:pic>
        <p:nvPicPr>
          <p:cNvPr id="8" name="Picture 7" descr="enkf_abserr_AL2012_APCT_vs_OFCL_homo_track.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2753" y="763936"/>
            <a:ext cx="2743200" cy="2322464"/>
          </a:xfrm>
          <a:prstGeom prst="rect">
            <a:avLst/>
          </a:prstGeom>
        </p:spPr>
      </p:pic>
      <p:pic>
        <p:nvPicPr>
          <p:cNvPr id="9" name="Picture 8" descr="enkf_abserr_AL2012_APCT_vs_OFCL_homo_wsp.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2753" y="3086400"/>
            <a:ext cx="2743200" cy="2313004"/>
          </a:xfrm>
          <a:prstGeom prst="rect">
            <a:avLst/>
          </a:prstGeom>
        </p:spPr>
      </p:pic>
      <p:sp>
        <p:nvSpPr>
          <p:cNvPr id="10" name="TextBox 9"/>
          <p:cNvSpPr txBox="1"/>
          <p:nvPr/>
        </p:nvSpPr>
        <p:spPr>
          <a:xfrm>
            <a:off x="1403949" y="2540082"/>
            <a:ext cx="1702434" cy="369332"/>
          </a:xfrm>
          <a:prstGeom prst="rect">
            <a:avLst/>
          </a:prstGeom>
          <a:noFill/>
        </p:spPr>
        <p:txBody>
          <a:bodyPr wrap="none" rtlCol="0">
            <a:spAutoFit/>
          </a:bodyPr>
          <a:lstStyle/>
          <a:p>
            <a:r>
              <a:rPr lang="en-US" dirty="0" smtClean="0"/>
              <a:t>Track error (km)</a:t>
            </a:r>
            <a:endParaRPr lang="en-US" dirty="0"/>
          </a:p>
        </p:txBody>
      </p:sp>
      <p:sp>
        <p:nvSpPr>
          <p:cNvPr id="11" name="TextBox 10"/>
          <p:cNvSpPr txBox="1"/>
          <p:nvPr/>
        </p:nvSpPr>
        <p:spPr>
          <a:xfrm>
            <a:off x="1309269" y="4847814"/>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
        <p:nvSpPr>
          <p:cNvPr id="12" name="TextBox 11"/>
          <p:cNvSpPr txBox="1"/>
          <p:nvPr/>
        </p:nvSpPr>
        <p:spPr>
          <a:xfrm>
            <a:off x="1014122" y="5430368"/>
            <a:ext cx="1672253" cy="369332"/>
          </a:xfrm>
          <a:prstGeom prst="rect">
            <a:avLst/>
          </a:prstGeom>
          <a:noFill/>
        </p:spPr>
        <p:txBody>
          <a:bodyPr wrap="none" rtlCol="0">
            <a:spAutoFit/>
          </a:bodyPr>
          <a:lstStyle/>
          <a:p>
            <a:r>
              <a:rPr lang="en-US" dirty="0" smtClean="0"/>
              <a:t>2010, 140 cases</a:t>
            </a:r>
            <a:endParaRPr lang="en-US" dirty="0"/>
          </a:p>
        </p:txBody>
      </p:sp>
      <p:sp>
        <p:nvSpPr>
          <p:cNvPr id="13" name="TextBox 12"/>
          <p:cNvSpPr txBox="1"/>
          <p:nvPr/>
        </p:nvSpPr>
        <p:spPr>
          <a:xfrm>
            <a:off x="3867574" y="5432472"/>
            <a:ext cx="1672253" cy="369332"/>
          </a:xfrm>
          <a:prstGeom prst="rect">
            <a:avLst/>
          </a:prstGeom>
          <a:noFill/>
        </p:spPr>
        <p:txBody>
          <a:bodyPr wrap="none" rtlCol="0">
            <a:spAutoFit/>
          </a:bodyPr>
          <a:lstStyle/>
          <a:p>
            <a:r>
              <a:rPr lang="en-US" dirty="0" smtClean="0"/>
              <a:t>2011, 130 cases</a:t>
            </a:r>
            <a:endParaRPr lang="en-US" dirty="0"/>
          </a:p>
        </p:txBody>
      </p:sp>
      <p:sp>
        <p:nvSpPr>
          <p:cNvPr id="14" name="TextBox 13"/>
          <p:cNvSpPr txBox="1"/>
          <p:nvPr/>
        </p:nvSpPr>
        <p:spPr>
          <a:xfrm>
            <a:off x="6711728" y="5432472"/>
            <a:ext cx="1672253" cy="369332"/>
          </a:xfrm>
          <a:prstGeom prst="rect">
            <a:avLst/>
          </a:prstGeom>
          <a:noFill/>
        </p:spPr>
        <p:txBody>
          <a:bodyPr wrap="none" rtlCol="0">
            <a:spAutoFit/>
          </a:bodyPr>
          <a:lstStyle/>
          <a:p>
            <a:r>
              <a:rPr lang="en-US" dirty="0" smtClean="0"/>
              <a:t>2012, 230 cases</a:t>
            </a:r>
            <a:endParaRPr lang="en-US" dirty="0"/>
          </a:p>
        </p:txBody>
      </p:sp>
    </p:spTree>
    <p:extLst>
      <p:ext uri="{BB962C8B-B14F-4D97-AF65-F5344CB8AC3E}">
        <p14:creationId xmlns:p14="http://schemas.microsoft.com/office/powerpoint/2010/main" val="3743548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147"/>
          </a:xfrm>
        </p:spPr>
        <p:txBody>
          <a:bodyPr/>
          <a:lstStyle/>
          <a:p>
            <a:r>
              <a:rPr lang="en-US" dirty="0" smtClean="0"/>
              <a:t>1.2 APSU workflow</a:t>
            </a:r>
            <a:endParaRPr lang="en-US" dirty="0"/>
          </a:p>
        </p:txBody>
      </p:sp>
      <p:sp>
        <p:nvSpPr>
          <p:cNvPr id="4" name="TextBox 3"/>
          <p:cNvSpPr txBox="1">
            <a:spLocks noChangeArrowheads="1"/>
          </p:cNvSpPr>
          <p:nvPr/>
        </p:nvSpPr>
        <p:spPr bwMode="auto">
          <a:xfrm>
            <a:off x="457200" y="2762071"/>
            <a:ext cx="1031875" cy="369888"/>
          </a:xfrm>
          <a:prstGeom prst="rect">
            <a:avLst/>
          </a:prstGeom>
          <a:solidFill>
            <a:srgbClr val="33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dirty="0">
                <a:solidFill>
                  <a:schemeClr val="bg1"/>
                </a:solidFill>
                <a:latin typeface="Calibri" charset="0"/>
                <a:ea typeface="宋体" charset="0"/>
                <a:cs typeface="宋体" charset="0"/>
              </a:rPr>
              <a:t>-</a:t>
            </a:r>
            <a:r>
              <a:rPr lang="en-US" altLang="zh-CN" sz="1800" dirty="0" smtClean="0">
                <a:solidFill>
                  <a:schemeClr val="bg1"/>
                </a:solidFill>
                <a:latin typeface="Calibri" charset="0"/>
                <a:ea typeface="宋体" charset="0"/>
                <a:cs typeface="宋体" charset="0"/>
              </a:rPr>
              <a:t>12h</a:t>
            </a:r>
            <a:endParaRPr lang="en-US" altLang="zh-CN" sz="1800" dirty="0">
              <a:solidFill>
                <a:schemeClr val="bg1"/>
              </a:solidFill>
              <a:latin typeface="Calibri" charset="0"/>
              <a:ea typeface="宋体" charset="0"/>
              <a:cs typeface="宋体" charset="0"/>
            </a:endParaRPr>
          </a:p>
        </p:txBody>
      </p:sp>
      <p:sp>
        <p:nvSpPr>
          <p:cNvPr id="5" name="TextBox 4"/>
          <p:cNvSpPr txBox="1"/>
          <p:nvPr/>
        </p:nvSpPr>
        <p:spPr>
          <a:xfrm>
            <a:off x="152400" y="3524071"/>
            <a:ext cx="1600200" cy="1600200"/>
          </a:xfrm>
          <a:prstGeom prst="rect">
            <a:avLst/>
          </a:prstGeom>
          <a:noFill/>
          <a:ln>
            <a:solidFill>
              <a:schemeClr val="tx2">
                <a:lumMod val="60000"/>
                <a:lumOff val="40000"/>
              </a:schemeClr>
            </a:solidFill>
          </a:ln>
        </p:spPr>
        <p:txBody>
          <a:bodyPr>
            <a:spAutoFit/>
          </a:bodyPr>
          <a:lstStyle/>
          <a:p>
            <a:pPr marL="176213" indent="-176213">
              <a:buFont typeface="Wingdings" pitchFamily="-107" charset="2"/>
              <a:buChar char="Ø"/>
              <a:defRPr/>
            </a:pPr>
            <a:r>
              <a:rPr lang="zh-CN" altLang="en-US" sz="1400" dirty="0">
                <a:latin typeface="Calibri" pitchFamily="-107" charset="0"/>
                <a:ea typeface="+mn-ea"/>
                <a:cs typeface="+mn-cs"/>
              </a:rPr>
              <a:t> </a:t>
            </a:r>
            <a:r>
              <a:rPr lang="en-US" altLang="zh-CN" sz="1400" dirty="0">
                <a:latin typeface="Calibri" pitchFamily="-107" charset="0"/>
                <a:ea typeface="+mn-ea"/>
                <a:cs typeface="+mn-cs"/>
              </a:rPr>
              <a:t>wrf-3dvar produce </a:t>
            </a:r>
            <a:r>
              <a:rPr lang="en-US" altLang="zh-CN" sz="1400" dirty="0" smtClean="0">
                <a:latin typeface="Calibri" pitchFamily="-107" charset="0"/>
                <a:ea typeface="+mn-ea"/>
                <a:cs typeface="+mn-cs"/>
              </a:rPr>
              <a:t>60 </a:t>
            </a:r>
            <a:r>
              <a:rPr lang="en-US" altLang="zh-CN" sz="1400" dirty="0">
                <a:latin typeface="Calibri" pitchFamily="-107" charset="0"/>
                <a:ea typeface="+mn-ea"/>
                <a:cs typeface="+mn-cs"/>
              </a:rPr>
              <a:t>members from GFS analysis with 3 domains</a:t>
            </a:r>
          </a:p>
          <a:p>
            <a:pPr marL="176213" indent="-176213">
              <a:buFont typeface="Wingdings" pitchFamily="-107" charset="2"/>
              <a:buChar char="Ø"/>
              <a:defRPr/>
            </a:pPr>
            <a:r>
              <a:rPr lang="en-US" altLang="zh-CN" sz="1400" dirty="0">
                <a:latin typeface="Calibri" pitchFamily="-107" charset="0"/>
                <a:ea typeface="+mn-ea"/>
                <a:cs typeface="+mn-cs"/>
              </a:rPr>
              <a:t>GFS forecast as BCs</a:t>
            </a:r>
          </a:p>
        </p:txBody>
      </p:sp>
      <p:cxnSp>
        <p:nvCxnSpPr>
          <p:cNvPr id="6" name="Straight Connector 5"/>
          <p:cNvCxnSpPr>
            <a:cxnSpLocks noChangeShapeType="1"/>
          </p:cNvCxnSpPr>
          <p:nvPr/>
        </p:nvCxnSpPr>
        <p:spPr bwMode="auto">
          <a:xfrm>
            <a:off x="1489075" y="2914471"/>
            <a:ext cx="568325" cy="3175"/>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7" name="TextBox 6"/>
          <p:cNvSpPr txBox="1"/>
          <p:nvPr/>
        </p:nvSpPr>
        <p:spPr>
          <a:xfrm>
            <a:off x="1219200" y="1881009"/>
            <a:ext cx="990600" cy="522287"/>
          </a:xfrm>
          <a:prstGeom prst="rect">
            <a:avLst/>
          </a:prstGeom>
          <a:noFill/>
          <a:ln>
            <a:solidFill>
              <a:schemeClr val="tx2">
                <a:lumMod val="60000"/>
                <a:lumOff val="40000"/>
              </a:schemeClr>
            </a:solidFill>
          </a:ln>
        </p:spPr>
        <p:txBody>
          <a:bodyPr>
            <a:spAutoFit/>
          </a:bodyPr>
          <a:lstStyle/>
          <a:p>
            <a:pPr>
              <a:defRPr/>
            </a:pPr>
            <a:r>
              <a:rPr lang="en-US" altLang="zh-CN" sz="1400">
                <a:latin typeface="Calibri" pitchFamily="-107" charset="0"/>
                <a:ea typeface="+mn-ea"/>
                <a:cs typeface="+mn-cs"/>
              </a:rPr>
              <a:t>Ensemble Forecast</a:t>
            </a:r>
          </a:p>
        </p:txBody>
      </p:sp>
      <p:cxnSp>
        <p:nvCxnSpPr>
          <p:cNvPr id="8" name="Straight Arrow Connector 7"/>
          <p:cNvCxnSpPr>
            <a:cxnSpLocks noChangeShapeType="1"/>
          </p:cNvCxnSpPr>
          <p:nvPr/>
        </p:nvCxnSpPr>
        <p:spPr bwMode="auto">
          <a:xfrm rot="5400000" flipH="1" flipV="1">
            <a:off x="794544" y="3328015"/>
            <a:ext cx="392112"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cxnSp>
        <p:nvCxnSpPr>
          <p:cNvPr id="9" name="Straight Arrow Connector 8"/>
          <p:cNvCxnSpPr>
            <a:cxnSpLocks noChangeShapeType="1"/>
            <a:stCxn id="7" idx="2"/>
          </p:cNvCxnSpPr>
          <p:nvPr/>
        </p:nvCxnSpPr>
        <p:spPr bwMode="auto">
          <a:xfrm rot="5400000">
            <a:off x="1458913" y="2658884"/>
            <a:ext cx="511175" cy="31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0" name="TextBox 21"/>
          <p:cNvSpPr txBox="1">
            <a:spLocks noChangeArrowheads="1"/>
          </p:cNvSpPr>
          <p:nvPr/>
        </p:nvSpPr>
        <p:spPr bwMode="auto">
          <a:xfrm>
            <a:off x="2092325" y="2573159"/>
            <a:ext cx="1031875" cy="646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a:solidFill>
                  <a:srgbClr val="FFFFFF"/>
                </a:solidFill>
                <a:latin typeface="Calibri" charset="0"/>
                <a:ea typeface="宋体" charset="0"/>
                <a:cs typeface="宋体" charset="0"/>
              </a:rPr>
              <a:t>SOs from</a:t>
            </a:r>
          </a:p>
          <a:p>
            <a:pPr algn="ctr" eaLnBrk="1" hangingPunct="1"/>
            <a:r>
              <a:rPr lang="en-US" altLang="zh-CN" sz="1800">
                <a:solidFill>
                  <a:srgbClr val="FFFFFF"/>
                </a:solidFill>
                <a:latin typeface="Calibri" charset="0"/>
                <a:ea typeface="宋体" charset="0"/>
                <a:cs typeface="宋体" charset="0"/>
              </a:rPr>
              <a:t>1</a:t>
            </a:r>
            <a:r>
              <a:rPr lang="en-US" altLang="zh-CN" sz="1800" baseline="30000">
                <a:solidFill>
                  <a:srgbClr val="FFFFFF"/>
                </a:solidFill>
                <a:latin typeface="Calibri" charset="0"/>
                <a:ea typeface="宋体" charset="0"/>
                <a:cs typeface="宋体" charset="0"/>
              </a:rPr>
              <a:t>st  </a:t>
            </a:r>
            <a:r>
              <a:rPr lang="en-US" altLang="zh-CN" sz="1800">
                <a:solidFill>
                  <a:srgbClr val="FFFFFF"/>
                </a:solidFill>
                <a:latin typeface="Calibri" charset="0"/>
                <a:ea typeface="宋体" charset="0"/>
                <a:cs typeface="宋体" charset="0"/>
              </a:rPr>
              <a:t>leg</a:t>
            </a:r>
          </a:p>
        </p:txBody>
      </p:sp>
      <p:sp>
        <p:nvSpPr>
          <p:cNvPr id="11" name="TextBox 10"/>
          <p:cNvSpPr txBox="1"/>
          <p:nvPr/>
        </p:nvSpPr>
        <p:spPr>
          <a:xfrm>
            <a:off x="1905000" y="3524071"/>
            <a:ext cx="1219200" cy="522288"/>
          </a:xfrm>
          <a:prstGeom prst="rect">
            <a:avLst/>
          </a:prstGeom>
          <a:noFill/>
          <a:ln>
            <a:solidFill>
              <a:schemeClr val="tx2">
                <a:lumMod val="60000"/>
                <a:lumOff val="40000"/>
              </a:schemeClr>
            </a:solidFill>
          </a:ln>
        </p:spPr>
        <p:txBody>
          <a:bodyPr>
            <a:spAutoFit/>
          </a:bodyPr>
          <a:lstStyle/>
          <a:p>
            <a:pPr algn="ctr">
              <a:defRPr/>
            </a:pPr>
            <a:r>
              <a:rPr lang="zh-CN" altLang="en-US" sz="1400">
                <a:latin typeface="Calibri" pitchFamily="-107" charset="0"/>
                <a:ea typeface="+mn-ea"/>
                <a:cs typeface="+mn-cs"/>
              </a:rPr>
              <a:t> </a:t>
            </a:r>
            <a:r>
              <a:rPr lang="en-US" altLang="zh-CN" sz="1400">
                <a:latin typeface="Calibri" pitchFamily="-107" charset="0"/>
                <a:ea typeface="+mn-ea"/>
                <a:cs typeface="+mn-cs"/>
              </a:rPr>
              <a:t>EnKF with radar Vr</a:t>
            </a:r>
          </a:p>
        </p:txBody>
      </p:sp>
      <p:cxnSp>
        <p:nvCxnSpPr>
          <p:cNvPr id="12" name="Straight Arrow Connector 11"/>
          <p:cNvCxnSpPr>
            <a:cxnSpLocks noChangeShapeType="1"/>
          </p:cNvCxnSpPr>
          <p:nvPr/>
        </p:nvCxnSpPr>
        <p:spPr bwMode="auto">
          <a:xfrm rot="5400000" flipH="1" flipV="1">
            <a:off x="2394744" y="3328015"/>
            <a:ext cx="392112"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cxnSp>
        <p:nvCxnSpPr>
          <p:cNvPr id="13" name="Straight Connector 12"/>
          <p:cNvCxnSpPr>
            <a:cxnSpLocks noChangeShapeType="1"/>
          </p:cNvCxnSpPr>
          <p:nvPr/>
        </p:nvCxnSpPr>
        <p:spPr bwMode="auto">
          <a:xfrm>
            <a:off x="3124200" y="2914471"/>
            <a:ext cx="415925" cy="3175"/>
          </a:xfrm>
          <a:prstGeom prst="line">
            <a:avLst/>
          </a:prstGeom>
          <a:noFill/>
          <a:ln w="25400">
            <a:solidFill>
              <a:schemeClr val="accent1"/>
            </a:solidFill>
            <a:prstDash val="sysDash"/>
            <a:round/>
            <a:headEnd/>
            <a:tailEnd/>
          </a:ln>
          <a:effectLst>
            <a:outerShdw dist="20000" dir="5400000" rotWithShape="0">
              <a:srgbClr val="808080">
                <a:alpha val="37999"/>
              </a:srgbClr>
            </a:outerShdw>
          </a:effectLst>
        </p:spPr>
      </p:cxnSp>
      <p:sp>
        <p:nvSpPr>
          <p:cNvPr id="14" name="TextBox 27"/>
          <p:cNvSpPr txBox="1">
            <a:spLocks noChangeArrowheads="1"/>
          </p:cNvSpPr>
          <p:nvPr/>
        </p:nvSpPr>
        <p:spPr bwMode="auto">
          <a:xfrm>
            <a:off x="3581400" y="2581096"/>
            <a:ext cx="1031875"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a:solidFill>
                  <a:srgbClr val="FFFFFF"/>
                </a:solidFill>
                <a:latin typeface="Calibri" charset="0"/>
                <a:ea typeface="宋体" charset="0"/>
                <a:cs typeface="宋体" charset="0"/>
              </a:rPr>
              <a:t>SOs from</a:t>
            </a:r>
          </a:p>
          <a:p>
            <a:pPr algn="ctr" eaLnBrk="1" hangingPunct="1"/>
            <a:r>
              <a:rPr lang="en-US" altLang="zh-CN" sz="1800">
                <a:solidFill>
                  <a:srgbClr val="FFFFFF"/>
                </a:solidFill>
                <a:latin typeface="Calibri" charset="0"/>
                <a:ea typeface="宋体" charset="0"/>
                <a:cs typeface="宋体" charset="0"/>
              </a:rPr>
              <a:t>legs  </a:t>
            </a:r>
          </a:p>
        </p:txBody>
      </p:sp>
      <p:cxnSp>
        <p:nvCxnSpPr>
          <p:cNvPr id="15" name="Straight Arrow Connector 14"/>
          <p:cNvCxnSpPr>
            <a:cxnSpLocks noChangeShapeType="1"/>
          </p:cNvCxnSpPr>
          <p:nvPr/>
        </p:nvCxnSpPr>
        <p:spPr bwMode="auto">
          <a:xfrm rot="5400000" flipH="1" flipV="1">
            <a:off x="3883025" y="3335159"/>
            <a:ext cx="39370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16" name="TextBox 30"/>
          <p:cNvSpPr txBox="1">
            <a:spLocks noChangeArrowheads="1"/>
          </p:cNvSpPr>
          <p:nvPr/>
        </p:nvSpPr>
        <p:spPr bwMode="auto">
          <a:xfrm>
            <a:off x="6477000" y="2685871"/>
            <a:ext cx="1031875" cy="369888"/>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dirty="0" smtClean="0">
                <a:solidFill>
                  <a:srgbClr val="FFFFFF"/>
                </a:solidFill>
                <a:latin typeface="Calibri" charset="0"/>
                <a:ea typeface="宋体" charset="0"/>
                <a:cs typeface="宋体" charset="0"/>
              </a:rPr>
              <a:t>00h</a:t>
            </a:r>
            <a:endParaRPr lang="en-US" altLang="zh-CN" sz="1800" dirty="0">
              <a:solidFill>
                <a:srgbClr val="FFFFFF"/>
              </a:solidFill>
              <a:latin typeface="Calibri" charset="0"/>
              <a:ea typeface="宋体" charset="0"/>
              <a:cs typeface="宋体" charset="0"/>
            </a:endParaRPr>
          </a:p>
        </p:txBody>
      </p:sp>
      <p:sp>
        <p:nvSpPr>
          <p:cNvPr id="17" name="TextBox 16"/>
          <p:cNvSpPr txBox="1"/>
          <p:nvPr/>
        </p:nvSpPr>
        <p:spPr>
          <a:xfrm>
            <a:off x="3429000" y="3524071"/>
            <a:ext cx="1219200" cy="523875"/>
          </a:xfrm>
          <a:prstGeom prst="rect">
            <a:avLst/>
          </a:prstGeom>
          <a:noFill/>
          <a:ln>
            <a:solidFill>
              <a:schemeClr val="tx2">
                <a:lumMod val="60000"/>
                <a:lumOff val="40000"/>
              </a:schemeClr>
            </a:solidFill>
          </a:ln>
        </p:spPr>
        <p:txBody>
          <a:bodyPr>
            <a:spAutoFit/>
          </a:bodyPr>
          <a:lstStyle/>
          <a:p>
            <a:pPr algn="ctr">
              <a:defRPr/>
            </a:pPr>
            <a:r>
              <a:rPr lang="zh-CN" altLang="en-US" sz="1400">
                <a:latin typeface="Calibri" pitchFamily="-107" charset="0"/>
                <a:ea typeface="+mn-ea"/>
                <a:cs typeface="+mn-cs"/>
              </a:rPr>
              <a:t> </a:t>
            </a:r>
            <a:r>
              <a:rPr lang="en-US" altLang="zh-CN" sz="1400">
                <a:latin typeface="Calibri" pitchFamily="-107" charset="0"/>
                <a:ea typeface="+mn-ea"/>
                <a:cs typeface="+mn-cs"/>
              </a:rPr>
              <a:t>EnKF with radar Vr</a:t>
            </a:r>
          </a:p>
        </p:txBody>
      </p:sp>
      <p:cxnSp>
        <p:nvCxnSpPr>
          <p:cNvPr id="18" name="Straight Connector 17"/>
          <p:cNvCxnSpPr>
            <a:cxnSpLocks noChangeShapeType="1"/>
          </p:cNvCxnSpPr>
          <p:nvPr/>
        </p:nvCxnSpPr>
        <p:spPr bwMode="auto">
          <a:xfrm>
            <a:off x="4613275" y="2923996"/>
            <a:ext cx="415925" cy="3175"/>
          </a:xfrm>
          <a:prstGeom prst="line">
            <a:avLst/>
          </a:prstGeom>
          <a:noFill/>
          <a:ln w="25400">
            <a:solidFill>
              <a:schemeClr val="accent1"/>
            </a:solidFill>
            <a:prstDash val="sysDash"/>
            <a:round/>
            <a:headEnd/>
            <a:tailEnd/>
          </a:ln>
          <a:effectLst>
            <a:outerShdw dist="20000" dir="5400000" rotWithShape="0">
              <a:srgbClr val="808080">
                <a:alpha val="37999"/>
              </a:srgbClr>
            </a:outerShdw>
          </a:effectLst>
        </p:spPr>
      </p:cxnSp>
      <p:sp>
        <p:nvSpPr>
          <p:cNvPr id="19" name="TextBox 37"/>
          <p:cNvSpPr txBox="1">
            <a:spLocks noChangeArrowheads="1"/>
          </p:cNvSpPr>
          <p:nvPr/>
        </p:nvSpPr>
        <p:spPr bwMode="auto">
          <a:xfrm>
            <a:off x="5029200" y="2590621"/>
            <a:ext cx="1031875" cy="64611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1800">
                <a:solidFill>
                  <a:srgbClr val="FFFFFF"/>
                </a:solidFill>
                <a:latin typeface="Calibri" charset="0"/>
                <a:ea typeface="宋体" charset="0"/>
                <a:cs typeface="宋体" charset="0"/>
              </a:rPr>
              <a:t>The last </a:t>
            </a:r>
          </a:p>
          <a:p>
            <a:pPr algn="ctr" eaLnBrk="1" hangingPunct="1"/>
            <a:r>
              <a:rPr lang="en-US" altLang="zh-CN" sz="1800">
                <a:solidFill>
                  <a:srgbClr val="FFFFFF"/>
                </a:solidFill>
                <a:latin typeface="Calibri" charset="0"/>
                <a:ea typeface="宋体" charset="0"/>
                <a:cs typeface="宋体" charset="0"/>
              </a:rPr>
              <a:t>leg</a:t>
            </a:r>
          </a:p>
        </p:txBody>
      </p:sp>
      <p:cxnSp>
        <p:nvCxnSpPr>
          <p:cNvPr id="20" name="Straight Arrow Connector 19"/>
          <p:cNvCxnSpPr>
            <a:cxnSpLocks noChangeShapeType="1"/>
          </p:cNvCxnSpPr>
          <p:nvPr/>
        </p:nvCxnSpPr>
        <p:spPr bwMode="auto">
          <a:xfrm rot="5400000" flipH="1" flipV="1">
            <a:off x="5331618" y="3345478"/>
            <a:ext cx="392113"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21" name="TextBox 20"/>
          <p:cNvSpPr txBox="1"/>
          <p:nvPr/>
        </p:nvSpPr>
        <p:spPr>
          <a:xfrm>
            <a:off x="4876800" y="3533596"/>
            <a:ext cx="1219200" cy="523875"/>
          </a:xfrm>
          <a:prstGeom prst="rect">
            <a:avLst/>
          </a:prstGeom>
          <a:noFill/>
          <a:ln>
            <a:solidFill>
              <a:schemeClr val="tx2">
                <a:lumMod val="60000"/>
                <a:lumOff val="40000"/>
              </a:schemeClr>
            </a:solidFill>
          </a:ln>
        </p:spPr>
        <p:txBody>
          <a:bodyPr>
            <a:spAutoFit/>
          </a:bodyPr>
          <a:lstStyle/>
          <a:p>
            <a:pPr algn="ctr">
              <a:defRPr/>
            </a:pPr>
            <a:r>
              <a:rPr lang="zh-CN" altLang="en-US" sz="1400">
                <a:latin typeface="Calibri" pitchFamily="-107" charset="0"/>
                <a:ea typeface="+mn-ea"/>
                <a:cs typeface="+mn-cs"/>
              </a:rPr>
              <a:t> </a:t>
            </a:r>
            <a:r>
              <a:rPr lang="en-US" altLang="zh-CN" sz="1400">
                <a:latin typeface="Calibri" pitchFamily="-107" charset="0"/>
                <a:ea typeface="+mn-ea"/>
                <a:cs typeface="+mn-cs"/>
              </a:rPr>
              <a:t>EnKF with radar Vr</a:t>
            </a:r>
          </a:p>
        </p:txBody>
      </p:sp>
      <p:sp>
        <p:nvSpPr>
          <p:cNvPr id="22" name="TextBox 21"/>
          <p:cNvSpPr txBox="1"/>
          <p:nvPr/>
        </p:nvSpPr>
        <p:spPr>
          <a:xfrm>
            <a:off x="2819400" y="1877834"/>
            <a:ext cx="990600" cy="523875"/>
          </a:xfrm>
          <a:prstGeom prst="rect">
            <a:avLst/>
          </a:prstGeom>
          <a:noFill/>
          <a:ln>
            <a:solidFill>
              <a:schemeClr val="tx2">
                <a:lumMod val="60000"/>
                <a:lumOff val="40000"/>
              </a:schemeClr>
            </a:solidFill>
          </a:ln>
        </p:spPr>
        <p:txBody>
          <a:bodyPr>
            <a:spAutoFit/>
          </a:bodyPr>
          <a:lstStyle/>
          <a:p>
            <a:pPr>
              <a:defRPr/>
            </a:pPr>
            <a:r>
              <a:rPr lang="en-US" altLang="zh-CN" sz="1400">
                <a:latin typeface="Calibri" pitchFamily="-107" charset="0"/>
                <a:ea typeface="+mn-ea"/>
                <a:cs typeface="+mn-cs"/>
              </a:rPr>
              <a:t>Ensemble Forecast</a:t>
            </a:r>
          </a:p>
        </p:txBody>
      </p:sp>
      <p:cxnSp>
        <p:nvCxnSpPr>
          <p:cNvPr id="23" name="Straight Arrow Connector 22"/>
          <p:cNvCxnSpPr>
            <a:cxnSpLocks noChangeShapeType="1"/>
            <a:stCxn id="22" idx="2"/>
          </p:cNvCxnSpPr>
          <p:nvPr/>
        </p:nvCxnSpPr>
        <p:spPr bwMode="auto">
          <a:xfrm rot="5400000">
            <a:off x="3058320" y="2656502"/>
            <a:ext cx="512762" cy="31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24" name="TextBox 23"/>
          <p:cNvSpPr txBox="1"/>
          <p:nvPr/>
        </p:nvSpPr>
        <p:spPr>
          <a:xfrm>
            <a:off x="4267200" y="1898471"/>
            <a:ext cx="990600" cy="522288"/>
          </a:xfrm>
          <a:prstGeom prst="rect">
            <a:avLst/>
          </a:prstGeom>
          <a:noFill/>
          <a:ln>
            <a:solidFill>
              <a:schemeClr val="tx2">
                <a:lumMod val="60000"/>
                <a:lumOff val="40000"/>
              </a:schemeClr>
            </a:solidFill>
          </a:ln>
        </p:spPr>
        <p:txBody>
          <a:bodyPr>
            <a:spAutoFit/>
          </a:bodyPr>
          <a:lstStyle/>
          <a:p>
            <a:pPr>
              <a:defRPr/>
            </a:pPr>
            <a:r>
              <a:rPr lang="en-US" altLang="zh-CN" sz="1400">
                <a:latin typeface="Calibri" pitchFamily="-107" charset="0"/>
                <a:ea typeface="+mn-ea"/>
                <a:cs typeface="+mn-cs"/>
              </a:rPr>
              <a:t>Ensemble Forecast</a:t>
            </a:r>
          </a:p>
        </p:txBody>
      </p:sp>
      <p:cxnSp>
        <p:nvCxnSpPr>
          <p:cNvPr id="25" name="Straight Arrow Connector 24"/>
          <p:cNvCxnSpPr>
            <a:cxnSpLocks noChangeShapeType="1"/>
            <a:stCxn id="24" idx="2"/>
          </p:cNvCxnSpPr>
          <p:nvPr/>
        </p:nvCxnSpPr>
        <p:spPr bwMode="auto">
          <a:xfrm rot="5400000">
            <a:off x="4506913" y="2676346"/>
            <a:ext cx="511175" cy="31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26" name="Straight Connector 25"/>
          <p:cNvCxnSpPr>
            <a:cxnSpLocks noChangeShapeType="1"/>
          </p:cNvCxnSpPr>
          <p:nvPr/>
        </p:nvCxnSpPr>
        <p:spPr bwMode="auto">
          <a:xfrm>
            <a:off x="6061075" y="2911296"/>
            <a:ext cx="415925" cy="1588"/>
          </a:xfrm>
          <a:prstGeom prst="line">
            <a:avLst/>
          </a:prstGeom>
          <a:noFill/>
          <a:ln w="25400">
            <a:solidFill>
              <a:schemeClr val="accent1"/>
            </a:solidFill>
            <a:round/>
            <a:headEnd/>
            <a:tailEnd/>
          </a:ln>
          <a:effectLst>
            <a:outerShdw dist="20000" dir="5400000" rotWithShape="0">
              <a:srgbClr val="808080">
                <a:alpha val="37999"/>
              </a:srgbClr>
            </a:outerShdw>
          </a:effectLst>
        </p:spPr>
      </p:cxnSp>
      <p:sp>
        <p:nvSpPr>
          <p:cNvPr id="27" name="TextBox 26"/>
          <p:cNvSpPr txBox="1"/>
          <p:nvPr/>
        </p:nvSpPr>
        <p:spPr>
          <a:xfrm>
            <a:off x="5562600" y="1695271"/>
            <a:ext cx="1219200" cy="738188"/>
          </a:xfrm>
          <a:prstGeom prst="rect">
            <a:avLst/>
          </a:prstGeom>
          <a:noFill/>
          <a:ln>
            <a:solidFill>
              <a:schemeClr val="tx2">
                <a:lumMod val="60000"/>
                <a:lumOff val="40000"/>
              </a:schemeClr>
            </a:solidFill>
          </a:ln>
        </p:spPr>
        <p:txBody>
          <a:bodyPr>
            <a:spAutoFit/>
          </a:bodyPr>
          <a:lstStyle/>
          <a:p>
            <a:pPr>
              <a:defRPr/>
            </a:pPr>
            <a:r>
              <a:rPr lang="en-US" altLang="zh-CN" sz="1400">
                <a:latin typeface="Calibri" pitchFamily="-107" charset="0"/>
                <a:ea typeface="+mn-ea"/>
                <a:cs typeface="+mn-cs"/>
              </a:rPr>
              <a:t>Deterministic Forecast with  fixed domains</a:t>
            </a:r>
          </a:p>
        </p:txBody>
      </p:sp>
      <p:cxnSp>
        <p:nvCxnSpPr>
          <p:cNvPr id="28" name="Straight Arrow Connector 27"/>
          <p:cNvCxnSpPr>
            <a:cxnSpLocks noChangeShapeType="1"/>
          </p:cNvCxnSpPr>
          <p:nvPr/>
        </p:nvCxnSpPr>
        <p:spPr bwMode="auto">
          <a:xfrm rot="16200000" flipH="1">
            <a:off x="5991225" y="2658884"/>
            <a:ext cx="51435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cxnSp>
        <p:nvCxnSpPr>
          <p:cNvPr id="29" name="Straight Connector 28"/>
          <p:cNvCxnSpPr>
            <a:cxnSpLocks noChangeShapeType="1"/>
          </p:cNvCxnSpPr>
          <p:nvPr/>
        </p:nvCxnSpPr>
        <p:spPr bwMode="auto">
          <a:xfrm>
            <a:off x="7508875" y="2909709"/>
            <a:ext cx="1406525" cy="1587"/>
          </a:xfrm>
          <a:prstGeom prst="line">
            <a:avLst/>
          </a:prstGeom>
          <a:noFill/>
          <a:ln w="25400">
            <a:solidFill>
              <a:schemeClr val="accent1"/>
            </a:solidFill>
            <a:round/>
            <a:headEnd/>
            <a:tailEnd type="triangle" w="lg" len="lg"/>
          </a:ln>
          <a:effectLst>
            <a:outerShdw dist="20000" dir="5400000" rotWithShape="0">
              <a:srgbClr val="808080">
                <a:alpha val="37999"/>
              </a:srgbClr>
            </a:outerShdw>
          </a:effectLst>
        </p:spPr>
      </p:cxnSp>
      <p:sp>
        <p:nvSpPr>
          <p:cNvPr id="30" name="TextBox 29"/>
          <p:cNvSpPr txBox="1"/>
          <p:nvPr/>
        </p:nvSpPr>
        <p:spPr>
          <a:xfrm>
            <a:off x="7010400" y="1693684"/>
            <a:ext cx="1905000" cy="738187"/>
          </a:xfrm>
          <a:prstGeom prst="rect">
            <a:avLst/>
          </a:prstGeom>
          <a:noFill/>
          <a:ln>
            <a:solidFill>
              <a:schemeClr val="tx2">
                <a:lumMod val="60000"/>
                <a:lumOff val="40000"/>
              </a:schemeClr>
            </a:solidFill>
          </a:ln>
        </p:spPr>
        <p:txBody>
          <a:bodyPr>
            <a:spAutoFit/>
          </a:bodyPr>
          <a:lstStyle/>
          <a:p>
            <a:pPr>
              <a:defRPr/>
            </a:pPr>
            <a:r>
              <a:rPr lang="en-US" altLang="zh-CN" sz="1400">
                <a:latin typeface="Calibri" pitchFamily="-107" charset="0"/>
                <a:ea typeface="+mn-ea"/>
                <a:cs typeface="+mn-cs"/>
              </a:rPr>
              <a:t>Deterministic Forecast with  moving nested domains by vortex</a:t>
            </a:r>
          </a:p>
        </p:txBody>
      </p:sp>
      <p:cxnSp>
        <p:nvCxnSpPr>
          <p:cNvPr id="31" name="Straight Arrow Connector 30"/>
          <p:cNvCxnSpPr>
            <a:cxnSpLocks noChangeShapeType="1"/>
          </p:cNvCxnSpPr>
          <p:nvPr/>
        </p:nvCxnSpPr>
        <p:spPr bwMode="auto">
          <a:xfrm rot="16200000" flipH="1">
            <a:off x="7743825" y="2657296"/>
            <a:ext cx="514350"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32" name="Left Brace 31"/>
          <p:cNvSpPr/>
          <p:nvPr/>
        </p:nvSpPr>
        <p:spPr>
          <a:xfrm rot="16200000">
            <a:off x="3789363" y="2358846"/>
            <a:ext cx="457200" cy="4156075"/>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ea typeface="ＭＳ Ｐゴシック" pitchFamily="-107" charset="-128"/>
              <a:cs typeface="ＭＳ Ｐゴシック" pitchFamily="-107" charset="-128"/>
            </a:endParaRPr>
          </a:p>
        </p:txBody>
      </p:sp>
      <p:sp>
        <p:nvSpPr>
          <p:cNvPr id="33" name="TextBox 31"/>
          <p:cNvSpPr txBox="1">
            <a:spLocks noChangeArrowheads="1"/>
          </p:cNvSpPr>
          <p:nvPr/>
        </p:nvSpPr>
        <p:spPr bwMode="auto">
          <a:xfrm>
            <a:off x="2092325" y="4662309"/>
            <a:ext cx="3927475" cy="9239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Usually there are about 2 to 5 legs for one NOAA P3 mission during </a:t>
            </a:r>
            <a:r>
              <a:rPr lang="en-US" sz="1800" dirty="0" smtClean="0"/>
              <a:t>-3h </a:t>
            </a:r>
            <a:r>
              <a:rPr lang="en-US" sz="1800" dirty="0"/>
              <a:t>and </a:t>
            </a:r>
            <a:r>
              <a:rPr lang="en-US" sz="1800" dirty="0" smtClean="0"/>
              <a:t>2h </a:t>
            </a:r>
            <a:endParaRPr lang="en-US" sz="1800" dirty="0"/>
          </a:p>
        </p:txBody>
      </p:sp>
      <p:cxnSp>
        <p:nvCxnSpPr>
          <p:cNvPr id="34" name="Straight Arrow Connector 33"/>
          <p:cNvCxnSpPr>
            <a:cxnSpLocks noChangeShapeType="1"/>
          </p:cNvCxnSpPr>
          <p:nvPr/>
        </p:nvCxnSpPr>
        <p:spPr bwMode="auto">
          <a:xfrm rot="5400000" flipH="1" flipV="1">
            <a:off x="6779419" y="3261340"/>
            <a:ext cx="392112" cy="0"/>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p:spPr>
      </p:cxnSp>
      <p:sp>
        <p:nvSpPr>
          <p:cNvPr id="35" name="TextBox 34"/>
          <p:cNvSpPr txBox="1"/>
          <p:nvPr/>
        </p:nvSpPr>
        <p:spPr>
          <a:xfrm>
            <a:off x="6553200" y="3449459"/>
            <a:ext cx="2286000" cy="738187"/>
          </a:xfrm>
          <a:prstGeom prst="rect">
            <a:avLst/>
          </a:prstGeom>
          <a:noFill/>
          <a:ln>
            <a:solidFill>
              <a:schemeClr val="tx2">
                <a:lumMod val="60000"/>
                <a:lumOff val="40000"/>
              </a:schemeClr>
            </a:solidFill>
          </a:ln>
        </p:spPr>
        <p:txBody>
          <a:bodyPr>
            <a:spAutoFit/>
          </a:bodyPr>
          <a:lstStyle/>
          <a:p>
            <a:pPr algn="ctr">
              <a:defRPr/>
            </a:pPr>
            <a:r>
              <a:rPr lang="zh-CN" altLang="en-US" sz="1400">
                <a:latin typeface="Calibri" pitchFamily="-107" charset="0"/>
                <a:ea typeface="+mn-ea"/>
                <a:cs typeface="+mn-cs"/>
              </a:rPr>
              <a:t> </a:t>
            </a:r>
            <a:r>
              <a:rPr lang="en-US" altLang="zh-CN" sz="1400">
                <a:latin typeface="Calibri" pitchFamily="-107" charset="0"/>
                <a:ea typeface="+mn-ea"/>
                <a:cs typeface="+mn-cs"/>
              </a:rPr>
              <a:t>The forecast will be available and verified</a:t>
            </a:r>
          </a:p>
          <a:p>
            <a:pPr algn="ctr">
              <a:defRPr/>
            </a:pPr>
            <a:r>
              <a:rPr lang="en-US" altLang="zh-CN" sz="1400">
                <a:latin typeface="Calibri" pitchFamily="-107" charset="0"/>
                <a:ea typeface="+mn-ea"/>
                <a:cs typeface="+mn-cs"/>
              </a:rPr>
              <a:t>  since this time. </a:t>
            </a:r>
          </a:p>
        </p:txBody>
      </p:sp>
    </p:spTree>
    <p:extLst>
      <p:ext uri="{BB962C8B-B14F-4D97-AF65-F5344CB8AC3E}">
        <p14:creationId xmlns:p14="http://schemas.microsoft.com/office/powerpoint/2010/main" val="122581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56685"/>
            <a:ext cx="8229600" cy="1072044"/>
          </a:xfrm>
        </p:spPr>
        <p:txBody>
          <a:bodyPr>
            <a:noAutofit/>
          </a:bodyPr>
          <a:lstStyle/>
          <a:p>
            <a:r>
              <a:rPr lang="en-US" sz="3200" dirty="0" smtClean="0"/>
              <a:t>2.1 APSU system update before 2012 demo:</a:t>
            </a:r>
            <a:br>
              <a:rPr lang="en-US" sz="3200" dirty="0" smtClean="0"/>
            </a:br>
            <a:r>
              <a:rPr lang="en-US" sz="3200" dirty="0" smtClean="0"/>
              <a:t>30 to 60 ensemble member</a:t>
            </a:r>
            <a:endParaRPr lang="en-US" sz="3200" dirty="0"/>
          </a:p>
        </p:txBody>
      </p:sp>
      <p:pic>
        <p:nvPicPr>
          <p:cNvPr id="9" name="Picture 8" descr="enkf_p3_2008_2010_abserr_track.eps"/>
          <p:cNvPicPr/>
          <p:nvPr/>
        </p:nvPicPr>
        <p:blipFill>
          <a:blip r:embed="rId4">
            <a:extLst>
              <a:ext uri="{28A0092B-C50C-407E-A947-70E740481C1C}">
                <a14:useLocalDpi xmlns:a14="http://schemas.microsoft.com/office/drawing/2010/main" val="0"/>
              </a:ext>
            </a:extLst>
          </a:blip>
          <a:srcRect/>
          <a:stretch>
            <a:fillRect/>
          </a:stretch>
        </p:blipFill>
        <p:spPr bwMode="auto">
          <a:xfrm>
            <a:off x="212425" y="1568554"/>
            <a:ext cx="2698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enkf_p3_2008_2010_abserr_nobias_slp.eps"/>
          <p:cNvPicPr/>
          <p:nvPr/>
        </p:nvPicPr>
        <p:blipFill>
          <a:blip r:embed="rId5">
            <a:extLst>
              <a:ext uri="{28A0092B-C50C-407E-A947-70E740481C1C}">
                <a14:useLocalDpi xmlns:a14="http://schemas.microsoft.com/office/drawing/2010/main" val="0"/>
              </a:ext>
            </a:extLst>
          </a:blip>
          <a:srcRect/>
          <a:stretch>
            <a:fillRect/>
          </a:stretch>
        </p:blipFill>
        <p:spPr bwMode="auto">
          <a:xfrm>
            <a:off x="3170315" y="1568554"/>
            <a:ext cx="2638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enkf_p3_2008_2010_abserr_nobias_wsp.eps"/>
          <p:cNvPicPr/>
          <p:nvPr/>
        </p:nvPicPr>
        <p:blipFill>
          <a:blip r:embed="rId6">
            <a:extLst>
              <a:ext uri="{28A0092B-C50C-407E-A947-70E740481C1C}">
                <a14:useLocalDpi xmlns:a14="http://schemas.microsoft.com/office/drawing/2010/main" val="0"/>
              </a:ext>
            </a:extLst>
          </a:blip>
          <a:srcRect/>
          <a:stretch>
            <a:fillRect/>
          </a:stretch>
        </p:blipFill>
        <p:spPr bwMode="auto">
          <a:xfrm>
            <a:off x="5957657" y="1568554"/>
            <a:ext cx="2638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79400" y="4888301"/>
            <a:ext cx="8099679" cy="1323439"/>
          </a:xfrm>
          <a:prstGeom prst="rect">
            <a:avLst/>
          </a:prstGeom>
        </p:spPr>
        <p:txBody>
          <a:bodyPr wrap="square">
            <a:spAutoFit/>
          </a:bodyPr>
          <a:lstStyle/>
          <a:p>
            <a:r>
              <a:rPr lang="en-US" i="1" dirty="0">
                <a:latin typeface="Times New Roman"/>
                <a:cs typeface="Times New Roman"/>
              </a:rPr>
              <a:t>Mean absolute forecast errors </a:t>
            </a:r>
            <a:r>
              <a:rPr lang="en-US" i="1" dirty="0" smtClean="0">
                <a:latin typeface="Times New Roman"/>
                <a:cs typeface="Times New Roman"/>
              </a:rPr>
              <a:t>homogeneously </a:t>
            </a:r>
            <a:r>
              <a:rPr lang="en-US" i="1" dirty="0">
                <a:latin typeface="Times New Roman"/>
                <a:cs typeface="Times New Roman"/>
              </a:rPr>
              <a:t>averaged for </a:t>
            </a:r>
            <a:r>
              <a:rPr lang="en-US" i="1" dirty="0" smtClean="0">
                <a:latin typeface="Times New Roman"/>
                <a:cs typeface="Times New Roman"/>
              </a:rPr>
              <a:t>2008-2010 TDR cases.</a:t>
            </a:r>
          </a:p>
          <a:p>
            <a:endParaRPr lang="en-US" sz="1400" i="1" dirty="0" smtClean="0">
              <a:latin typeface="Times New Roman"/>
              <a:cs typeface="Times New Roman"/>
            </a:endParaRPr>
          </a:p>
          <a:p>
            <a:r>
              <a:rPr lang="en-US" sz="1600" i="1" dirty="0" smtClean="0">
                <a:latin typeface="Times New Roman"/>
                <a:cs typeface="Times New Roman"/>
              </a:rPr>
              <a:t>BASE: HFIP baseline;</a:t>
            </a:r>
          </a:p>
          <a:p>
            <a:r>
              <a:rPr lang="en-US" sz="1600" i="1" dirty="0" smtClean="0">
                <a:latin typeface="Times New Roman"/>
                <a:cs typeface="Times New Roman"/>
              </a:rPr>
              <a:t>A4PS: 4.5</a:t>
            </a:r>
            <a:r>
              <a:rPr lang="en-US" sz="1600" i="1" dirty="0">
                <a:latin typeface="Times New Roman"/>
                <a:cs typeface="Times New Roman"/>
              </a:rPr>
              <a:t>-km </a:t>
            </a:r>
            <a:r>
              <a:rPr lang="en-US" sz="1600" i="1" dirty="0" err="1" smtClean="0">
                <a:latin typeface="Times New Roman"/>
                <a:cs typeface="Times New Roman"/>
              </a:rPr>
              <a:t>EnKF</a:t>
            </a:r>
            <a:r>
              <a:rPr lang="en-US" sz="1600" i="1" dirty="0" smtClean="0">
                <a:latin typeface="Times New Roman"/>
                <a:cs typeface="Times New Roman"/>
              </a:rPr>
              <a:t> </a:t>
            </a:r>
            <a:r>
              <a:rPr lang="en-US" sz="1600" i="1" dirty="0">
                <a:latin typeface="Times New Roman"/>
                <a:cs typeface="Times New Roman"/>
              </a:rPr>
              <a:t>with 30 </a:t>
            </a:r>
            <a:r>
              <a:rPr lang="en-US" sz="1600" i="1" dirty="0" smtClean="0">
                <a:latin typeface="Times New Roman"/>
                <a:cs typeface="Times New Roman"/>
              </a:rPr>
              <a:t>members;</a:t>
            </a:r>
          </a:p>
          <a:p>
            <a:r>
              <a:rPr lang="en-US" sz="1600" i="1" dirty="0" smtClean="0">
                <a:latin typeface="Times New Roman"/>
                <a:cs typeface="Times New Roman"/>
              </a:rPr>
              <a:t>A4P6: 4.5</a:t>
            </a:r>
            <a:r>
              <a:rPr lang="en-US" sz="1600" i="1" dirty="0">
                <a:latin typeface="Times New Roman"/>
                <a:cs typeface="Times New Roman"/>
              </a:rPr>
              <a:t>-km </a:t>
            </a:r>
            <a:r>
              <a:rPr lang="en-US" sz="1600" i="1" dirty="0" err="1" smtClean="0">
                <a:latin typeface="Times New Roman"/>
                <a:cs typeface="Times New Roman"/>
              </a:rPr>
              <a:t>EnKF</a:t>
            </a:r>
            <a:r>
              <a:rPr lang="en-US" sz="1600" i="1" dirty="0" smtClean="0">
                <a:latin typeface="Times New Roman"/>
                <a:cs typeface="Times New Roman"/>
              </a:rPr>
              <a:t> </a:t>
            </a:r>
            <a:r>
              <a:rPr lang="en-US" sz="1600" i="1" dirty="0">
                <a:latin typeface="Times New Roman"/>
                <a:cs typeface="Times New Roman"/>
              </a:rPr>
              <a:t>with </a:t>
            </a:r>
            <a:r>
              <a:rPr lang="en-US" sz="1600" i="1" dirty="0" smtClean="0">
                <a:latin typeface="Times New Roman"/>
                <a:cs typeface="Times New Roman"/>
              </a:rPr>
              <a:t>60 </a:t>
            </a:r>
            <a:r>
              <a:rPr lang="en-US" sz="1600" i="1" dirty="0">
                <a:latin typeface="Times New Roman"/>
                <a:cs typeface="Times New Roman"/>
              </a:rPr>
              <a:t>members</a:t>
            </a:r>
            <a:endParaRPr lang="en-US" sz="1600" dirty="0">
              <a:latin typeface="Times New Roman"/>
              <a:cs typeface="Times New Roman"/>
            </a:endParaRPr>
          </a:p>
        </p:txBody>
      </p:sp>
      <p:sp>
        <p:nvSpPr>
          <p:cNvPr id="12" name="TextBox 11"/>
          <p:cNvSpPr txBox="1"/>
          <p:nvPr/>
        </p:nvSpPr>
        <p:spPr>
          <a:xfrm>
            <a:off x="1660088" y="3249123"/>
            <a:ext cx="1172241" cy="369332"/>
          </a:xfrm>
          <a:prstGeom prst="rect">
            <a:avLst/>
          </a:prstGeom>
          <a:noFill/>
        </p:spPr>
        <p:txBody>
          <a:bodyPr wrap="none" rtlCol="0">
            <a:spAutoFit/>
          </a:bodyPr>
          <a:lstStyle/>
          <a:p>
            <a:r>
              <a:rPr lang="en-US" dirty="0" smtClean="0"/>
              <a:t>Track (km)</a:t>
            </a:r>
            <a:endParaRPr lang="en-US" dirty="0"/>
          </a:p>
        </p:txBody>
      </p:sp>
      <p:sp>
        <p:nvSpPr>
          <p:cNvPr id="13" name="TextBox 12"/>
          <p:cNvSpPr txBox="1"/>
          <p:nvPr/>
        </p:nvSpPr>
        <p:spPr>
          <a:xfrm>
            <a:off x="4648334" y="3168858"/>
            <a:ext cx="1160406" cy="369332"/>
          </a:xfrm>
          <a:prstGeom prst="rect">
            <a:avLst/>
          </a:prstGeom>
          <a:noFill/>
        </p:spPr>
        <p:txBody>
          <a:bodyPr wrap="none" rtlCol="0">
            <a:spAutoFit/>
          </a:bodyPr>
          <a:lstStyle/>
          <a:p>
            <a:r>
              <a:rPr lang="en-US" dirty="0" err="1" smtClean="0"/>
              <a:t>Pmin</a:t>
            </a:r>
            <a:r>
              <a:rPr lang="en-US" dirty="0" smtClean="0"/>
              <a:t> (</a:t>
            </a:r>
            <a:r>
              <a:rPr lang="en-US" dirty="0" err="1" smtClean="0"/>
              <a:t>mb</a:t>
            </a:r>
            <a:r>
              <a:rPr lang="en-US" dirty="0" smtClean="0"/>
              <a:t>)</a:t>
            </a:r>
            <a:endParaRPr lang="en-US" dirty="0"/>
          </a:p>
        </p:txBody>
      </p:sp>
      <p:sp>
        <p:nvSpPr>
          <p:cNvPr id="14" name="TextBox 13"/>
          <p:cNvSpPr txBox="1"/>
          <p:nvPr/>
        </p:nvSpPr>
        <p:spPr>
          <a:xfrm>
            <a:off x="7386103" y="3168858"/>
            <a:ext cx="1085003" cy="369332"/>
          </a:xfrm>
          <a:prstGeom prst="rect">
            <a:avLst/>
          </a:prstGeom>
          <a:noFill/>
        </p:spPr>
        <p:txBody>
          <a:bodyPr wrap="none" rtlCol="0">
            <a:spAutoFit/>
          </a:bodyPr>
          <a:lstStyle/>
          <a:p>
            <a:r>
              <a:rPr lang="en-US" dirty="0" err="1" smtClean="0"/>
              <a:t>Vmax</a:t>
            </a:r>
            <a:r>
              <a:rPr lang="en-US" dirty="0" smtClean="0"/>
              <a:t> (</a:t>
            </a:r>
            <a:r>
              <a:rPr lang="en-US" dirty="0" err="1" smtClean="0"/>
              <a:t>kt</a:t>
            </a:r>
            <a:r>
              <a:rPr lang="en-US" dirty="0" smtClean="0"/>
              <a:t>)</a:t>
            </a:r>
            <a:endParaRPr lang="en-US" dirty="0"/>
          </a:p>
        </p:txBody>
      </p:sp>
      <p:sp>
        <p:nvSpPr>
          <p:cNvPr id="15" name="Line Callout 1 14"/>
          <p:cNvSpPr/>
          <p:nvPr/>
        </p:nvSpPr>
        <p:spPr>
          <a:xfrm>
            <a:off x="2898100" y="4049034"/>
            <a:ext cx="1385517" cy="742185"/>
          </a:xfrm>
          <a:prstGeom prst="borderCallout1">
            <a:avLst>
              <a:gd name="adj1" fmla="val -1250"/>
              <a:gd name="adj2" fmla="val 37500"/>
              <a:gd name="adj3" fmla="val -158611"/>
              <a:gd name="adj4" fmla="val 88453"/>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Red Solid:</a:t>
            </a:r>
          </a:p>
          <a:p>
            <a:pPr algn="ctr"/>
            <a:r>
              <a:rPr lang="en-US" dirty="0" smtClean="0"/>
              <a:t>30-member </a:t>
            </a:r>
            <a:endParaRPr lang="en-US" dirty="0"/>
          </a:p>
        </p:txBody>
      </p:sp>
      <p:sp>
        <p:nvSpPr>
          <p:cNvPr id="16" name="Line Callout 1 15"/>
          <p:cNvSpPr/>
          <p:nvPr/>
        </p:nvSpPr>
        <p:spPr>
          <a:xfrm>
            <a:off x="4572140" y="4049034"/>
            <a:ext cx="1385517" cy="742185"/>
          </a:xfrm>
          <a:prstGeom prst="borderCallout1">
            <a:avLst>
              <a:gd name="adj1" fmla="val -1250"/>
              <a:gd name="adj2" fmla="val 37500"/>
              <a:gd name="adj3" fmla="val -149722"/>
              <a:gd name="adj4" fmla="val -10357"/>
            </a:avLst>
          </a:prstGeom>
          <a:ln w="15875">
            <a:prstDash val="sysDash"/>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Red dash:</a:t>
            </a:r>
          </a:p>
          <a:p>
            <a:pPr algn="ctr"/>
            <a:r>
              <a:rPr lang="en-US" dirty="0" smtClean="0"/>
              <a:t>60-member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17379948"/>
              </p:ext>
            </p:extLst>
          </p:nvPr>
        </p:nvGraphicFramePr>
        <p:xfrm>
          <a:off x="4879215" y="5644473"/>
          <a:ext cx="3886200" cy="393700"/>
        </p:xfrm>
        <a:graphic>
          <a:graphicData uri="http://schemas.openxmlformats.org/presentationml/2006/ole">
            <mc:AlternateContent xmlns:mc="http://schemas.openxmlformats.org/markup-compatibility/2006">
              <mc:Choice xmlns:v="urn:schemas-microsoft-com:vml" Requires="v">
                <p:oleObj spid="_x0000_s3112" name="Equation" r:id="rId7" imgW="3886200" imgH="393700" progId="Equation.3">
                  <p:embed/>
                </p:oleObj>
              </mc:Choice>
              <mc:Fallback>
                <p:oleObj name="Equation" r:id="rId7" imgW="3886200" imgH="393700" progId="Equation.3">
                  <p:embed/>
                  <p:pic>
                    <p:nvPicPr>
                      <p:cNvPr id="0" name=""/>
                      <p:cNvPicPr/>
                      <p:nvPr/>
                    </p:nvPicPr>
                    <p:blipFill>
                      <a:blip r:embed="rId8"/>
                      <a:stretch>
                        <a:fillRect/>
                      </a:stretch>
                    </p:blipFill>
                    <p:spPr>
                      <a:xfrm>
                        <a:off x="4879215" y="5644473"/>
                        <a:ext cx="3886200" cy="393700"/>
                      </a:xfrm>
                      <a:prstGeom prst="rect">
                        <a:avLst/>
                      </a:prstGeom>
                    </p:spPr>
                  </p:pic>
                </p:oleObj>
              </mc:Fallback>
            </mc:AlternateContent>
          </a:graphicData>
        </a:graphic>
      </p:graphicFrame>
    </p:spTree>
    <p:extLst>
      <p:ext uri="{BB962C8B-B14F-4D97-AF65-F5344CB8AC3E}">
        <p14:creationId xmlns:p14="http://schemas.microsoft.com/office/powerpoint/2010/main" val="286009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nkf_abserr_2008_2011_homo_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33" y="1324208"/>
            <a:ext cx="2806956" cy="2377319"/>
          </a:xfrm>
          <a:prstGeom prst="rect">
            <a:avLst/>
          </a:prstGeom>
        </p:spPr>
      </p:pic>
      <p:pic>
        <p:nvPicPr>
          <p:cNvPr id="5" name="Picture 4" descr="enkf_abserr_2008_2011_homo_sl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704" y="1324208"/>
            <a:ext cx="2743200" cy="2376676"/>
          </a:xfrm>
          <a:prstGeom prst="rect">
            <a:avLst/>
          </a:prstGeom>
        </p:spPr>
      </p:pic>
      <p:pic>
        <p:nvPicPr>
          <p:cNvPr id="6" name="Picture 5" descr="enkf_abserr_2008_2011_homo_wsp.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8374" y="1324208"/>
            <a:ext cx="2743200" cy="2376676"/>
          </a:xfrm>
          <a:prstGeom prst="rect">
            <a:avLst/>
          </a:prstGeom>
        </p:spPr>
      </p:pic>
      <p:sp>
        <p:nvSpPr>
          <p:cNvPr id="2" name="Title 1"/>
          <p:cNvSpPr>
            <a:spLocks noGrp="1"/>
          </p:cNvSpPr>
          <p:nvPr>
            <p:ph type="title"/>
          </p:nvPr>
        </p:nvSpPr>
        <p:spPr>
          <a:xfrm>
            <a:off x="366482" y="156685"/>
            <a:ext cx="8229600" cy="1072044"/>
          </a:xfrm>
        </p:spPr>
        <p:txBody>
          <a:bodyPr>
            <a:noAutofit/>
          </a:bodyPr>
          <a:lstStyle/>
          <a:p>
            <a:r>
              <a:rPr lang="en-US" sz="3200" dirty="0" smtClean="0"/>
              <a:t>2.2 APSU system update before 2012 demo:</a:t>
            </a:r>
            <a:br>
              <a:rPr lang="en-US" sz="3200" dirty="0" smtClean="0"/>
            </a:br>
            <a:r>
              <a:rPr lang="en-US" sz="3200" dirty="0" smtClean="0"/>
              <a:t>4.5 km- 35 levels to 3.0 km - 43 levels</a:t>
            </a:r>
            <a:endParaRPr lang="en-US" sz="3200" dirty="0"/>
          </a:p>
        </p:txBody>
      </p:sp>
      <p:sp>
        <p:nvSpPr>
          <p:cNvPr id="13" name="Line Callout 1 12"/>
          <p:cNvSpPr/>
          <p:nvPr/>
        </p:nvSpPr>
        <p:spPr>
          <a:xfrm>
            <a:off x="3174175" y="4269910"/>
            <a:ext cx="1385517" cy="742185"/>
          </a:xfrm>
          <a:prstGeom prst="borderCallout1">
            <a:avLst>
              <a:gd name="adj1" fmla="val -1250"/>
              <a:gd name="adj2" fmla="val 37500"/>
              <a:gd name="adj3" fmla="val -195831"/>
              <a:gd name="adj4" fmla="val 106383"/>
            </a:avLst>
          </a:prstGeom>
          <a:solidFill>
            <a:srgbClr val="BE30B4"/>
          </a:solidFill>
          <a:ln w="15875">
            <a:solidFill>
              <a:srgbClr val="BE30B4"/>
            </a:solidFill>
            <a:prstDash val="sysDash"/>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Pink dash:</a:t>
            </a:r>
          </a:p>
          <a:p>
            <a:pPr algn="ctr"/>
            <a:r>
              <a:rPr lang="en-US" dirty="0" smtClean="0"/>
              <a:t>4.5 km</a:t>
            </a:r>
            <a:endParaRPr lang="en-US" dirty="0"/>
          </a:p>
        </p:txBody>
      </p:sp>
      <p:sp>
        <p:nvSpPr>
          <p:cNvPr id="14" name="Line Callout 1 13"/>
          <p:cNvSpPr/>
          <p:nvPr/>
        </p:nvSpPr>
        <p:spPr>
          <a:xfrm>
            <a:off x="4848215" y="4269910"/>
            <a:ext cx="1385517" cy="742185"/>
          </a:xfrm>
          <a:prstGeom prst="borderCallout1">
            <a:avLst>
              <a:gd name="adj1" fmla="val -1250"/>
              <a:gd name="adj2" fmla="val 37500"/>
              <a:gd name="adj3" fmla="val -169376"/>
              <a:gd name="adj4" fmla="val -1067"/>
            </a:avLst>
          </a:prstGeom>
          <a:ln w="15875">
            <a:solidFill>
              <a:srgbClr val="FF0000"/>
            </a:solidFill>
            <a:prstDash val="soli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Red :</a:t>
            </a:r>
          </a:p>
          <a:p>
            <a:pPr algn="ctr"/>
            <a:r>
              <a:rPr lang="en-US" dirty="0" smtClean="0"/>
              <a:t>3.0 km</a:t>
            </a:r>
            <a:endParaRPr lang="en-US" dirty="0"/>
          </a:p>
        </p:txBody>
      </p:sp>
      <p:sp>
        <p:nvSpPr>
          <p:cNvPr id="15" name="TextBox 14"/>
          <p:cNvSpPr txBox="1"/>
          <p:nvPr/>
        </p:nvSpPr>
        <p:spPr>
          <a:xfrm>
            <a:off x="1196225" y="3902916"/>
            <a:ext cx="1223412" cy="369332"/>
          </a:xfrm>
          <a:prstGeom prst="rect">
            <a:avLst/>
          </a:prstGeom>
          <a:noFill/>
        </p:spPr>
        <p:txBody>
          <a:bodyPr wrap="none" rtlCol="0">
            <a:spAutoFit/>
          </a:bodyPr>
          <a:lstStyle/>
          <a:p>
            <a:r>
              <a:rPr lang="en-US" dirty="0" smtClean="0"/>
              <a:t>Track error</a:t>
            </a:r>
            <a:endParaRPr lang="en-US" dirty="0"/>
          </a:p>
        </p:txBody>
      </p:sp>
      <p:sp>
        <p:nvSpPr>
          <p:cNvPr id="16" name="TextBox 15"/>
          <p:cNvSpPr txBox="1"/>
          <p:nvPr/>
        </p:nvSpPr>
        <p:spPr>
          <a:xfrm>
            <a:off x="4044700" y="3825327"/>
            <a:ext cx="1192754" cy="369332"/>
          </a:xfrm>
          <a:prstGeom prst="rect">
            <a:avLst/>
          </a:prstGeom>
          <a:noFill/>
        </p:spPr>
        <p:txBody>
          <a:bodyPr wrap="none" rtlCol="0">
            <a:spAutoFit/>
          </a:bodyPr>
          <a:lstStyle/>
          <a:p>
            <a:r>
              <a:rPr lang="en-US" dirty="0" err="1" smtClean="0"/>
              <a:t>Pmin</a:t>
            </a:r>
            <a:r>
              <a:rPr lang="en-US" dirty="0" smtClean="0"/>
              <a:t> error</a:t>
            </a:r>
            <a:endParaRPr lang="en-US" dirty="0"/>
          </a:p>
        </p:txBody>
      </p:sp>
      <p:sp>
        <p:nvSpPr>
          <p:cNvPr id="17" name="TextBox 16"/>
          <p:cNvSpPr txBox="1"/>
          <p:nvPr/>
        </p:nvSpPr>
        <p:spPr>
          <a:xfrm>
            <a:off x="6699213" y="3843441"/>
            <a:ext cx="1240769" cy="369332"/>
          </a:xfrm>
          <a:prstGeom prst="rect">
            <a:avLst/>
          </a:prstGeom>
          <a:noFill/>
        </p:spPr>
        <p:txBody>
          <a:bodyPr wrap="none" rtlCol="0">
            <a:spAutoFit/>
          </a:bodyPr>
          <a:lstStyle/>
          <a:p>
            <a:r>
              <a:rPr lang="en-US" dirty="0" err="1" smtClean="0"/>
              <a:t>Vmax</a:t>
            </a:r>
            <a:r>
              <a:rPr lang="en-US" dirty="0" smtClean="0"/>
              <a:t> error</a:t>
            </a:r>
            <a:endParaRPr lang="en-US" dirty="0"/>
          </a:p>
        </p:txBody>
      </p:sp>
      <p:sp>
        <p:nvSpPr>
          <p:cNvPr id="18" name="Rectangle 17"/>
          <p:cNvSpPr/>
          <p:nvPr/>
        </p:nvSpPr>
        <p:spPr>
          <a:xfrm>
            <a:off x="279400" y="5167701"/>
            <a:ext cx="8099679" cy="1107996"/>
          </a:xfrm>
          <a:prstGeom prst="rect">
            <a:avLst/>
          </a:prstGeom>
        </p:spPr>
        <p:txBody>
          <a:bodyPr wrap="square">
            <a:spAutoFit/>
          </a:bodyPr>
          <a:lstStyle/>
          <a:p>
            <a:r>
              <a:rPr lang="en-US" i="1" dirty="0">
                <a:latin typeface="Times New Roman"/>
                <a:cs typeface="Times New Roman"/>
              </a:rPr>
              <a:t>Mean absolute forecast errors </a:t>
            </a:r>
            <a:r>
              <a:rPr lang="en-US" i="1" dirty="0" smtClean="0">
                <a:latin typeface="Times New Roman"/>
                <a:cs typeface="Times New Roman"/>
              </a:rPr>
              <a:t>homogeneously </a:t>
            </a:r>
            <a:r>
              <a:rPr lang="en-US" i="1" dirty="0">
                <a:latin typeface="Times New Roman"/>
                <a:cs typeface="Times New Roman"/>
              </a:rPr>
              <a:t>averaged for </a:t>
            </a:r>
            <a:r>
              <a:rPr lang="en-US" i="1" dirty="0" smtClean="0">
                <a:latin typeface="Times New Roman"/>
                <a:cs typeface="Times New Roman"/>
              </a:rPr>
              <a:t>2008-2011 TDR cases.</a:t>
            </a:r>
          </a:p>
          <a:p>
            <a:endParaRPr lang="en-US" sz="1600" i="1" dirty="0" smtClean="0">
              <a:latin typeface="Times New Roman"/>
              <a:cs typeface="Times New Roman"/>
            </a:endParaRPr>
          </a:p>
          <a:p>
            <a:r>
              <a:rPr lang="en-US" sz="1600" i="1" dirty="0" smtClean="0">
                <a:latin typeface="Times New Roman"/>
                <a:cs typeface="Times New Roman"/>
              </a:rPr>
              <a:t>A4PS:  4.5</a:t>
            </a:r>
            <a:r>
              <a:rPr lang="en-US" sz="1600" i="1" dirty="0">
                <a:latin typeface="Times New Roman"/>
                <a:cs typeface="Times New Roman"/>
              </a:rPr>
              <a:t>-km </a:t>
            </a:r>
            <a:r>
              <a:rPr lang="en-US" sz="1600" i="1" dirty="0" err="1" smtClean="0">
                <a:latin typeface="Times New Roman"/>
                <a:cs typeface="Times New Roman"/>
              </a:rPr>
              <a:t>EnKF</a:t>
            </a:r>
            <a:r>
              <a:rPr lang="en-US" sz="1600" i="1" dirty="0" smtClean="0">
                <a:latin typeface="Times New Roman"/>
                <a:cs typeface="Times New Roman"/>
              </a:rPr>
              <a:t>;</a:t>
            </a:r>
          </a:p>
          <a:p>
            <a:r>
              <a:rPr lang="en-US" sz="1600" i="1" dirty="0" smtClean="0">
                <a:latin typeface="Times New Roman"/>
                <a:cs typeface="Times New Roman"/>
              </a:rPr>
              <a:t>APSU: 3.0-</a:t>
            </a:r>
            <a:r>
              <a:rPr lang="en-US" sz="1600" i="1" dirty="0">
                <a:latin typeface="Times New Roman"/>
                <a:cs typeface="Times New Roman"/>
              </a:rPr>
              <a:t>km </a:t>
            </a:r>
            <a:r>
              <a:rPr lang="en-US" sz="1600" i="1" dirty="0" err="1" smtClean="0">
                <a:latin typeface="Times New Roman"/>
                <a:cs typeface="Times New Roman"/>
              </a:rPr>
              <a:t>EnKF</a:t>
            </a:r>
            <a:r>
              <a:rPr lang="en-US" sz="1600" i="1" dirty="0" smtClean="0">
                <a:latin typeface="Times New Roman"/>
                <a:cs typeface="Times New Roman"/>
              </a:rPr>
              <a:t>.</a:t>
            </a:r>
            <a:endParaRPr lang="en-US" sz="1600" dirty="0">
              <a:latin typeface="Times New Roman"/>
              <a:cs typeface="Times New Roman"/>
            </a:endParaRPr>
          </a:p>
        </p:txBody>
      </p:sp>
    </p:spTree>
    <p:extLst>
      <p:ext uri="{BB962C8B-B14F-4D97-AF65-F5344CB8AC3E}">
        <p14:creationId xmlns:p14="http://schemas.microsoft.com/office/powerpoint/2010/main" val="3740082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2" y="156685"/>
            <a:ext cx="8229600" cy="1072044"/>
          </a:xfrm>
        </p:spPr>
        <p:txBody>
          <a:bodyPr>
            <a:noAutofit/>
          </a:bodyPr>
          <a:lstStyle/>
          <a:p>
            <a:r>
              <a:rPr lang="en-US" sz="3200" dirty="0" smtClean="0"/>
              <a:t>2.3 APSU system update before 2012 demo:</a:t>
            </a:r>
            <a:br>
              <a:rPr lang="en-US" sz="3200" dirty="0" smtClean="0"/>
            </a:br>
            <a:r>
              <a:rPr lang="en-US" sz="3200" dirty="0" smtClean="0"/>
              <a:t>air-sea surface flux</a:t>
            </a:r>
            <a:endParaRPr lang="en-US" sz="3200" dirty="0"/>
          </a:p>
        </p:txBody>
      </p:sp>
      <p:pic>
        <p:nvPicPr>
          <p:cNvPr id="9" name="Picture 8" descr="wave.s1:yqw5072:H2012:APSU:Plot:plot_atcf_1year:enkf_abserr_2008_2011_cdck_homo_track.eps"/>
          <p:cNvPicPr/>
          <p:nvPr/>
        </p:nvPicPr>
        <p:blipFill>
          <a:blip r:embed="rId3">
            <a:extLst>
              <a:ext uri="{28A0092B-C50C-407E-A947-70E740481C1C}">
                <a14:useLocalDpi xmlns:a14="http://schemas.microsoft.com/office/drawing/2010/main" val="0"/>
              </a:ext>
            </a:extLst>
          </a:blip>
          <a:srcRect/>
          <a:stretch>
            <a:fillRect/>
          </a:stretch>
        </p:blipFill>
        <p:spPr bwMode="auto">
          <a:xfrm>
            <a:off x="203704" y="1366870"/>
            <a:ext cx="2560320" cy="2171700"/>
          </a:xfrm>
          <a:prstGeom prst="rect">
            <a:avLst/>
          </a:prstGeom>
          <a:noFill/>
          <a:ln>
            <a:noFill/>
          </a:ln>
        </p:spPr>
      </p:pic>
      <p:pic>
        <p:nvPicPr>
          <p:cNvPr id="10" name="Picture 9" descr="wave.s1:yqw5072:H2012:APSU:Plot:plot_atcf_1year:enkf_errbias_2008_2011_cdck_homo_slp.eps"/>
          <p:cNvPicPr/>
          <p:nvPr/>
        </p:nvPicPr>
        <p:blipFill>
          <a:blip r:embed="rId4">
            <a:extLst>
              <a:ext uri="{28A0092B-C50C-407E-A947-70E740481C1C}">
                <a14:useLocalDpi xmlns:a14="http://schemas.microsoft.com/office/drawing/2010/main" val="0"/>
              </a:ext>
            </a:extLst>
          </a:blip>
          <a:srcRect/>
          <a:stretch>
            <a:fillRect/>
          </a:stretch>
        </p:blipFill>
        <p:spPr bwMode="auto">
          <a:xfrm>
            <a:off x="2978450" y="1366870"/>
            <a:ext cx="2560320" cy="2152015"/>
          </a:xfrm>
          <a:prstGeom prst="rect">
            <a:avLst/>
          </a:prstGeom>
          <a:noFill/>
          <a:ln>
            <a:noFill/>
          </a:ln>
        </p:spPr>
      </p:pic>
      <p:pic>
        <p:nvPicPr>
          <p:cNvPr id="11" name="Picture 10" descr="wave.s1:yqw5072:H2012:APSU:Plot:plot_atcf_1year:enkf_errbias_2008_2011_cdck_homo_wsp.eps"/>
          <p:cNvPicPr/>
          <p:nvPr/>
        </p:nvPicPr>
        <p:blipFill>
          <a:blip r:embed="rId5">
            <a:extLst>
              <a:ext uri="{28A0092B-C50C-407E-A947-70E740481C1C}">
                <a14:useLocalDpi xmlns:a14="http://schemas.microsoft.com/office/drawing/2010/main" val="0"/>
              </a:ext>
            </a:extLst>
          </a:blip>
          <a:srcRect/>
          <a:stretch>
            <a:fillRect/>
          </a:stretch>
        </p:blipFill>
        <p:spPr bwMode="auto">
          <a:xfrm>
            <a:off x="5650518" y="1366870"/>
            <a:ext cx="2560320" cy="2152015"/>
          </a:xfrm>
          <a:prstGeom prst="rect">
            <a:avLst/>
          </a:prstGeom>
          <a:noFill/>
          <a:ln>
            <a:noFill/>
          </a:ln>
        </p:spPr>
      </p:pic>
      <p:sp>
        <p:nvSpPr>
          <p:cNvPr id="3" name="Rectangle 2"/>
          <p:cNvSpPr/>
          <p:nvPr/>
        </p:nvSpPr>
        <p:spPr>
          <a:xfrm>
            <a:off x="366482" y="4562012"/>
            <a:ext cx="8342482" cy="1877437"/>
          </a:xfrm>
          <a:prstGeom prst="rect">
            <a:avLst/>
          </a:prstGeom>
        </p:spPr>
        <p:txBody>
          <a:bodyPr wrap="square">
            <a:spAutoFit/>
          </a:bodyPr>
          <a:lstStyle/>
          <a:p>
            <a:r>
              <a:rPr lang="en-US" i="1" dirty="0">
                <a:latin typeface="Times New Roman"/>
                <a:cs typeface="Times New Roman"/>
              </a:rPr>
              <a:t>Mean absolute forecast errors homogeneously averaged for 2008-2011 TDR case. </a:t>
            </a:r>
            <a:endParaRPr lang="en-US" i="1" dirty="0" smtClean="0">
              <a:latin typeface="Times New Roman"/>
              <a:cs typeface="Times New Roman"/>
            </a:endParaRPr>
          </a:p>
          <a:p>
            <a:endParaRPr lang="en-US" sz="1400" i="1" dirty="0" smtClean="0">
              <a:latin typeface="Times New Roman"/>
              <a:cs typeface="Times New Roman"/>
            </a:endParaRPr>
          </a:p>
          <a:p>
            <a:pPr marL="2057400" indent="-2057400"/>
            <a:r>
              <a:rPr lang="en-US" sz="1400" i="1" dirty="0" smtClean="0">
                <a:latin typeface="Times New Roman"/>
                <a:cs typeface="Times New Roman"/>
              </a:rPr>
              <a:t> A4PS</a:t>
            </a:r>
            <a:r>
              <a:rPr lang="en-US" sz="1400" i="1" dirty="0">
                <a:latin typeface="Times New Roman"/>
                <a:cs typeface="Times New Roman"/>
              </a:rPr>
              <a:t>-</a:t>
            </a:r>
            <a:r>
              <a:rPr lang="en-US" sz="1400" i="1" dirty="0" smtClean="0">
                <a:latin typeface="Times New Roman"/>
                <a:cs typeface="Times New Roman"/>
              </a:rPr>
              <a:t>2011system </a:t>
            </a:r>
            <a:r>
              <a:rPr lang="en-US" sz="1400" i="1" dirty="0">
                <a:latin typeface="Times New Roman"/>
                <a:cs typeface="Times New Roman"/>
              </a:rPr>
              <a:t>(yellow) </a:t>
            </a:r>
            <a:r>
              <a:rPr lang="en-US" sz="1400" i="1" dirty="0" smtClean="0">
                <a:latin typeface="Times New Roman"/>
                <a:cs typeface="Times New Roman"/>
              </a:rPr>
              <a:t>: PSU </a:t>
            </a:r>
            <a:r>
              <a:rPr lang="en-US" sz="1400" i="1" dirty="0">
                <a:latin typeface="Times New Roman"/>
                <a:cs typeface="Times New Roman"/>
              </a:rPr>
              <a:t>2011 stream-1.5 system, which has 4.5 km horizontal resolution and </a:t>
            </a:r>
            <a:r>
              <a:rPr lang="en-US" sz="1400" i="1" dirty="0" err="1">
                <a:latin typeface="Times New Roman"/>
                <a:cs typeface="Times New Roman"/>
              </a:rPr>
              <a:t>Charnock</a:t>
            </a:r>
            <a:r>
              <a:rPr lang="en-US" sz="1400" i="1" dirty="0">
                <a:latin typeface="Times New Roman"/>
                <a:cs typeface="Times New Roman"/>
              </a:rPr>
              <a:t> TC surface flux scheme. </a:t>
            </a:r>
            <a:endParaRPr lang="en-US" sz="1400" i="1" dirty="0" smtClean="0">
              <a:latin typeface="Times New Roman"/>
              <a:cs typeface="Times New Roman"/>
            </a:endParaRPr>
          </a:p>
          <a:p>
            <a:r>
              <a:rPr lang="en-US" sz="1400" i="1" dirty="0" smtClean="0">
                <a:latin typeface="Times New Roman"/>
                <a:cs typeface="Times New Roman"/>
              </a:rPr>
              <a:t>APSU</a:t>
            </a:r>
            <a:r>
              <a:rPr lang="en-US" sz="1400" i="1" dirty="0">
                <a:latin typeface="Times New Roman"/>
                <a:cs typeface="Times New Roman"/>
              </a:rPr>
              <a:t>:</a:t>
            </a:r>
            <a:r>
              <a:rPr lang="en-US" sz="1400" i="1" dirty="0" smtClean="0">
                <a:latin typeface="Times New Roman"/>
                <a:cs typeface="Times New Roman"/>
              </a:rPr>
              <a:t> PSU </a:t>
            </a:r>
            <a:r>
              <a:rPr lang="en-US" sz="1400" i="1" dirty="0">
                <a:latin typeface="Times New Roman"/>
                <a:cs typeface="Times New Roman"/>
              </a:rPr>
              <a:t>2012 stream-1.5 system </a:t>
            </a:r>
            <a:r>
              <a:rPr lang="en-US" sz="1400" i="1" dirty="0" smtClean="0">
                <a:latin typeface="Times New Roman"/>
                <a:cs typeface="Times New Roman"/>
              </a:rPr>
              <a:t>;</a:t>
            </a:r>
          </a:p>
          <a:p>
            <a:r>
              <a:rPr lang="en-US" sz="1400" i="1" dirty="0" smtClean="0">
                <a:latin typeface="Times New Roman"/>
                <a:cs typeface="Times New Roman"/>
              </a:rPr>
              <a:t>APSU</a:t>
            </a:r>
            <a:r>
              <a:rPr lang="en-US" sz="1400" i="1" dirty="0">
                <a:latin typeface="Times New Roman"/>
                <a:cs typeface="Times New Roman"/>
              </a:rPr>
              <a:t>-(</a:t>
            </a:r>
            <a:r>
              <a:rPr lang="en-US" sz="1400" i="1" dirty="0" err="1">
                <a:latin typeface="Times New Roman"/>
                <a:cs typeface="Times New Roman"/>
              </a:rPr>
              <a:t>Ch+Ga</a:t>
            </a:r>
            <a:r>
              <a:rPr lang="en-US" sz="1400" i="1" dirty="0">
                <a:latin typeface="Times New Roman"/>
                <a:cs typeface="Times New Roman"/>
              </a:rPr>
              <a:t>)/</a:t>
            </a:r>
            <a:r>
              <a:rPr lang="en-US" sz="1400" i="1" dirty="0" smtClean="0">
                <a:latin typeface="Times New Roman"/>
                <a:cs typeface="Times New Roman"/>
              </a:rPr>
              <a:t>2:  </a:t>
            </a:r>
            <a:r>
              <a:rPr lang="en-US" sz="1400" i="1" dirty="0">
                <a:latin typeface="Times New Roman"/>
                <a:cs typeface="Times New Roman"/>
              </a:rPr>
              <a:t>the scheme by combining the </a:t>
            </a:r>
            <a:r>
              <a:rPr lang="en-US" sz="1400" i="1" dirty="0" err="1">
                <a:latin typeface="Times New Roman"/>
                <a:cs typeface="Times New Roman"/>
              </a:rPr>
              <a:t>Charnock</a:t>
            </a:r>
            <a:r>
              <a:rPr lang="en-US" sz="1400" i="1" dirty="0">
                <a:latin typeface="Times New Roman"/>
                <a:cs typeface="Times New Roman"/>
              </a:rPr>
              <a:t> and the updated Garratt schemes by </a:t>
            </a:r>
            <a:r>
              <a:rPr lang="en-US" sz="1400" i="1" dirty="0" err="1">
                <a:latin typeface="Times New Roman"/>
                <a:cs typeface="Times New Roman"/>
              </a:rPr>
              <a:t>Fuqing</a:t>
            </a:r>
            <a:r>
              <a:rPr lang="en-US" sz="1400" i="1" dirty="0">
                <a:latin typeface="Times New Roman"/>
                <a:cs typeface="Times New Roman"/>
              </a:rPr>
              <a:t> </a:t>
            </a:r>
            <a:r>
              <a:rPr lang="en-US" sz="1400" i="1" dirty="0" smtClean="0">
                <a:latin typeface="Times New Roman"/>
                <a:cs typeface="Times New Roman"/>
              </a:rPr>
              <a:t>Zhang, </a:t>
            </a:r>
            <a:r>
              <a:rPr lang="en-US" sz="1400" dirty="0"/>
              <a:t>where CD was allowed to increase above 2.4x10</a:t>
            </a:r>
            <a:r>
              <a:rPr lang="en-US" sz="1400" baseline="30000" dirty="0"/>
              <a:t>-3</a:t>
            </a:r>
            <a:r>
              <a:rPr lang="en-US" sz="1400" dirty="0"/>
              <a:t> at high wind speeds, but at half the rate of increase that is found at low wind speeds </a:t>
            </a:r>
            <a:r>
              <a:rPr lang="en-US" sz="1400" i="1" dirty="0" smtClean="0">
                <a:latin typeface="Times New Roman"/>
                <a:cs typeface="Times New Roman"/>
              </a:rPr>
              <a:t>. </a:t>
            </a:r>
            <a:endParaRPr lang="en-US" sz="1400" i="1" dirty="0">
              <a:latin typeface="Times New Roman"/>
              <a:cs typeface="Times New Roman"/>
            </a:endParaRPr>
          </a:p>
        </p:txBody>
      </p:sp>
      <p:sp>
        <p:nvSpPr>
          <p:cNvPr id="13" name="Line Callout 1 12"/>
          <p:cNvSpPr/>
          <p:nvPr/>
        </p:nvSpPr>
        <p:spPr>
          <a:xfrm>
            <a:off x="2764024" y="3927730"/>
            <a:ext cx="1385517" cy="434570"/>
          </a:xfrm>
          <a:prstGeom prst="borderCallout1">
            <a:avLst>
              <a:gd name="adj1" fmla="val -1250"/>
              <a:gd name="adj2" fmla="val 37500"/>
              <a:gd name="adj3" fmla="val -456173"/>
              <a:gd name="adj4" fmla="val 100089"/>
            </a:avLst>
          </a:prstGeom>
          <a:solidFill>
            <a:srgbClr val="FFDF2F"/>
          </a:solidFill>
          <a:ln w="15875">
            <a:solidFill>
              <a:srgbClr val="FFDF2F"/>
            </a:solidFill>
            <a:prstDash val="soli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2011 system</a:t>
            </a:r>
            <a:endParaRPr lang="en-US" dirty="0"/>
          </a:p>
        </p:txBody>
      </p:sp>
      <p:sp>
        <p:nvSpPr>
          <p:cNvPr id="14" name="TextBox 13"/>
          <p:cNvSpPr txBox="1"/>
          <p:nvPr/>
        </p:nvSpPr>
        <p:spPr>
          <a:xfrm>
            <a:off x="535461" y="3615600"/>
            <a:ext cx="1702434" cy="369332"/>
          </a:xfrm>
          <a:prstGeom prst="rect">
            <a:avLst/>
          </a:prstGeom>
          <a:noFill/>
        </p:spPr>
        <p:txBody>
          <a:bodyPr wrap="none" rtlCol="0">
            <a:spAutoFit/>
          </a:bodyPr>
          <a:lstStyle/>
          <a:p>
            <a:r>
              <a:rPr lang="en-US" dirty="0" smtClean="0"/>
              <a:t>Track error (km)</a:t>
            </a:r>
            <a:endParaRPr lang="en-US" dirty="0"/>
          </a:p>
        </p:txBody>
      </p:sp>
      <p:sp>
        <p:nvSpPr>
          <p:cNvPr id="15" name="TextBox 14"/>
          <p:cNvSpPr txBox="1"/>
          <p:nvPr/>
        </p:nvSpPr>
        <p:spPr>
          <a:xfrm>
            <a:off x="3366897" y="3518885"/>
            <a:ext cx="1690599" cy="369332"/>
          </a:xfrm>
          <a:prstGeom prst="rect">
            <a:avLst/>
          </a:prstGeom>
          <a:noFill/>
        </p:spPr>
        <p:txBody>
          <a:bodyPr wrap="none" rtlCol="0">
            <a:spAutoFit/>
          </a:bodyPr>
          <a:lstStyle/>
          <a:p>
            <a:r>
              <a:rPr lang="en-US" dirty="0" err="1" smtClean="0"/>
              <a:t>Pmin</a:t>
            </a:r>
            <a:r>
              <a:rPr lang="en-US" dirty="0" smtClean="0"/>
              <a:t> error (</a:t>
            </a:r>
            <a:r>
              <a:rPr lang="en-US" dirty="0" err="1" smtClean="0"/>
              <a:t>mb</a:t>
            </a:r>
            <a:r>
              <a:rPr lang="en-US" dirty="0" smtClean="0"/>
              <a:t>)</a:t>
            </a:r>
            <a:endParaRPr lang="en-US" dirty="0"/>
          </a:p>
        </p:txBody>
      </p:sp>
      <p:sp>
        <p:nvSpPr>
          <p:cNvPr id="16" name="TextBox 15"/>
          <p:cNvSpPr txBox="1"/>
          <p:nvPr/>
        </p:nvSpPr>
        <p:spPr>
          <a:xfrm>
            <a:off x="6207783" y="3538570"/>
            <a:ext cx="1733950" cy="923330"/>
          </a:xfrm>
          <a:prstGeom prst="rect">
            <a:avLst/>
          </a:prstGeom>
          <a:noFill/>
        </p:spPr>
        <p:txBody>
          <a:bodyPr wrap="square" rtlCol="0">
            <a:spAutoFit/>
          </a:bodyPr>
          <a:lstStyle/>
          <a:p>
            <a:r>
              <a:rPr lang="en-US" dirty="0" err="1" smtClean="0"/>
              <a:t>Vmax</a:t>
            </a:r>
            <a:r>
              <a:rPr lang="en-US" dirty="0" smtClean="0"/>
              <a:t> error (</a:t>
            </a:r>
            <a:r>
              <a:rPr lang="en-US" dirty="0" err="1" smtClean="0"/>
              <a:t>kt</a:t>
            </a:r>
            <a:r>
              <a:rPr lang="en-US" dirty="0" smtClean="0"/>
              <a:t>)</a:t>
            </a:r>
          </a:p>
          <a:p>
            <a:r>
              <a:rPr lang="en-US" dirty="0" smtClean="0"/>
              <a:t>Solid lines: error</a:t>
            </a:r>
            <a:endParaRPr lang="en-US" dirty="0"/>
          </a:p>
          <a:p>
            <a:r>
              <a:rPr lang="en-US" dirty="0" smtClean="0"/>
              <a:t>Dash lines: bias</a:t>
            </a:r>
            <a:endParaRPr lang="en-US" dirty="0"/>
          </a:p>
        </p:txBody>
      </p:sp>
      <p:sp>
        <p:nvSpPr>
          <p:cNvPr id="17" name="Line Callout 1 16"/>
          <p:cNvSpPr/>
          <p:nvPr/>
        </p:nvSpPr>
        <p:spPr>
          <a:xfrm>
            <a:off x="4607529" y="3925458"/>
            <a:ext cx="1385517" cy="436842"/>
          </a:xfrm>
          <a:prstGeom prst="borderCallout1">
            <a:avLst>
              <a:gd name="adj1" fmla="val -1250"/>
              <a:gd name="adj2" fmla="val 37500"/>
              <a:gd name="adj3" fmla="val -387989"/>
              <a:gd name="adj4" fmla="val -359"/>
            </a:avLst>
          </a:prstGeom>
          <a:solidFill>
            <a:srgbClr val="BE30B4"/>
          </a:solidFill>
          <a:ln w="15875">
            <a:solidFill>
              <a:srgbClr val="E118AF"/>
            </a:solidFill>
            <a:prstDash val="solid"/>
          </a:ln>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2012 system</a:t>
            </a:r>
            <a:endParaRPr lang="en-US" dirty="0"/>
          </a:p>
        </p:txBody>
      </p:sp>
    </p:spTree>
    <p:extLst>
      <p:ext uri="{BB962C8B-B14F-4D97-AF65-F5344CB8AC3E}">
        <p14:creationId xmlns:p14="http://schemas.microsoft.com/office/powerpoint/2010/main" val="3951535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095" y="156685"/>
            <a:ext cx="8461988" cy="766262"/>
          </a:xfrm>
        </p:spPr>
        <p:txBody>
          <a:bodyPr>
            <a:noAutofit/>
          </a:bodyPr>
          <a:lstStyle/>
          <a:p>
            <a:r>
              <a:rPr lang="en-US" sz="2800" dirty="0" smtClean="0"/>
              <a:t>3.1 APSU 2012 stream 1.5: deterministic forecast</a:t>
            </a:r>
            <a:endParaRPr lang="en-US" sz="2800" dirty="0"/>
          </a:p>
        </p:txBody>
      </p:sp>
      <p:pic>
        <p:nvPicPr>
          <p:cNvPr id="4" name="Picture 3" descr="2012al09Isaac_ANPSAPSU_track.eps"/>
          <p:cNvPicPr/>
          <p:nvPr/>
        </p:nvPicPr>
        <p:blipFill>
          <a:blip r:embed="rId3">
            <a:extLst>
              <a:ext uri="{28A0092B-C50C-407E-A947-70E740481C1C}">
                <a14:useLocalDpi xmlns:a14="http://schemas.microsoft.com/office/drawing/2010/main" val="0"/>
              </a:ext>
            </a:extLst>
          </a:blip>
          <a:stretch>
            <a:fillRect/>
          </a:stretch>
        </p:blipFill>
        <p:spPr>
          <a:xfrm>
            <a:off x="2670653" y="1060677"/>
            <a:ext cx="2606324" cy="2291903"/>
          </a:xfrm>
          <a:prstGeom prst="rect">
            <a:avLst/>
          </a:prstGeom>
        </p:spPr>
      </p:pic>
      <p:pic>
        <p:nvPicPr>
          <p:cNvPr id="5" name="Picture 4" descr="2012al09Isaac_ANPSAPSU_vmax.eps"/>
          <p:cNvPicPr/>
          <p:nvPr/>
        </p:nvPicPr>
        <p:blipFill>
          <a:blip r:embed="rId4">
            <a:extLst>
              <a:ext uri="{28A0092B-C50C-407E-A947-70E740481C1C}">
                <a14:useLocalDpi xmlns:a14="http://schemas.microsoft.com/office/drawing/2010/main" val="0"/>
              </a:ext>
            </a:extLst>
          </a:blip>
          <a:stretch>
            <a:fillRect/>
          </a:stretch>
        </p:blipFill>
        <p:spPr>
          <a:xfrm>
            <a:off x="5408667" y="1068566"/>
            <a:ext cx="2598420" cy="2194560"/>
          </a:xfrm>
          <a:prstGeom prst="rect">
            <a:avLst/>
          </a:prstGeom>
        </p:spPr>
      </p:pic>
      <p:pic>
        <p:nvPicPr>
          <p:cNvPr id="6" name="Picture 5" descr="2012al18Sandy_ANPSAPSU_track.eps"/>
          <p:cNvPicPr/>
          <p:nvPr/>
        </p:nvPicPr>
        <p:blipFill>
          <a:blip r:embed="rId5">
            <a:extLst>
              <a:ext uri="{28A0092B-C50C-407E-A947-70E740481C1C}">
                <a14:useLocalDpi xmlns:a14="http://schemas.microsoft.com/office/drawing/2010/main" val="0"/>
              </a:ext>
            </a:extLst>
          </a:blip>
          <a:stretch>
            <a:fillRect/>
          </a:stretch>
        </p:blipFill>
        <p:spPr>
          <a:xfrm>
            <a:off x="2677003" y="3460547"/>
            <a:ext cx="2599974" cy="2280452"/>
          </a:xfrm>
          <a:prstGeom prst="rect">
            <a:avLst/>
          </a:prstGeom>
        </p:spPr>
      </p:pic>
      <p:pic>
        <p:nvPicPr>
          <p:cNvPr id="7" name="Picture 6" descr="2012al18Sandy_ANPSAPSU_vmax.eps"/>
          <p:cNvPicPr/>
          <p:nvPr/>
        </p:nvPicPr>
        <p:blipFill>
          <a:blip r:embed="rId6">
            <a:extLst>
              <a:ext uri="{28A0092B-C50C-407E-A947-70E740481C1C}">
                <a14:useLocalDpi xmlns:a14="http://schemas.microsoft.com/office/drawing/2010/main" val="0"/>
              </a:ext>
            </a:extLst>
          </a:blip>
          <a:stretch>
            <a:fillRect/>
          </a:stretch>
        </p:blipFill>
        <p:spPr>
          <a:xfrm>
            <a:off x="5408667" y="3460547"/>
            <a:ext cx="2598420" cy="2194560"/>
          </a:xfrm>
          <a:prstGeom prst="rect">
            <a:avLst/>
          </a:prstGeom>
        </p:spPr>
      </p:pic>
      <p:sp>
        <p:nvSpPr>
          <p:cNvPr id="8" name="Rectangle 7"/>
          <p:cNvSpPr/>
          <p:nvPr/>
        </p:nvSpPr>
        <p:spPr>
          <a:xfrm>
            <a:off x="2168320" y="5740999"/>
            <a:ext cx="6480694" cy="954107"/>
          </a:xfrm>
          <a:prstGeom prst="rect">
            <a:avLst/>
          </a:prstGeom>
        </p:spPr>
        <p:txBody>
          <a:bodyPr wrap="square">
            <a:spAutoFit/>
          </a:bodyPr>
          <a:lstStyle/>
          <a:p>
            <a:r>
              <a:rPr lang="en-US" sz="1400" i="1" dirty="0">
                <a:latin typeface="Times New Roman"/>
                <a:cs typeface="Times New Roman"/>
              </a:rPr>
              <a:t>PSU ARW-</a:t>
            </a:r>
            <a:r>
              <a:rPr lang="en-US" sz="1400" i="1" dirty="0" err="1">
                <a:latin typeface="Times New Roman"/>
                <a:cs typeface="Times New Roman"/>
              </a:rPr>
              <a:t>EnKF</a:t>
            </a:r>
            <a:r>
              <a:rPr lang="en-US" sz="1400" i="1" dirty="0">
                <a:latin typeface="Times New Roman"/>
                <a:cs typeface="Times New Roman"/>
              </a:rPr>
              <a:t> 2012 demo system real-time forecasts for hurricane Isaac (up) and Sandy (down). ANPS is the ARW forecast without data assimilation, while APSU is the PSU ARW-</a:t>
            </a:r>
            <a:r>
              <a:rPr lang="en-US" sz="1400" i="1" dirty="0" err="1">
                <a:latin typeface="Times New Roman"/>
                <a:cs typeface="Times New Roman"/>
              </a:rPr>
              <a:t>EnKF</a:t>
            </a:r>
            <a:r>
              <a:rPr lang="en-US" sz="1400" i="1" dirty="0">
                <a:latin typeface="Times New Roman"/>
                <a:cs typeface="Times New Roman"/>
              </a:rPr>
              <a:t> forecast initialized with the </a:t>
            </a:r>
            <a:r>
              <a:rPr lang="en-US" sz="1400" i="1" dirty="0" err="1">
                <a:latin typeface="Times New Roman"/>
                <a:cs typeface="Times New Roman"/>
              </a:rPr>
              <a:t>EnKF</a:t>
            </a:r>
            <a:r>
              <a:rPr lang="en-US" sz="1400" i="1" dirty="0">
                <a:latin typeface="Times New Roman"/>
                <a:cs typeface="Times New Roman"/>
              </a:rPr>
              <a:t> analysis by assimilating NOAA airborne radar observations. </a:t>
            </a:r>
          </a:p>
        </p:txBody>
      </p:sp>
      <p:sp>
        <p:nvSpPr>
          <p:cNvPr id="3" name="TextBox 2"/>
          <p:cNvSpPr txBox="1"/>
          <p:nvPr/>
        </p:nvSpPr>
        <p:spPr>
          <a:xfrm>
            <a:off x="134094" y="1728989"/>
            <a:ext cx="2542909" cy="2862323"/>
          </a:xfrm>
          <a:prstGeom prst="rect">
            <a:avLst/>
          </a:prstGeom>
          <a:noFill/>
        </p:spPr>
        <p:txBody>
          <a:bodyPr wrap="square" rtlCol="0">
            <a:spAutoFit/>
          </a:bodyPr>
          <a:lstStyle/>
          <a:p>
            <a:r>
              <a:rPr lang="en-US" dirty="0" smtClean="0"/>
              <a:t>2012 NOAA TDR cases:</a:t>
            </a:r>
          </a:p>
          <a:p>
            <a:r>
              <a:rPr lang="en-US" dirty="0" smtClean="0"/>
              <a:t>Alberto (1), Isaac (9), Leslie (3) and Sandy (7).</a:t>
            </a:r>
          </a:p>
          <a:p>
            <a:endParaRPr lang="en-US" dirty="0" smtClean="0"/>
          </a:p>
          <a:p>
            <a:r>
              <a:rPr lang="en-US" dirty="0" smtClean="0"/>
              <a:t>Due to NOAA </a:t>
            </a:r>
            <a:r>
              <a:rPr lang="en-US" dirty="0"/>
              <a:t>Jet computing </a:t>
            </a:r>
            <a:r>
              <a:rPr lang="en-US" dirty="0" smtClean="0"/>
              <a:t>resource issue, </a:t>
            </a:r>
            <a:r>
              <a:rPr lang="en-US" dirty="0"/>
              <a:t>we only operated </a:t>
            </a:r>
            <a:r>
              <a:rPr lang="en-US" dirty="0" smtClean="0"/>
              <a:t>16 missions </a:t>
            </a:r>
            <a:r>
              <a:rPr lang="en-US" dirty="0"/>
              <a:t>for hurricane Isaac and Sandy in real-</a:t>
            </a:r>
            <a:r>
              <a:rPr lang="en-US" dirty="0" smtClean="0"/>
              <a:t>time.  </a:t>
            </a:r>
            <a:endParaRPr lang="en-US" dirty="0"/>
          </a:p>
        </p:txBody>
      </p:sp>
      <p:sp>
        <p:nvSpPr>
          <p:cNvPr id="9" name="TextBox 8"/>
          <p:cNvSpPr txBox="1"/>
          <p:nvPr/>
        </p:nvSpPr>
        <p:spPr>
          <a:xfrm>
            <a:off x="8007087" y="1997195"/>
            <a:ext cx="807583" cy="461665"/>
          </a:xfrm>
          <a:prstGeom prst="rect">
            <a:avLst/>
          </a:prstGeom>
          <a:noFill/>
        </p:spPr>
        <p:txBody>
          <a:bodyPr wrap="none" rtlCol="0">
            <a:spAutoFit/>
          </a:bodyPr>
          <a:lstStyle/>
          <a:p>
            <a:r>
              <a:rPr lang="en-US" sz="2400" dirty="0" smtClean="0"/>
              <a:t>Isaac</a:t>
            </a:r>
            <a:endParaRPr lang="en-US" sz="2400" dirty="0"/>
          </a:p>
        </p:txBody>
      </p:sp>
      <p:sp>
        <p:nvSpPr>
          <p:cNvPr id="10" name="TextBox 9"/>
          <p:cNvSpPr txBox="1"/>
          <p:nvPr/>
        </p:nvSpPr>
        <p:spPr>
          <a:xfrm>
            <a:off x="7991276" y="4406645"/>
            <a:ext cx="941283" cy="461665"/>
          </a:xfrm>
          <a:prstGeom prst="rect">
            <a:avLst/>
          </a:prstGeom>
          <a:noFill/>
        </p:spPr>
        <p:txBody>
          <a:bodyPr wrap="none" rtlCol="0">
            <a:spAutoFit/>
          </a:bodyPr>
          <a:lstStyle/>
          <a:p>
            <a:r>
              <a:rPr lang="en-US" sz="2400" dirty="0" smtClean="0"/>
              <a:t>Sandy</a:t>
            </a:r>
            <a:endParaRPr lang="en-US" sz="2400" dirty="0"/>
          </a:p>
        </p:txBody>
      </p:sp>
      <p:sp>
        <p:nvSpPr>
          <p:cNvPr id="11" name="TextBox 10"/>
          <p:cNvSpPr txBox="1"/>
          <p:nvPr/>
        </p:nvSpPr>
        <p:spPr>
          <a:xfrm>
            <a:off x="4375032" y="2759017"/>
            <a:ext cx="690739" cy="369332"/>
          </a:xfrm>
          <a:prstGeom prst="rect">
            <a:avLst/>
          </a:prstGeom>
          <a:noFill/>
        </p:spPr>
        <p:txBody>
          <a:bodyPr wrap="none" rtlCol="0">
            <a:spAutoFit/>
          </a:bodyPr>
          <a:lstStyle/>
          <a:p>
            <a:r>
              <a:rPr lang="en-US" dirty="0" smtClean="0"/>
              <a:t>Track</a:t>
            </a:r>
            <a:endParaRPr lang="en-US" dirty="0"/>
          </a:p>
        </p:txBody>
      </p:sp>
      <p:sp>
        <p:nvSpPr>
          <p:cNvPr id="12" name="TextBox 11"/>
          <p:cNvSpPr txBox="1"/>
          <p:nvPr/>
        </p:nvSpPr>
        <p:spPr>
          <a:xfrm>
            <a:off x="5729006" y="2770615"/>
            <a:ext cx="710576" cy="369332"/>
          </a:xfrm>
          <a:prstGeom prst="rect">
            <a:avLst/>
          </a:prstGeom>
          <a:noFill/>
        </p:spPr>
        <p:txBody>
          <a:bodyPr wrap="none" rtlCol="0">
            <a:spAutoFit/>
          </a:bodyPr>
          <a:lstStyle/>
          <a:p>
            <a:r>
              <a:rPr lang="en-US" dirty="0" err="1" smtClean="0"/>
              <a:t>Vmax</a:t>
            </a:r>
            <a:endParaRPr lang="en-US" dirty="0"/>
          </a:p>
        </p:txBody>
      </p:sp>
      <p:sp>
        <p:nvSpPr>
          <p:cNvPr id="13" name="TextBox 12"/>
          <p:cNvSpPr txBox="1"/>
          <p:nvPr/>
        </p:nvSpPr>
        <p:spPr>
          <a:xfrm>
            <a:off x="4354458" y="5135953"/>
            <a:ext cx="690739" cy="369332"/>
          </a:xfrm>
          <a:prstGeom prst="rect">
            <a:avLst/>
          </a:prstGeom>
          <a:noFill/>
        </p:spPr>
        <p:txBody>
          <a:bodyPr wrap="none" rtlCol="0">
            <a:spAutoFit/>
          </a:bodyPr>
          <a:lstStyle/>
          <a:p>
            <a:r>
              <a:rPr lang="en-US" dirty="0" smtClean="0"/>
              <a:t>Track</a:t>
            </a:r>
            <a:endParaRPr lang="en-US" dirty="0"/>
          </a:p>
        </p:txBody>
      </p:sp>
      <p:sp>
        <p:nvSpPr>
          <p:cNvPr id="14" name="TextBox 13"/>
          <p:cNvSpPr txBox="1"/>
          <p:nvPr/>
        </p:nvSpPr>
        <p:spPr>
          <a:xfrm>
            <a:off x="5708432" y="5147551"/>
            <a:ext cx="710576" cy="369332"/>
          </a:xfrm>
          <a:prstGeom prst="rect">
            <a:avLst/>
          </a:prstGeom>
          <a:noFill/>
        </p:spPr>
        <p:txBody>
          <a:bodyPr wrap="none" rtlCol="0">
            <a:spAutoFit/>
          </a:bodyPr>
          <a:lstStyle/>
          <a:p>
            <a:r>
              <a:rPr lang="en-US" dirty="0" err="1" smtClean="0"/>
              <a:t>Vmax</a:t>
            </a:r>
            <a:endParaRPr lang="en-US" dirty="0"/>
          </a:p>
        </p:txBody>
      </p:sp>
    </p:spTree>
    <p:extLst>
      <p:ext uri="{BB962C8B-B14F-4D97-AF65-F5344CB8AC3E}">
        <p14:creationId xmlns:p14="http://schemas.microsoft.com/office/powerpoint/2010/main" val="3515506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58922" y="3943430"/>
            <a:ext cx="3956569" cy="1815882"/>
          </a:xfrm>
          <a:prstGeom prst="rect">
            <a:avLst/>
          </a:prstGeom>
        </p:spPr>
        <p:txBody>
          <a:bodyPr wrap="square">
            <a:spAutoFit/>
          </a:bodyPr>
          <a:lstStyle/>
          <a:p>
            <a:r>
              <a:rPr lang="en-US" sz="1400" i="1" dirty="0" smtClean="0"/>
              <a:t>Track and Intensity forecast error for PSU 2012 stream 1.5 runs.</a:t>
            </a:r>
            <a:r>
              <a:rPr lang="en-US" sz="1400" dirty="0" smtClean="0"/>
              <a:t> </a:t>
            </a:r>
          </a:p>
          <a:p>
            <a:endParaRPr lang="en-US" sz="1400" dirty="0"/>
          </a:p>
          <a:p>
            <a:r>
              <a:rPr lang="en-US" sz="1400" dirty="0" smtClean="0"/>
              <a:t>APSU: PSU stream 1.5 with TDR</a:t>
            </a:r>
          </a:p>
          <a:p>
            <a:r>
              <a:rPr lang="en-US" sz="1400" dirty="0" smtClean="0"/>
              <a:t>ANPS: PSU stream 2.0 with GFS analysis</a:t>
            </a:r>
          </a:p>
          <a:p>
            <a:r>
              <a:rPr lang="en-US" sz="1400" dirty="0" smtClean="0"/>
              <a:t>OFCL, HWRF, GFDL and GFS are operational forecasts.</a:t>
            </a:r>
          </a:p>
          <a:p>
            <a:endParaRPr lang="en-US" sz="1400" dirty="0"/>
          </a:p>
        </p:txBody>
      </p:sp>
      <p:sp>
        <p:nvSpPr>
          <p:cNvPr id="9" name="Title 1"/>
          <p:cNvSpPr>
            <a:spLocks noGrp="1"/>
          </p:cNvSpPr>
          <p:nvPr>
            <p:ph type="title"/>
          </p:nvPr>
        </p:nvSpPr>
        <p:spPr>
          <a:xfrm>
            <a:off x="366482" y="11524"/>
            <a:ext cx="8229600" cy="603773"/>
          </a:xfrm>
        </p:spPr>
        <p:txBody>
          <a:bodyPr>
            <a:noAutofit/>
          </a:bodyPr>
          <a:lstStyle/>
          <a:p>
            <a:r>
              <a:rPr lang="en-US" sz="2800" dirty="0" smtClean="0"/>
              <a:t>3.1 APSU 2012 stream 1.5: deterministic forecast error </a:t>
            </a:r>
            <a:endParaRPr lang="en-US" sz="2800" dirty="0"/>
          </a:p>
        </p:txBody>
      </p:sp>
      <p:pic>
        <p:nvPicPr>
          <p:cNvPr id="2" name="Picture 1" descr="APSU_abserr_2012al09_homo_track.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28" y="3575432"/>
            <a:ext cx="1828800" cy="1548309"/>
          </a:xfrm>
          <a:prstGeom prst="rect">
            <a:avLst/>
          </a:prstGeom>
        </p:spPr>
      </p:pic>
      <p:pic>
        <p:nvPicPr>
          <p:cNvPr id="8" name="Picture 7" descr="APSU_abserr_2012al09_homo_wsp.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028" y="3575432"/>
            <a:ext cx="1828800" cy="1583940"/>
          </a:xfrm>
          <a:prstGeom prst="rect">
            <a:avLst/>
          </a:prstGeom>
        </p:spPr>
      </p:pic>
      <p:pic>
        <p:nvPicPr>
          <p:cNvPr id="10" name="Picture 9" descr="APSU_abserr_2012al18_homo_track.eps"/>
          <p:cNvPicPr>
            <a:picLocks noChangeAspect="1"/>
          </p:cNvPicPr>
          <p:nvPr/>
        </p:nvPicPr>
        <p:blipFill rotWithShape="1">
          <a:blip r:embed="rId5">
            <a:extLst>
              <a:ext uri="{28A0092B-C50C-407E-A947-70E740481C1C}">
                <a14:useLocalDpi xmlns:a14="http://schemas.microsoft.com/office/drawing/2010/main" val="0"/>
              </a:ext>
            </a:extLst>
          </a:blip>
          <a:srcRect t="-667" b="2"/>
          <a:stretch/>
        </p:blipFill>
        <p:spPr>
          <a:xfrm>
            <a:off x="1067228" y="5115321"/>
            <a:ext cx="1828800" cy="1558612"/>
          </a:xfrm>
          <a:prstGeom prst="rect">
            <a:avLst/>
          </a:prstGeom>
        </p:spPr>
      </p:pic>
      <p:pic>
        <p:nvPicPr>
          <p:cNvPr id="11" name="Picture 10" descr="APSU_abserr_2012al18_homo_wsp.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6028" y="5134044"/>
            <a:ext cx="1828800" cy="1583940"/>
          </a:xfrm>
          <a:prstGeom prst="rect">
            <a:avLst/>
          </a:prstGeom>
        </p:spPr>
      </p:pic>
      <p:pic>
        <p:nvPicPr>
          <p:cNvPr id="12" name="Picture 11" descr="APSU_abserr_2012al0918_homo_track.eps"/>
          <p:cNvPicPr>
            <a:picLocks noChangeAspect="1"/>
          </p:cNvPicPr>
          <p:nvPr/>
        </p:nvPicPr>
        <p:blipFill rotWithShape="1">
          <a:blip r:embed="rId7">
            <a:extLst>
              <a:ext uri="{28A0092B-C50C-407E-A947-70E740481C1C}">
                <a14:useLocalDpi xmlns:a14="http://schemas.microsoft.com/office/drawing/2010/main" val="0"/>
              </a:ext>
            </a:extLst>
          </a:blip>
          <a:srcRect t="6376"/>
          <a:stretch/>
        </p:blipFill>
        <p:spPr>
          <a:xfrm>
            <a:off x="1067227" y="604994"/>
            <a:ext cx="3747503" cy="2970438"/>
          </a:xfrm>
          <a:prstGeom prst="rect">
            <a:avLst/>
          </a:prstGeom>
        </p:spPr>
      </p:pic>
      <p:pic>
        <p:nvPicPr>
          <p:cNvPr id="13" name="Picture 12" descr="APSU_abserr_2012al0918_homo_wsp.eps"/>
          <p:cNvPicPr>
            <a:picLocks noChangeAspect="1"/>
          </p:cNvPicPr>
          <p:nvPr/>
        </p:nvPicPr>
        <p:blipFill rotWithShape="1">
          <a:blip r:embed="rId8">
            <a:extLst>
              <a:ext uri="{28A0092B-C50C-407E-A947-70E740481C1C}">
                <a14:useLocalDpi xmlns:a14="http://schemas.microsoft.com/office/drawing/2010/main" val="0"/>
              </a:ext>
            </a:extLst>
          </a:blip>
          <a:srcRect t="6232"/>
          <a:stretch/>
        </p:blipFill>
        <p:spPr>
          <a:xfrm>
            <a:off x="4858922" y="604994"/>
            <a:ext cx="3657600" cy="2970438"/>
          </a:xfrm>
          <a:prstGeom prst="rect">
            <a:avLst/>
          </a:prstGeom>
        </p:spPr>
      </p:pic>
      <p:sp>
        <p:nvSpPr>
          <p:cNvPr id="14" name="TextBox 13"/>
          <p:cNvSpPr txBox="1"/>
          <p:nvPr/>
        </p:nvSpPr>
        <p:spPr>
          <a:xfrm>
            <a:off x="259644" y="4051509"/>
            <a:ext cx="807583" cy="461665"/>
          </a:xfrm>
          <a:prstGeom prst="rect">
            <a:avLst/>
          </a:prstGeom>
          <a:noFill/>
        </p:spPr>
        <p:txBody>
          <a:bodyPr wrap="none" rtlCol="0">
            <a:spAutoFit/>
          </a:bodyPr>
          <a:lstStyle/>
          <a:p>
            <a:r>
              <a:rPr lang="en-US" sz="2400" dirty="0" smtClean="0"/>
              <a:t>Isaac</a:t>
            </a:r>
            <a:endParaRPr lang="en-US" sz="2400" dirty="0"/>
          </a:p>
        </p:txBody>
      </p:sp>
      <p:sp>
        <p:nvSpPr>
          <p:cNvPr id="15" name="TextBox 14"/>
          <p:cNvSpPr txBox="1"/>
          <p:nvPr/>
        </p:nvSpPr>
        <p:spPr>
          <a:xfrm>
            <a:off x="125944" y="5695181"/>
            <a:ext cx="941283" cy="461665"/>
          </a:xfrm>
          <a:prstGeom prst="rect">
            <a:avLst/>
          </a:prstGeom>
          <a:noFill/>
        </p:spPr>
        <p:txBody>
          <a:bodyPr wrap="none" rtlCol="0">
            <a:spAutoFit/>
          </a:bodyPr>
          <a:lstStyle/>
          <a:p>
            <a:r>
              <a:rPr lang="en-US" sz="2400" dirty="0" smtClean="0"/>
              <a:t>Sandy</a:t>
            </a:r>
            <a:endParaRPr lang="en-US" sz="2400" dirty="0"/>
          </a:p>
        </p:txBody>
      </p:sp>
      <p:sp>
        <p:nvSpPr>
          <p:cNvPr id="16" name="TextBox 15"/>
          <p:cNvSpPr txBox="1"/>
          <p:nvPr/>
        </p:nvSpPr>
        <p:spPr>
          <a:xfrm>
            <a:off x="2792302" y="2902941"/>
            <a:ext cx="1702434" cy="369332"/>
          </a:xfrm>
          <a:prstGeom prst="rect">
            <a:avLst/>
          </a:prstGeom>
          <a:noFill/>
        </p:spPr>
        <p:txBody>
          <a:bodyPr wrap="none" rtlCol="0">
            <a:spAutoFit/>
          </a:bodyPr>
          <a:lstStyle/>
          <a:p>
            <a:r>
              <a:rPr lang="en-US" dirty="0" smtClean="0"/>
              <a:t>Track error (km)</a:t>
            </a:r>
            <a:endParaRPr lang="en-US" dirty="0"/>
          </a:p>
        </p:txBody>
      </p:sp>
      <p:sp>
        <p:nvSpPr>
          <p:cNvPr id="17" name="TextBox 16"/>
          <p:cNvSpPr txBox="1"/>
          <p:nvPr/>
        </p:nvSpPr>
        <p:spPr>
          <a:xfrm>
            <a:off x="6622730" y="2918718"/>
            <a:ext cx="1615196" cy="369332"/>
          </a:xfrm>
          <a:prstGeom prst="rect">
            <a:avLst/>
          </a:prstGeom>
          <a:noFill/>
        </p:spPr>
        <p:txBody>
          <a:bodyPr wrap="none" rtlCol="0">
            <a:spAutoFit/>
          </a:bodyPr>
          <a:lstStyle/>
          <a:p>
            <a:r>
              <a:rPr lang="en-US" dirty="0" err="1" smtClean="0"/>
              <a:t>Vmax</a:t>
            </a:r>
            <a:r>
              <a:rPr lang="en-US" dirty="0" smtClean="0"/>
              <a:t> error (</a:t>
            </a:r>
            <a:r>
              <a:rPr lang="en-US" dirty="0" err="1" smtClean="0"/>
              <a:t>kt</a:t>
            </a:r>
            <a:r>
              <a:rPr lang="en-US" dirty="0" smtClean="0"/>
              <a:t>)</a:t>
            </a:r>
            <a:endParaRPr lang="en-US" dirty="0"/>
          </a:p>
        </p:txBody>
      </p:sp>
      <p:sp>
        <p:nvSpPr>
          <p:cNvPr id="18" name="TextBox 17"/>
          <p:cNvSpPr txBox="1"/>
          <p:nvPr/>
        </p:nvSpPr>
        <p:spPr>
          <a:xfrm>
            <a:off x="196706" y="1553039"/>
            <a:ext cx="941283" cy="1200328"/>
          </a:xfrm>
          <a:prstGeom prst="rect">
            <a:avLst/>
          </a:prstGeom>
          <a:noFill/>
        </p:spPr>
        <p:txBody>
          <a:bodyPr wrap="none" rtlCol="0">
            <a:spAutoFit/>
          </a:bodyPr>
          <a:lstStyle/>
          <a:p>
            <a:pPr algn="ctr"/>
            <a:r>
              <a:rPr lang="en-US" sz="2400" dirty="0" smtClean="0"/>
              <a:t>Isaac</a:t>
            </a:r>
          </a:p>
          <a:p>
            <a:pPr algn="ctr"/>
            <a:r>
              <a:rPr lang="en-US" sz="2400" dirty="0" smtClean="0"/>
              <a:t>+</a:t>
            </a:r>
          </a:p>
          <a:p>
            <a:r>
              <a:rPr lang="en-US" sz="2400" dirty="0" smtClean="0"/>
              <a:t>Sandy</a:t>
            </a:r>
            <a:endParaRPr lang="en-US" sz="2400" dirty="0"/>
          </a:p>
        </p:txBody>
      </p:sp>
    </p:spTree>
    <p:extLst>
      <p:ext uri="{BB962C8B-B14F-4D97-AF65-F5344CB8AC3E}">
        <p14:creationId xmlns:p14="http://schemas.microsoft.com/office/powerpoint/2010/main" val="3743548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3398</TotalTime>
  <Words>2799</Words>
  <Application>Microsoft Macintosh PowerPoint</Application>
  <PresentationFormat>On-screen Show (4:3)</PresentationFormat>
  <Paragraphs>385</Paragraphs>
  <Slides>30</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2" baseType="lpstr">
      <vt:lpstr>Office Theme</vt:lpstr>
      <vt:lpstr>Equation</vt:lpstr>
      <vt:lpstr>Group meeting: Summary for HFIP 2012</vt:lpstr>
      <vt:lpstr>Outline</vt:lpstr>
      <vt:lpstr>1.1 PSU ARW-EnKF system Configurations</vt:lpstr>
      <vt:lpstr>1.2 APSU workflow</vt:lpstr>
      <vt:lpstr>2.1 APSU system update before 2012 demo: 30 to 60 ensemble member</vt:lpstr>
      <vt:lpstr>2.2 APSU system update before 2012 demo: 4.5 km- 35 levels to 3.0 km - 43 levels</vt:lpstr>
      <vt:lpstr>2.3 APSU system update before 2012 demo: air-sea surface flux</vt:lpstr>
      <vt:lpstr>3.1 APSU 2012 stream 1.5: deterministic forecast</vt:lpstr>
      <vt:lpstr>3.1 APSU 2012 stream 1.5: deterministic forecast error </vt:lpstr>
      <vt:lpstr>3.1 APSU 2012 stream 1.5: ensemble track forecast</vt:lpstr>
      <vt:lpstr>3.1 APSU 2012 stream 1.5: ensemble intensity forecast</vt:lpstr>
      <vt:lpstr>3.1 APSU 2012 stream 1.5:  wind swatch and probabilities sample</vt:lpstr>
      <vt:lpstr>3.1 APSU 2012 stream 1.5: precipitation forecast sample</vt:lpstr>
      <vt:lpstr>3.2 ANPS 2012 stream 2.0 performance</vt:lpstr>
      <vt:lpstr>3.2 ANPS cases: intensity forecast</vt:lpstr>
      <vt:lpstr>4.1 APSU for 2008-2012 TDR cases</vt:lpstr>
      <vt:lpstr>4.1 2008-2012 APSU Errors</vt:lpstr>
      <vt:lpstr>5.1 ANPS for 2008-2012 Atlantic Storms</vt:lpstr>
      <vt:lpstr>5.1 ANPS yearly track errors during 2008-2012</vt:lpstr>
      <vt:lpstr>5.1 ANPS yearly intensity errors during 2008-2012</vt:lpstr>
      <vt:lpstr>6.1 Different Global Forecasts for ANPS: GFS vs. CFSRv2 for 2012 Atlantic Storms</vt:lpstr>
      <vt:lpstr>6.2 Different Global Forecasts for ANPS: GFS_2010 vs. GFS_2012 for 2010 Atlantic Storms (only some cases during 8/1-9/30/2010)</vt:lpstr>
      <vt:lpstr>7 Working and Work Plan: DA Tiger Team Recon experiment</vt:lpstr>
      <vt:lpstr>7. DA Tiger Team: cases</vt:lpstr>
      <vt:lpstr>Plans</vt:lpstr>
      <vt:lpstr>7. DA Tiger Team: APCT for 2012</vt:lpstr>
      <vt:lpstr>7. DA Tiger Team: APCT for 2011</vt:lpstr>
      <vt:lpstr>7. DA Tiger Team: APCT for 2010</vt:lpstr>
      <vt:lpstr>7. DA Tiger Team: APCT errors for 2010-2012</vt:lpstr>
      <vt:lpstr>7. DA Tiger Team: APCT errors each year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Real-time convection-permitting ensemble analysis and prediction of Atlantic hurricanes through assimilating airborne, radar and satellite observations</dc:title>
  <dc:creator>Yonghui Weng</dc:creator>
  <cp:lastModifiedBy>Yonghui Weng</cp:lastModifiedBy>
  <cp:revision>101</cp:revision>
  <dcterms:created xsi:type="dcterms:W3CDTF">2013-02-27T16:44:17Z</dcterms:created>
  <dcterms:modified xsi:type="dcterms:W3CDTF">2013-05-20T13:29:44Z</dcterms:modified>
</cp:coreProperties>
</file>