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57" r:id="rId4"/>
    <p:sldId id="263" r:id="rId5"/>
    <p:sldId id="268" r:id="rId6"/>
    <p:sldId id="270" r:id="rId7"/>
    <p:sldId id="272" r:id="rId8"/>
    <p:sldId id="258" r:id="rId9"/>
    <p:sldId id="259" r:id="rId10"/>
    <p:sldId id="269" r:id="rId11"/>
    <p:sldId id="273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32" autoAdjust="0"/>
  </p:normalViewPr>
  <p:slideViewPr>
    <p:cSldViewPr snapToGrid="0" snapToObjects="1">
      <p:cViewPr varScale="1">
        <p:scale>
          <a:sx n="60" d="100"/>
          <a:sy n="60" d="100"/>
        </p:scale>
        <p:origin x="-3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3372A-3A8D-4DAD-80B7-25F93946621A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C5B32-731C-4BC9-A130-F04F3CC7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0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7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9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3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2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3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7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7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5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6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7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3E557-4303-2849-96A8-F473A529C825}" type="datetimeFigureOut">
              <a:rPr lang="en-US" smtClean="0"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69042-9024-9B49-B11D-1E5A716A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1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81649"/>
            <a:ext cx="7772400" cy="2318801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Helvetica"/>
                <a:cs typeface="Helvetica"/>
              </a:rPr>
              <a:t>The (Possible) Impact of Inertio-gravity waves</a:t>
            </a:r>
            <a:r>
              <a:rPr lang="en-US" altLang="zh-CN" dirty="0">
                <a:latin typeface="Helvetica"/>
                <a:cs typeface="Helvetica"/>
              </a:rPr>
              <a:t> </a:t>
            </a:r>
            <a:r>
              <a:rPr lang="en-US" altLang="zh-CN" dirty="0" smtClean="0">
                <a:latin typeface="Helvetica"/>
                <a:cs typeface="Helvetica"/>
              </a:rPr>
              <a:t>on the MJO Initiation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 Ying</a:t>
            </a:r>
          </a:p>
          <a:p>
            <a:r>
              <a:rPr lang="en-US" dirty="0" smtClean="0"/>
              <a:t>5-20-13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test the hypothesis…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MSE budget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/>
                          </m:ctrlPr>
                        </m:fPr>
                        <m:num>
                          <m:r>
                            <a:rPr lang="en-US"/>
                            <m:t>∂</m:t>
                          </m:r>
                          <m:acc>
                            <m:accPr>
                              <m:chr m:val="̅"/>
                              <m:ctrlPr>
                                <a:rPr lang="en-US" i="1"/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/>
                                <m:t>q</m:t>
                              </m:r>
                            </m:e>
                          </m:acc>
                        </m:num>
                        <m:den>
                          <m:r>
                            <a:rPr lang="en-US"/>
                            <m:t>∂</m:t>
                          </m:r>
                          <m:r>
                            <m:rPr>
                              <m:sty m:val="p"/>
                            </m:rPr>
                            <a:rPr lang="en-US"/>
                            <m:t>t</m:t>
                          </m:r>
                        </m:den>
                      </m:f>
                      <m:r>
                        <a:rPr lang="en-US" i="1"/>
                        <m:t>=−</m:t>
                      </m:r>
                      <m:acc>
                        <m:accPr>
                          <m:chr m:val="̅"/>
                          <m:ctrlPr>
                            <a:rPr lang="en-US" i="1"/>
                          </m:ctrlPr>
                        </m:accPr>
                        <m:e>
                          <m:r>
                            <a:rPr lang="en-US" i="1"/>
                            <m:t>𝑢</m:t>
                          </m:r>
                        </m:e>
                      </m:acc>
                      <m:f>
                        <m:fPr>
                          <m:ctrlPr>
                            <a:rPr lang="en-US" i="1"/>
                          </m:ctrlPr>
                        </m:fPr>
                        <m:num>
                          <m:r>
                            <a:rPr lang="en-US" i="1"/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i="1"/>
                              </m:ctrlPr>
                            </m:accPr>
                            <m:e>
                              <m:r>
                                <a:rPr lang="en-US" i="1"/>
                                <m:t>𝑞</m:t>
                              </m:r>
                            </m:e>
                          </m:acc>
                        </m:num>
                        <m:den>
                          <m:r>
                            <a:rPr lang="en-US" i="1"/>
                            <m:t>𝜕</m:t>
                          </m:r>
                          <m:r>
                            <a:rPr lang="en-US" i="1"/>
                            <m:t>𝑥</m:t>
                          </m:r>
                        </m:den>
                      </m:f>
                      <m:r>
                        <a:rPr lang="en-US" i="1"/>
                        <m:t>−</m:t>
                      </m:r>
                      <m:acc>
                        <m:accPr>
                          <m:chr m:val="̅"/>
                          <m:ctrlPr>
                            <a:rPr lang="en-US" i="1"/>
                          </m:ctrlPr>
                        </m:accPr>
                        <m:e>
                          <m:r>
                            <a:rPr lang="en-US" i="1"/>
                            <m:t>𝑢</m:t>
                          </m:r>
                          <m:r>
                            <a:rPr lang="en-US" i="1"/>
                            <m:t>′</m:t>
                          </m:r>
                          <m:f>
                            <m:fPr>
                              <m:ctrlPr>
                                <a:rPr lang="en-US" i="1"/>
                              </m:ctrlPr>
                            </m:fPr>
                            <m:num>
                              <m:r>
                                <a:rPr lang="en-US" i="1"/>
                                <m:t>𝜕</m:t>
                              </m:r>
                              <m:r>
                                <a:rPr lang="en-US" i="1"/>
                                <m:t>𝑞</m:t>
                              </m:r>
                              <m:r>
                                <a:rPr lang="en-US" i="1"/>
                                <m:t>′</m:t>
                              </m:r>
                            </m:num>
                            <m:den>
                              <m:r>
                                <a:rPr lang="en-US" i="1"/>
                                <m:t>𝜕</m:t>
                              </m:r>
                              <m:r>
                                <a:rPr lang="en-US" i="1"/>
                                <m:t>𝑥</m:t>
                              </m:r>
                            </m:den>
                          </m:f>
                        </m:e>
                      </m:acc>
                      <m:r>
                        <a:rPr lang="en-US" i="1"/>
                        <m:t>−</m:t>
                      </m:r>
                      <m:acc>
                        <m:accPr>
                          <m:chr m:val="̅"/>
                          <m:ctrlPr>
                            <a:rPr lang="en-US" i="1"/>
                          </m:ctrlPr>
                        </m:accPr>
                        <m:e>
                          <m:r>
                            <a:rPr lang="en-US" i="1"/>
                            <m:t>𝑤</m:t>
                          </m:r>
                        </m:e>
                      </m:acc>
                      <m:f>
                        <m:fPr>
                          <m:ctrlPr>
                            <a:rPr lang="en-US" i="1"/>
                          </m:ctrlPr>
                        </m:fPr>
                        <m:num>
                          <m:r>
                            <a:rPr lang="en-US" i="1"/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i="1"/>
                              </m:ctrlPr>
                            </m:accPr>
                            <m:e>
                              <m:r>
                                <a:rPr lang="en-US" i="1"/>
                                <m:t>𝑞</m:t>
                              </m:r>
                            </m:e>
                          </m:acc>
                        </m:num>
                        <m:den>
                          <m:r>
                            <a:rPr lang="en-US" i="1"/>
                            <m:t>𝜕</m:t>
                          </m:r>
                          <m:r>
                            <a:rPr lang="en-US" i="1"/>
                            <m:t>𝑧</m:t>
                          </m:r>
                        </m:den>
                      </m:f>
                      <m:r>
                        <a:rPr lang="en-US" i="1"/>
                        <m:t>−</m:t>
                      </m:r>
                      <m:acc>
                        <m:accPr>
                          <m:chr m:val="̅"/>
                          <m:ctrlPr>
                            <a:rPr lang="en-US" i="1"/>
                          </m:ctrlPr>
                        </m:accPr>
                        <m:e>
                          <m:r>
                            <a:rPr lang="en-US" i="1"/>
                            <m:t>𝑤</m:t>
                          </m:r>
                          <m:r>
                            <a:rPr lang="en-US" i="1"/>
                            <m:t>′</m:t>
                          </m:r>
                          <m:f>
                            <m:fPr>
                              <m:ctrlPr>
                                <a:rPr lang="en-US" i="1"/>
                              </m:ctrlPr>
                            </m:fPr>
                            <m:num>
                              <m:r>
                                <a:rPr lang="en-US" i="1"/>
                                <m:t>𝜕</m:t>
                              </m:r>
                              <m:r>
                                <a:rPr lang="en-US" i="1"/>
                                <m:t>𝑞</m:t>
                              </m:r>
                              <m:r>
                                <a:rPr lang="en-US" i="1"/>
                                <m:t>′</m:t>
                              </m:r>
                            </m:num>
                            <m:den>
                              <m:r>
                                <a:rPr lang="en-US" i="1"/>
                                <m:t>𝜕</m:t>
                              </m:r>
                              <m:r>
                                <a:rPr lang="en-US" i="1"/>
                                <m:t>𝑧</m:t>
                              </m:r>
                            </m:den>
                          </m:f>
                        </m:e>
                      </m:acc>
                      <m:r>
                        <a:rPr lang="en-US" i="1"/>
                        <m:t>+</m:t>
                      </m:r>
                      <m:r>
                        <a:rPr lang="en-US" i="1"/>
                        <m:t>𝑟𝑒𝑠</m:t>
                      </m:r>
                      <m:r>
                        <a:rPr lang="en-US" i="1"/>
                        <m:t> 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Wave structure from filtering</a:t>
                </a:r>
              </a:p>
              <a:p>
                <a:pPr lvl="1"/>
                <a:r>
                  <a:rPr lang="en-US" dirty="0" smtClean="0"/>
                  <a:t>need 3-D dynamic and thermodynamic fields</a:t>
                </a:r>
              </a:p>
              <a:p>
                <a:pPr lvl="1"/>
                <a:r>
                  <a:rPr lang="en-US" dirty="0" smtClean="0"/>
                  <a:t>model reanalysis</a:t>
                </a: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41005" y="5864553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on-going work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3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4505454" cy="396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052736"/>
            <a:ext cx="4608512" cy="3979262"/>
          </a:xfrm>
          <a:prstGeom prst="rect">
            <a:avLst/>
          </a:prstGeom>
        </p:spPr>
      </p:pic>
      <p:pic>
        <p:nvPicPr>
          <p:cNvPr id="6" name="Picture 5" descr="mjo_madden72_print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40037" r="47930" b="49015"/>
          <a:stretch/>
        </p:blipFill>
        <p:spPr>
          <a:xfrm>
            <a:off x="1403648" y="5013176"/>
            <a:ext cx="2914352" cy="1432579"/>
          </a:xfrm>
          <a:prstGeom prst="rect">
            <a:avLst/>
          </a:prstGeom>
        </p:spPr>
      </p:pic>
      <p:pic>
        <p:nvPicPr>
          <p:cNvPr id="7" name="Picture 6" descr="mjo_madden72_print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83447" r="48608" b="5605"/>
          <a:stretch/>
        </p:blipFill>
        <p:spPr>
          <a:xfrm>
            <a:off x="5508104" y="5013176"/>
            <a:ext cx="2914352" cy="1432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332656"/>
            <a:ext cx="5852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MJO modulating the diurnal cycle…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63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MJO initiation</a:t>
            </a:r>
          </a:p>
          <a:p>
            <a:r>
              <a:rPr lang="en-US" dirty="0" smtClean="0"/>
              <a:t>Current theories</a:t>
            </a:r>
          </a:p>
          <a:p>
            <a:pPr lvl="1"/>
            <a:r>
              <a:rPr lang="en-US" sz="2400" dirty="0" smtClean="0"/>
              <a:t>Moist static energy (MSE) discharge-recharge (Blade and Hartman 1993)</a:t>
            </a:r>
          </a:p>
          <a:p>
            <a:pPr lvl="1"/>
            <a:r>
              <a:rPr lang="en-US" sz="2400" dirty="0" smtClean="0"/>
              <a:t>Wave packet of equatorial </a:t>
            </a:r>
            <a:r>
              <a:rPr lang="en-US" sz="2400" dirty="0" err="1" smtClean="0"/>
              <a:t>Rossby</a:t>
            </a:r>
            <a:r>
              <a:rPr lang="en-US" sz="2400" dirty="0" smtClean="0"/>
              <a:t> and Kelvin waves (</a:t>
            </a:r>
            <a:r>
              <a:rPr lang="en-US" sz="2400" dirty="0" err="1" smtClean="0"/>
              <a:t>Masunaga</a:t>
            </a:r>
            <a:r>
              <a:rPr lang="en-US" sz="2400" dirty="0" smtClean="0"/>
              <a:t> 2008)</a:t>
            </a:r>
          </a:p>
        </p:txBody>
      </p:sp>
      <p:pic>
        <p:nvPicPr>
          <p:cNvPr id="4" name="图片 3" descr="snapsho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18" y="4404338"/>
            <a:ext cx="3510783" cy="2336690"/>
          </a:xfrm>
          <a:prstGeom prst="rect">
            <a:avLst/>
          </a:prstGeom>
          <a:noFill/>
        </p:spPr>
      </p:pic>
      <p:cxnSp>
        <p:nvCxnSpPr>
          <p:cNvPr id="6" name="直接箭头连接符 5"/>
          <p:cNvCxnSpPr/>
          <p:nvPr/>
        </p:nvCxnSpPr>
        <p:spPr>
          <a:xfrm>
            <a:off x="1024644" y="4776961"/>
            <a:ext cx="0" cy="16645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02170" y="4761203"/>
            <a:ext cx="3153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What’s the role of waves during the MJO initiation? 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charging of MSE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organizing of convection into cluster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57200" y="128488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Contribution from high-frequency small-scale waves? (related to diurnal variations)</a:t>
            </a:r>
          </a:p>
        </p:txBody>
      </p:sp>
      <p:pic>
        <p:nvPicPr>
          <p:cNvPr id="8" name="Picture 11" descr="C:\Users\Yue\Downloads\90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029196" y="2007761"/>
            <a:ext cx="2837805" cy="43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9" t="16010" r="15305" b="6274"/>
          <a:stretch/>
        </p:blipFill>
        <p:spPr bwMode="auto">
          <a:xfrm>
            <a:off x="3324836" y="2181181"/>
            <a:ext cx="835568" cy="408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60371" y="6143530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TRMM smoothed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Masunaga</a:t>
            </a:r>
            <a:r>
              <a:rPr lang="en-US" dirty="0" smtClean="0"/>
              <a:t> </a:t>
            </a:r>
            <a:r>
              <a:rPr lang="en-US" dirty="0"/>
              <a:t>2008)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0223" y="6101267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CMORPH</a:t>
            </a:r>
          </a:p>
          <a:p>
            <a:r>
              <a:rPr lang="en-US" dirty="0" smtClean="0"/>
              <a:t>8km unsmoothed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17538" r="80674" b="15795"/>
          <a:stretch/>
        </p:blipFill>
        <p:spPr bwMode="auto">
          <a:xfrm>
            <a:off x="457200" y="2007761"/>
            <a:ext cx="2867636" cy="417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1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C:\Users\Yue\Downloads\90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564"/>
            <a:ext cx="3952583" cy="663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recip_movie_201111_30n30s30e150e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2" y="1582195"/>
            <a:ext cx="7774473" cy="62195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14400" y="2661557"/>
            <a:ext cx="996043" cy="179614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 16"/>
          <p:cNvSpPr/>
          <p:nvPr/>
        </p:nvSpPr>
        <p:spPr>
          <a:xfrm>
            <a:off x="4653644" y="4082883"/>
            <a:ext cx="2122714" cy="121227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52582" y="612699"/>
            <a:ext cx="4637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Modes of variability over the Indian Ocean (where MJO initiation takes place)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propagation direction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speed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322619" y="416751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0800000">
            <a:off x="6265" y="2034580"/>
            <a:ext cx="461665" cy="40636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/>
              <a:t>OCT                 NOV                      DEC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6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488732"/>
            <a:ext cx="8229600" cy="5637432"/>
          </a:xfrm>
        </p:spPr>
        <p:txBody>
          <a:bodyPr/>
          <a:lstStyle/>
          <a:p>
            <a:r>
              <a:rPr lang="en-US" dirty="0"/>
              <a:t>convectively coupled </a:t>
            </a:r>
            <a:r>
              <a:rPr lang="en-US" dirty="0" err="1"/>
              <a:t>inertio</a:t>
            </a:r>
            <a:r>
              <a:rPr lang="en-US" dirty="0"/>
              <a:t>-gravity </a:t>
            </a:r>
            <a:r>
              <a:rPr lang="en-US" dirty="0" smtClean="0"/>
              <a:t>waves </a:t>
            </a:r>
            <a:r>
              <a:rPr lang="en-US" dirty="0"/>
              <a:t>(2-day </a:t>
            </a:r>
            <a:r>
              <a:rPr lang="en-US" dirty="0" smtClean="0"/>
              <a:t>waves)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9" y="1726343"/>
            <a:ext cx="4871627" cy="3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0392" y="5565259"/>
            <a:ext cx="4318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-24h      -12h     0     12h    24h</a:t>
            </a:r>
          </a:p>
          <a:p>
            <a:r>
              <a:rPr lang="en-US" sz="2400" dirty="0" smtClean="0"/>
              <a:t>                        lag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22882" y="1876097"/>
            <a:ext cx="35630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Hypothesis on MJO initiation: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westward propagating </a:t>
            </a:r>
            <a:r>
              <a:rPr lang="en-US" dirty="0" err="1" smtClean="0">
                <a:solidFill>
                  <a:srgbClr val="FF0000"/>
                </a:solidFill>
              </a:rPr>
              <a:t>inertio</a:t>
            </a:r>
            <a:r>
              <a:rPr lang="en-US" dirty="0" smtClean="0">
                <a:solidFill>
                  <a:srgbClr val="FF0000"/>
                </a:solidFill>
              </a:rPr>
              <a:t>-gravity (WIG) waves during the MJO dry phase triggers shallow convection, which moistens the troposphere and pre-conditions for the upcoming wet phase.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hfip.psu.edu/yxy159/20111001-1231_15S15N_30E150E_20d_pwrdi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96" y="1968657"/>
            <a:ext cx="3503104" cy="370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2-D Fourier Transform:</a:t>
            </a:r>
            <a:br>
              <a:rPr lang="en-US" sz="2800" dirty="0" smtClean="0"/>
            </a:br>
            <a:r>
              <a:rPr lang="en-US" sz="2800" dirty="0" smtClean="0"/>
              <a:t>Time-longitude =&gt; </a:t>
            </a:r>
            <a:r>
              <a:rPr lang="en-US" sz="2800" dirty="0" err="1" smtClean="0"/>
              <a:t>Freq</a:t>
            </a:r>
            <a:r>
              <a:rPr lang="en-US" sz="2800" dirty="0" smtClean="0"/>
              <a:t>-wavenumber</a:t>
            </a:r>
            <a:endParaRPr lang="en-US" sz="2800" dirty="0"/>
          </a:p>
        </p:txBody>
      </p:sp>
      <p:pic>
        <p:nvPicPr>
          <p:cNvPr id="4" name="Picture 11" descr="C:\Users\Yue\Downloads\90d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4217"/>
            <a:ext cx="2741558" cy="460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hfip.psu.edu/yxy159/spectrum_cmorph8km_2011_dynam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58" y="2003427"/>
            <a:ext cx="3109529" cy="362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右箭头 4"/>
          <p:cNvSpPr/>
          <p:nvPr/>
        </p:nvSpPr>
        <p:spPr>
          <a:xfrm>
            <a:off x="2538259" y="3371871"/>
            <a:ext cx="343119" cy="3468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右箭头 6"/>
          <p:cNvSpPr/>
          <p:nvPr/>
        </p:nvSpPr>
        <p:spPr>
          <a:xfrm>
            <a:off x="5576323" y="3411205"/>
            <a:ext cx="343119" cy="3468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7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Wheeler and </a:t>
            </a:r>
            <a:r>
              <a:rPr lang="en-US" dirty="0" err="1" smtClean="0"/>
              <a:t>Kiladis</a:t>
            </a:r>
            <a:r>
              <a:rPr lang="en-US" dirty="0" smtClean="0"/>
              <a:t> 1999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444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9"/>
          <p:cNvPicPr/>
          <p:nvPr/>
        </p:nvPicPr>
        <p:blipFill rotWithShape="1">
          <a:blip r:embed="rId2"/>
          <a:srcRect l="21716" t="28296" r="8274" b="16399"/>
          <a:stretch/>
        </p:blipFill>
        <p:spPr bwMode="auto">
          <a:xfrm>
            <a:off x="236214" y="1417638"/>
            <a:ext cx="8907786" cy="4310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85446"/>
            <a:ext cx="8229600" cy="1143000"/>
          </a:xfrm>
        </p:spPr>
        <p:txBody>
          <a:bodyPr/>
          <a:lstStyle/>
          <a:p>
            <a:r>
              <a:rPr lang="en-US" dirty="0" smtClean="0"/>
              <a:t>Space-time spectrum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55378" y="1244212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Asymmetric                                                     Symmetric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96303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CMORPH 0.25deg, 30E-150E 15S-15N</a:t>
            </a:r>
          </a:p>
          <a:p>
            <a:r>
              <a:rPr lang="en-US" dirty="0" smtClean="0"/>
              <a:t>year 2010, 90 day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fip.psu.edu/yxy159/untitled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80" y="701238"/>
            <a:ext cx="4038600" cy="62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fip.psu.edu/yxy159/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38" y="701238"/>
            <a:ext cx="4038600" cy="62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746023" y="4098263"/>
            <a:ext cx="1470165" cy="14984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31072" y="-9150"/>
            <a:ext cx="8229600" cy="1143000"/>
          </a:xfrm>
        </p:spPr>
        <p:txBody>
          <a:bodyPr/>
          <a:lstStyle/>
          <a:p>
            <a:r>
              <a:rPr lang="en-US" dirty="0" smtClean="0"/>
              <a:t>Space-time filtering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254</Words>
  <Application>Microsoft Office PowerPoint</Application>
  <PresentationFormat>全屏显示(4:3)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Theme</vt:lpstr>
      <vt:lpstr>The (Possible) Impact of Inertio-gravity waves on the MJO Initiation</vt:lpstr>
      <vt:lpstr>Background</vt:lpstr>
      <vt:lpstr>Background</vt:lpstr>
      <vt:lpstr>PowerPoint 演示文稿</vt:lpstr>
      <vt:lpstr>PowerPoint 演示文稿</vt:lpstr>
      <vt:lpstr>2-D Fourier Transform: Time-longitude =&gt; Freq-wavenumber</vt:lpstr>
      <vt:lpstr>Wheeler and Kiladis 1999</vt:lpstr>
      <vt:lpstr>Space-time spectrum</vt:lpstr>
      <vt:lpstr>Space-time filtering</vt:lpstr>
      <vt:lpstr>To test the hypothesis…</vt:lpstr>
      <vt:lpstr>PowerPoint 演示文稿</vt:lpstr>
      <vt:lpstr>PowerPoint 演示文稿</vt:lpstr>
    </vt:vector>
  </TitlesOfParts>
  <Company>psu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Report: The (Possible) Impact of Inertio-gravity waves on the MJO Initiation</dc:title>
  <dc:creator>yue ying</dc:creator>
  <cp:lastModifiedBy>Yue Ying</cp:lastModifiedBy>
  <cp:revision>54</cp:revision>
  <dcterms:created xsi:type="dcterms:W3CDTF">2013-05-19T17:20:09Z</dcterms:created>
  <dcterms:modified xsi:type="dcterms:W3CDTF">2013-05-20T05:23:35Z</dcterms:modified>
</cp:coreProperties>
</file>