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30" d="100"/>
          <a:sy n="130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554-25FB-A24E-9A2B-C355985045BE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ABD7-5C81-6C46-8D5A-4126300E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1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554-25FB-A24E-9A2B-C355985045BE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ABD7-5C81-6C46-8D5A-4126300E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554-25FB-A24E-9A2B-C355985045BE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ABD7-5C81-6C46-8D5A-4126300E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0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554-25FB-A24E-9A2B-C355985045BE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ABD7-5C81-6C46-8D5A-4126300E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0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554-25FB-A24E-9A2B-C355985045BE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ABD7-5C81-6C46-8D5A-4126300E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9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554-25FB-A24E-9A2B-C355985045BE}" type="datetimeFigureOut">
              <a:rPr lang="en-US" smtClean="0"/>
              <a:t>5/20/13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ABD7-5C81-6C46-8D5A-4126300E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4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554-25FB-A24E-9A2B-C355985045BE}" type="datetimeFigureOut">
              <a:rPr lang="en-US" smtClean="0"/>
              <a:t>5/20/13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ABD7-5C81-6C46-8D5A-4126300E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554-25FB-A24E-9A2B-C355985045BE}" type="datetimeFigureOut">
              <a:rPr lang="en-US" smtClean="0"/>
              <a:t>5/20/13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ABD7-5C81-6C46-8D5A-4126300E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5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554-25FB-A24E-9A2B-C355985045BE}" type="datetimeFigureOut">
              <a:rPr lang="en-US" smtClean="0"/>
              <a:t>5/20/13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ABD7-5C81-6C46-8D5A-4126300E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2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554-25FB-A24E-9A2B-C355985045BE}" type="datetimeFigureOut">
              <a:rPr lang="en-US" smtClean="0"/>
              <a:t>5/20/13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ABD7-5C81-6C46-8D5A-4126300E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3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554-25FB-A24E-9A2B-C355985045BE}" type="datetimeFigureOut">
              <a:rPr lang="en-US" smtClean="0"/>
              <a:t>5/20/13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ABD7-5C81-6C46-8D5A-4126300E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6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14554-25FB-A24E-9A2B-C355985045BE}" type="datetimeFigureOut">
              <a:rPr lang="en-US" smtClean="0"/>
              <a:t>5/20/13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CABD7-5C81-6C46-8D5A-4126300E8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7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036" y="738621"/>
            <a:ext cx="8377222" cy="14700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May 20, 2013 Meeting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Jonathan </a:t>
            </a:r>
            <a:r>
              <a:rPr lang="en-US" b="1" dirty="0" err="1" smtClean="0">
                <a:solidFill>
                  <a:srgbClr val="0000FF"/>
                </a:solidFill>
              </a:rPr>
              <a:t>Poterjoy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May 20, </a:t>
            </a:r>
            <a:r>
              <a:rPr lang="en-US" b="1" dirty="0" smtClean="0">
                <a:solidFill>
                  <a:srgbClr val="0000FF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432008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-205224" y="32867"/>
            <a:ext cx="9624665" cy="628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Analysis perturbation </a:t>
            </a:r>
            <a:r>
              <a:rPr lang="en-US" sz="2400" dirty="0" err="1" smtClean="0"/>
              <a:t>θ</a:t>
            </a:r>
            <a:r>
              <a:rPr lang="en-US" sz="2400" baseline="-25000" dirty="0" err="1" smtClean="0"/>
              <a:t>v</a:t>
            </a:r>
            <a:r>
              <a:rPr lang="en-US" sz="2400" dirty="0" smtClean="0"/>
              <a:t> averaged within 3° of center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69" y="660921"/>
            <a:ext cx="8229600" cy="593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7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-205224" y="32867"/>
            <a:ext cx="9624665" cy="628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Analysis perturbation </a:t>
            </a:r>
            <a:r>
              <a:rPr lang="en-US" sz="2400" dirty="0" err="1" smtClean="0"/>
              <a:t>θ</a:t>
            </a:r>
            <a:r>
              <a:rPr lang="en-US" sz="2400" baseline="-25000" dirty="0" err="1" smtClean="0"/>
              <a:t>v</a:t>
            </a:r>
            <a:r>
              <a:rPr lang="en-US" sz="2400" dirty="0" smtClean="0"/>
              <a:t> averaged within 3° of center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46" y="660920"/>
            <a:ext cx="8229600" cy="593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2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6972" y="748914"/>
            <a:ext cx="83772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Current work: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7989" y="2335487"/>
            <a:ext cx="83772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Prepare 4DVar, multi-incremental 4DVar, and E4DVar tutorial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Run high-resolution Karl forecast for Dan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Finish paper outline for Karl and start writing</a:t>
            </a:r>
          </a:p>
          <a:p>
            <a:pPr marL="342900" indent="-342900" algn="l">
              <a:buFont typeface="Arial"/>
              <a:buChar char="•"/>
            </a:pPr>
            <a:endParaRPr lang="en-US" sz="2400" dirty="0" smtClean="0"/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619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036" y="372299"/>
            <a:ext cx="8377222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Work over the past two weeks:</a:t>
            </a:r>
            <a:endParaRPr lang="en-US" sz="3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4611" y="2579470"/>
            <a:ext cx="83772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Move cycling ensemble-4DVar data assimilation system over to Stampede, and clean code for sharing with group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Update code based on version 3.5 WRF/WRFDA (no longer need a patch for multi-incremental 4DVar)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Continue work on </a:t>
            </a:r>
            <a:r>
              <a:rPr lang="en-US" sz="2400" dirty="0" err="1" smtClean="0"/>
              <a:t>EnKF</a:t>
            </a:r>
            <a:r>
              <a:rPr lang="en-US" sz="2400" dirty="0" smtClean="0"/>
              <a:t>/4DVar cycling DA experiments for Hurricane Karl (2010)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365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99" y="1399508"/>
            <a:ext cx="8436380" cy="414697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0529" y="-143309"/>
            <a:ext cx="848572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Cycling data assimilation experiments span 06 UTC 8 Sept. - 00 UTC 17 Sept.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98613" y="5759830"/>
            <a:ext cx="818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first part of this presentation, results are shown from 13.5-km analyses starting from the first PREDICT mission time of 12 UTC 10 Sept.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4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-205224" y="32867"/>
            <a:ext cx="9624665" cy="628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Analysis 950 – 500 </a:t>
            </a:r>
            <a:r>
              <a:rPr lang="en-US" sz="2400" dirty="0" err="1" smtClean="0"/>
              <a:t>mb</a:t>
            </a:r>
            <a:r>
              <a:rPr lang="en-US" sz="2400" dirty="0" smtClean="0"/>
              <a:t> wind shear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57" y="590544"/>
            <a:ext cx="7329088" cy="5153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173" y="5777654"/>
            <a:ext cx="8283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950 – 500 </a:t>
            </a:r>
            <a:r>
              <a:rPr lang="en-US" dirty="0" err="1" smtClean="0"/>
              <a:t>mb</a:t>
            </a:r>
            <a:r>
              <a:rPr lang="en-US" dirty="0" smtClean="0"/>
              <a:t> total vertical shear is estimated using the mean winds within 3° of the wave or vortex center. All cases show a distinct diurnal cycle in shear, which decreases in amplitude leading up the 18 UTC 14 Sept. genesis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202475" y="58135"/>
            <a:ext cx="9624665" cy="628054"/>
          </a:xfrm>
        </p:spPr>
        <p:txBody>
          <a:bodyPr>
            <a:noAutofit/>
          </a:bodyPr>
          <a:lstStyle/>
          <a:p>
            <a:r>
              <a:rPr lang="en-US" sz="2800" dirty="0" smtClean="0"/>
              <a:t>900- and 500-mb circulation centers for </a:t>
            </a:r>
            <a:r>
              <a:rPr lang="en-US" sz="2800" dirty="0" err="1" smtClean="0"/>
              <a:t>EnKF</a:t>
            </a:r>
            <a:r>
              <a:rPr lang="en-US" sz="2800" dirty="0" smtClean="0"/>
              <a:t> analyses </a:t>
            </a:r>
            <a:br>
              <a:rPr lang="en-US" sz="2800" dirty="0" smtClean="0"/>
            </a:br>
            <a:r>
              <a:rPr lang="en-US" sz="2800" dirty="0" smtClean="0"/>
              <a:t>between 12 UTC 10 and 00 UTC 15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866" y="863735"/>
            <a:ext cx="5486400" cy="2104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866" y="2968181"/>
            <a:ext cx="5486400" cy="21044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04726" y="1126733"/>
            <a:ext cx="2018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Without PREDICT </a:t>
            </a:r>
            <a:r>
              <a:rPr lang="en-US" sz="1400" dirty="0" err="1" smtClean="0"/>
              <a:t>obs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785407" y="3244091"/>
            <a:ext cx="2018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With PREDICT </a:t>
            </a:r>
            <a:r>
              <a:rPr lang="en-US" sz="1400" dirty="0" err="1" smtClean="0"/>
              <a:t>obs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99484" y="2309366"/>
            <a:ext cx="457200" cy="457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9484" y="3076336"/>
            <a:ext cx="457200" cy="457200"/>
          </a:xfrm>
          <a:prstGeom prst="ellipse">
            <a:avLst/>
          </a:prstGeom>
          <a:noFill/>
          <a:ln w="3492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6402" y="2233788"/>
            <a:ext cx="10296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Uncertainty region for 900- </a:t>
            </a:r>
            <a:r>
              <a:rPr lang="en-US" sz="1100" dirty="0" err="1" smtClean="0"/>
              <a:t>mb</a:t>
            </a:r>
            <a:r>
              <a:rPr lang="en-US" sz="1100" dirty="0" smtClean="0"/>
              <a:t> center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591128" y="2995138"/>
            <a:ext cx="10296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Uncertainty region for 500- </a:t>
            </a:r>
            <a:r>
              <a:rPr lang="en-US" sz="1100" dirty="0" err="1" smtClean="0"/>
              <a:t>mb</a:t>
            </a:r>
            <a:r>
              <a:rPr lang="en-US" sz="1100" dirty="0" smtClean="0"/>
              <a:t> center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975151" y="22131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x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77080" y="2188360"/>
            <a:ext cx="9110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900 </a:t>
            </a:r>
            <a:r>
              <a:rPr lang="en-US" sz="1100" dirty="0" err="1" smtClean="0"/>
              <a:t>mb</a:t>
            </a:r>
            <a:r>
              <a:rPr lang="en-US" sz="1100" dirty="0" smtClean="0"/>
              <a:t>- analysis center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1975151" y="30788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7080" y="3023633"/>
            <a:ext cx="9110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5</a:t>
            </a:r>
            <a:r>
              <a:rPr lang="en-US" sz="1100" dirty="0" smtClean="0"/>
              <a:t>00 </a:t>
            </a:r>
            <a:r>
              <a:rPr lang="en-US" sz="1100" dirty="0" err="1" smtClean="0"/>
              <a:t>mb</a:t>
            </a:r>
            <a:r>
              <a:rPr lang="en-US" sz="1100" dirty="0" smtClean="0"/>
              <a:t>- analysis center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-86522" y="1191603"/>
            <a:ext cx="1732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Circulation center estimated from PREDICT observations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99048" y="1295716"/>
            <a:ext cx="17890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Circulation center estimated from analysis data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201213" y="3814587"/>
            <a:ext cx="31636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Davis and </a:t>
            </a:r>
            <a:r>
              <a:rPr lang="en-US" sz="1600" dirty="0" err="1" smtClean="0">
                <a:solidFill>
                  <a:srgbClr val="FF0000"/>
                </a:solidFill>
              </a:rPr>
              <a:t>Ahijevych</a:t>
            </a:r>
            <a:r>
              <a:rPr lang="en-US" sz="1600" dirty="0" smtClean="0">
                <a:solidFill>
                  <a:srgbClr val="FF0000"/>
                </a:solidFill>
              </a:rPr>
              <a:t> (JAS, 2012)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114" y="5454488"/>
            <a:ext cx="8283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decrease in shear is caused by the alignment of the upper- and lower-level circulation centers prior to genesis. This pair of examples from the </a:t>
            </a:r>
            <a:r>
              <a:rPr lang="en-US" dirty="0" err="1" smtClean="0"/>
              <a:t>EnKF</a:t>
            </a:r>
            <a:r>
              <a:rPr lang="en-US" dirty="0" smtClean="0"/>
              <a:t> experiments verifies the vortex alignment with PREDICT </a:t>
            </a:r>
            <a:r>
              <a:rPr lang="en-US" dirty="0" err="1" smtClean="0"/>
              <a:t>dropsondes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-205224" y="32867"/>
            <a:ext cx="9624665" cy="628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Azimuthal mean 950-mb winds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78" y="480719"/>
            <a:ext cx="8229600" cy="607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1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-205224" y="32867"/>
            <a:ext cx="9624665" cy="628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Azimuthal mean 950-mb winds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19" y="482945"/>
            <a:ext cx="8229600" cy="607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-1" y="32867"/>
            <a:ext cx="9144001" cy="628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Azimuthal mean surface – 500 </a:t>
            </a:r>
            <a:r>
              <a:rPr lang="en-US" sz="2400" dirty="0" err="1" smtClean="0"/>
              <a:t>mb</a:t>
            </a:r>
            <a:r>
              <a:rPr lang="en-US" sz="2400" dirty="0" smtClean="0"/>
              <a:t> column relative humidity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48" y="489320"/>
            <a:ext cx="8226870" cy="602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6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55" y="480957"/>
            <a:ext cx="8221814" cy="6029843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-1" y="32867"/>
            <a:ext cx="9144001" cy="628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Azimuthal mean surface – 500 </a:t>
            </a:r>
            <a:r>
              <a:rPr lang="en-US" sz="2400" dirty="0" err="1" smtClean="0"/>
              <a:t>mb</a:t>
            </a:r>
            <a:r>
              <a:rPr lang="en-US" sz="2400" dirty="0" smtClean="0"/>
              <a:t> column relative humidity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4428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354</Words>
  <Application>Microsoft Macintosh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May 20, 2013 Meeting</vt:lpstr>
      <vt:lpstr>Work over the past two weeks:</vt:lpstr>
      <vt:lpstr>PowerPoint Presentation</vt:lpstr>
      <vt:lpstr>PowerPoint Presentation</vt:lpstr>
      <vt:lpstr>900- and 500-mb circulation centers for EnKF analyses  between 12 UTC 10 and 00 UTC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</cp:lastModifiedBy>
  <cp:revision>4</cp:revision>
  <cp:lastPrinted>2013-05-20T13:56:59Z</cp:lastPrinted>
  <dcterms:created xsi:type="dcterms:W3CDTF">2013-05-20T12:12:57Z</dcterms:created>
  <dcterms:modified xsi:type="dcterms:W3CDTF">2013-05-20T17:27:22Z</dcterms:modified>
</cp:coreProperties>
</file>