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9" r:id="rId2"/>
    <p:sldId id="271" r:id="rId3"/>
    <p:sldId id="273" r:id="rId4"/>
    <p:sldId id="277" r:id="rId5"/>
    <p:sldId id="274" r:id="rId6"/>
    <p:sldId id="276" r:id="rId7"/>
    <p:sldId id="275" r:id="rId8"/>
    <p:sldId id="278" r:id="rId9"/>
    <p:sldId id="258" r:id="rId10"/>
    <p:sldId id="283" r:id="rId11"/>
    <p:sldId id="279" r:id="rId12"/>
    <p:sldId id="260" r:id="rId13"/>
    <p:sldId id="261" r:id="rId14"/>
    <p:sldId id="263" r:id="rId15"/>
    <p:sldId id="265" r:id="rId16"/>
    <p:sldId id="262" r:id="rId17"/>
    <p:sldId id="264" r:id="rId18"/>
    <p:sldId id="267" r:id="rId19"/>
    <p:sldId id="270" r:id="rId20"/>
    <p:sldId id="269" r:id="rId21"/>
    <p:sldId id="268" r:id="rId22"/>
    <p:sldId id="280" r:id="rId23"/>
    <p:sldId id="281" r:id="rId24"/>
    <p:sldId id="282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gray"/>
  <p:clrMru>
    <a:srgbClr val="E118BE"/>
    <a:srgbClr val="2BFF51"/>
    <a:srgbClr val="67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98" autoAdjust="0"/>
  </p:normalViewPr>
  <p:slideViewPr>
    <p:cSldViewPr snapToGrid="0" snapToObjects="1">
      <p:cViewPr>
        <p:scale>
          <a:sx n="77" d="100"/>
          <a:sy n="77" d="100"/>
        </p:scale>
        <p:origin x="-3184" y="-1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451D4-580A-AC4A-8A15-62374018E7EE}" type="datetimeFigureOut">
              <a:rPr lang="en-US" smtClean="0"/>
              <a:t>4/16/13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EF511-60F2-DF4F-8196-D8D48D1BA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32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Focusing on how radiation impacts tropical </a:t>
            </a:r>
            <a:r>
              <a:rPr lang="en-US" sz="1000" dirty="0" err="1" smtClean="0">
                <a:latin typeface="Arial"/>
                <a:cs typeface="Arial"/>
              </a:rPr>
              <a:t>cyclogenesis</a:t>
            </a:r>
            <a:endParaRPr lang="en-US" sz="1000" baseline="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- Using Hurricane Karl (2010) as case study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506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94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D01</a:t>
            </a:r>
            <a:r>
              <a:rPr lang="en-US" sz="1000" baseline="0" dirty="0" smtClean="0">
                <a:latin typeface="Arial"/>
                <a:cs typeface="Arial"/>
              </a:rPr>
              <a:t> not shown. Covers the Atlantic Basin (~110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W to 10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W and 5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S to 50</a:t>
            </a:r>
            <a:r>
              <a:rPr lang="en-US" sz="1000" baseline="30000" dirty="0" smtClean="0">
                <a:latin typeface="Arial"/>
                <a:cs typeface="Arial"/>
              </a:rPr>
              <a:t>o</a:t>
            </a:r>
            <a:r>
              <a:rPr lang="en-US" sz="1000" baseline="0" dirty="0" smtClean="0">
                <a:latin typeface="Arial"/>
                <a:cs typeface="Arial"/>
              </a:rPr>
              <a:t>N).  More information: Zhang et al. 2009; Montgomery et al.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050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4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Vortex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 Center </a:t>
            </a:r>
            <a:r>
              <a:rPr lang="en-US" sz="1000" kern="1200" baseline="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  <a:sym typeface="Wingdings"/>
              </a:rPr>
              <a:t> Average of 850- and 500-hPa vorticity centers (filtered &lt; 300 km wavelengths w/ FFT)</a:t>
            </a:r>
            <a:endParaRPr lang="en-US" sz="1000" kern="1200" dirty="0" smtClean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0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Storm intensity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  <a:sym typeface="Wingdings"/>
              </a:rPr>
              <a:t> </a:t>
            </a:r>
            <a:r>
              <a:rPr lang="en-US" sz="10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maximum 10-m wind speed within 225 km of the vortex center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Tropical</a:t>
            </a:r>
            <a:r>
              <a:rPr lang="en-US" sz="1000" baseline="0" dirty="0" smtClean="0">
                <a:latin typeface="Arial"/>
                <a:cs typeface="Arial"/>
              </a:rPr>
              <a:t> storm: </a:t>
            </a:r>
            <a:r>
              <a:rPr lang="en-US" sz="1000" baseline="0" dirty="0" err="1" smtClean="0">
                <a:latin typeface="Arial"/>
                <a:cs typeface="Arial"/>
              </a:rPr>
              <a:t>Saffir</a:t>
            </a:r>
            <a:r>
              <a:rPr lang="en-US" sz="1000" baseline="0" dirty="0" smtClean="0">
                <a:latin typeface="Arial"/>
                <a:cs typeface="Arial"/>
              </a:rPr>
              <a:t>-Simpson scale: (34 knots 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 18 m/s)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What causes development differences?</a:t>
            </a:r>
          </a:p>
          <a:p>
            <a:pPr marL="0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	- Focus on Member 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74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Focusing on Member</a:t>
            </a:r>
            <a:r>
              <a:rPr lang="en-US" sz="1000" baseline="0" dirty="0" smtClean="0">
                <a:latin typeface="Arial"/>
                <a:cs typeface="Arial"/>
              </a:rPr>
              <a:t> 16</a:t>
            </a:r>
          </a:p>
          <a:p>
            <a:pPr marL="171450" indent="-171450">
              <a:buFont typeface="Arial"/>
              <a:buChar char="•"/>
            </a:pP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05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How does radiation/deep moist convection effect these layers?</a:t>
            </a:r>
          </a:p>
          <a:p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09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Focus: first day of integration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Relative humidity (RH) gradients can stabilize layers (</a:t>
            </a:r>
            <a:r>
              <a:rPr lang="en-US" sz="1000" dirty="0" err="1" smtClean="0">
                <a:latin typeface="Arial"/>
                <a:cs typeface="Arial"/>
              </a:rPr>
              <a:t>Mapes</a:t>
            </a:r>
            <a:r>
              <a:rPr lang="en-US" sz="1000" dirty="0" smtClean="0">
                <a:latin typeface="Arial"/>
                <a:cs typeface="Arial"/>
              </a:rPr>
              <a:t> and </a:t>
            </a:r>
            <a:r>
              <a:rPr lang="en-US" sz="1000" dirty="0" err="1" smtClean="0">
                <a:latin typeface="Arial"/>
                <a:cs typeface="Arial"/>
              </a:rPr>
              <a:t>Zuidem</a:t>
            </a:r>
            <a:r>
              <a:rPr lang="en-US" sz="1000" dirty="0" smtClean="0">
                <a:latin typeface="Arial"/>
                <a:cs typeface="Arial"/>
              </a:rPr>
              <a:t> (1996); </a:t>
            </a:r>
            <a:r>
              <a:rPr lang="en-US" sz="1000" dirty="0" err="1" smtClean="0">
                <a:latin typeface="Arial"/>
                <a:cs typeface="Arial"/>
              </a:rPr>
              <a:t>Pakula</a:t>
            </a:r>
            <a:r>
              <a:rPr lang="en-US" sz="1000" dirty="0" smtClean="0">
                <a:latin typeface="Arial"/>
                <a:cs typeface="Arial"/>
              </a:rPr>
              <a:t> and Stephens (2009))</a:t>
            </a:r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601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37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b="1" u="sng" dirty="0" smtClean="0">
                <a:latin typeface="Arial"/>
                <a:cs typeface="Arial"/>
              </a:rPr>
              <a:t>FULL DIURNAL CYCLE</a:t>
            </a:r>
          </a:p>
          <a:p>
            <a:r>
              <a:rPr lang="en-US" sz="1000" dirty="0" smtClean="0">
                <a:latin typeface="Arial"/>
                <a:cs typeface="Arial"/>
              </a:rPr>
              <a:t>	- Net increase in relative humidity</a:t>
            </a:r>
          </a:p>
          <a:p>
            <a:r>
              <a:rPr lang="en-US" sz="1000" dirty="0" smtClean="0">
                <a:latin typeface="Arial"/>
                <a:cs typeface="Arial"/>
              </a:rPr>
              <a:t>	- Net low-level destabilization</a:t>
            </a:r>
          </a:p>
          <a:p>
            <a:r>
              <a:rPr lang="en-US" sz="1000" dirty="0" smtClean="0">
                <a:latin typeface="Arial"/>
                <a:cs typeface="Arial"/>
              </a:rPr>
              <a:t>	- Neutral mid-level stability</a:t>
            </a:r>
          </a:p>
          <a:p>
            <a:r>
              <a:rPr lang="en-US" sz="1000" dirty="0" smtClean="0">
                <a:latin typeface="Arial"/>
                <a:cs typeface="Arial"/>
              </a:rPr>
              <a:t>	- Melting layer stabilization</a:t>
            </a:r>
          </a:p>
          <a:p>
            <a:endParaRPr lang="en-US" sz="10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67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1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944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6866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016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177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599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7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- At 12km.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7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err="1" smtClean="0">
                <a:latin typeface="Arial"/>
                <a:cs typeface="Arial"/>
              </a:rPr>
              <a:t>Sundqvist</a:t>
            </a:r>
            <a:r>
              <a:rPr lang="en-US" sz="1000" dirty="0" smtClean="0">
                <a:latin typeface="Arial"/>
                <a:cs typeface="Arial"/>
              </a:rPr>
              <a:t> (1970): (</a:t>
            </a:r>
            <a:r>
              <a:rPr lang="en-US" sz="1000" dirty="0" err="1" smtClean="0">
                <a:latin typeface="Arial"/>
                <a:cs typeface="Arial"/>
              </a:rPr>
              <a:t>Hilding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dirty="0" err="1" smtClean="0">
                <a:latin typeface="Arial"/>
                <a:cs typeface="Arial"/>
              </a:rPr>
              <a:t>Sundqvist</a:t>
            </a:r>
            <a:r>
              <a:rPr lang="en-US" sz="1000" dirty="0" smtClean="0">
                <a:latin typeface="Arial"/>
                <a:cs typeface="Arial"/>
              </a:rPr>
              <a:t>; Sweden)</a:t>
            </a:r>
          </a:p>
          <a:p>
            <a:pPr marL="628650" lvl="1" indent="-171450">
              <a:buFontTx/>
              <a:buChar char="-"/>
            </a:pPr>
            <a:r>
              <a:rPr lang="en-US" sz="1000" dirty="0" smtClean="0">
                <a:latin typeface="Arial"/>
                <a:cs typeface="Arial"/>
              </a:rPr>
              <a:t>Studied various physical</a:t>
            </a:r>
            <a:r>
              <a:rPr lang="en-US" sz="1000" baseline="0" dirty="0" smtClean="0">
                <a:latin typeface="Arial"/>
                <a:cs typeface="Arial"/>
              </a:rPr>
              <a:t> processes impact on TC (shifting vortex center further north, sea surface temperature)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Convection parameterized</a:t>
            </a:r>
            <a:endParaRPr lang="en-US" sz="1000" dirty="0" smtClean="0">
              <a:latin typeface="Arial"/>
              <a:cs typeface="Arial"/>
            </a:endParaRPr>
          </a:p>
          <a:p>
            <a:pPr marL="628650" lvl="1" indent="-171450">
              <a:buFontTx/>
              <a:buChar char="-"/>
            </a:pPr>
            <a:r>
              <a:rPr lang="en-US" sz="1000" dirty="0" smtClean="0">
                <a:latin typeface="Arial"/>
                <a:cs typeface="Arial"/>
              </a:rPr>
              <a:t>Axisymmetric 10-level</a:t>
            </a:r>
            <a:r>
              <a:rPr lang="en-US" sz="1000" baseline="0" dirty="0" smtClean="0">
                <a:latin typeface="Arial"/>
                <a:cs typeface="Arial"/>
              </a:rPr>
              <a:t> primitive equation model</a:t>
            </a:r>
          </a:p>
          <a:p>
            <a:pPr marL="628650" lvl="1" indent="-171450">
              <a:buFontTx/>
              <a:buChar char="-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err="1" smtClean="0">
                <a:latin typeface="Arial"/>
                <a:cs typeface="Arial"/>
              </a:rPr>
              <a:t>Haik</a:t>
            </a:r>
            <a:r>
              <a:rPr lang="en-US" sz="1000" baseline="0" dirty="0" smtClean="0">
                <a:latin typeface="Arial"/>
                <a:cs typeface="Arial"/>
              </a:rPr>
              <a:t> (1980): PhD Dissertation 1980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Note: shortwave diurnal cycle not included; only daily shortwave average. Convective and non-convective profiles of LW/SW used in lookup table.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Focus on interaction of cumulus clouds and large scale characteristics </a:t>
            </a:r>
            <a:r>
              <a:rPr lang="en-US" sz="1000" baseline="0" dirty="0" err="1" smtClean="0">
                <a:latin typeface="Arial"/>
                <a:cs typeface="Arial"/>
              </a:rPr>
              <a:t>elading</a:t>
            </a:r>
            <a:r>
              <a:rPr lang="en-US" sz="1000" baseline="0" dirty="0" smtClean="0">
                <a:latin typeface="Arial"/>
                <a:cs typeface="Arial"/>
              </a:rPr>
              <a:t> to TC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First to apply convective parameterization of Arakawa and Shubert (1974) to TC development</a:t>
            </a: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Craig et al. (1996):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</a:t>
            </a:r>
            <a:r>
              <a:rPr lang="en-US" sz="1000" baseline="0" dirty="0" err="1" smtClean="0">
                <a:latin typeface="Arial"/>
                <a:cs typeface="Arial"/>
              </a:rPr>
              <a:t>Axi</a:t>
            </a:r>
            <a:r>
              <a:rPr lang="en-US" sz="1000" baseline="0" dirty="0" smtClean="0">
                <a:latin typeface="Arial"/>
                <a:cs typeface="Arial"/>
              </a:rPr>
              <a:t>-symmetric model with explicit convection and detailed microphysics/radiation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Differential cooling between warm core and cooler environment outside the core.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Need simulations with heterogeneous environment</a:t>
            </a: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All idealized started without cloud; need a long spin-up until a cloud-field becomes well established.</a:t>
            </a: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Adjustment process important. Water vapor concentration key to role of radiative cooling.</a:t>
            </a:r>
          </a:p>
          <a:p>
            <a:pPr marL="171450" lvl="0" indent="-171450">
              <a:buFont typeface="Arial"/>
              <a:buChar char="•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endParaRPr lang="en-US" sz="1000" baseline="0" dirty="0" smtClean="0">
              <a:latin typeface="Arial"/>
              <a:cs typeface="Arial"/>
            </a:endParaRP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0" lv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/>
              <a:buChar char="•"/>
            </a:pPr>
            <a:r>
              <a:rPr lang="en-US" sz="1000" baseline="0" dirty="0" err="1" smtClean="0">
                <a:latin typeface="Arial"/>
                <a:cs typeface="Arial"/>
              </a:rPr>
              <a:t>Dudhia</a:t>
            </a:r>
            <a:r>
              <a:rPr lang="en-US" sz="1000" baseline="0" dirty="0" smtClean="0">
                <a:latin typeface="Arial"/>
                <a:cs typeface="Arial"/>
              </a:rPr>
              <a:t> (1989)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Simulate diurnally occurring convection over South China Sea (using MM5; only 2D)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Focused on </a:t>
            </a:r>
            <a:r>
              <a:rPr lang="en-US" sz="1000" baseline="0" dirty="0" err="1" smtClean="0">
                <a:latin typeface="Arial"/>
                <a:cs typeface="Arial"/>
              </a:rPr>
              <a:t>stratiform</a:t>
            </a:r>
            <a:r>
              <a:rPr lang="en-US" sz="1000" baseline="0" dirty="0" smtClean="0">
                <a:latin typeface="Arial"/>
                <a:cs typeface="Arial"/>
              </a:rPr>
              <a:t> cloud deck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Developed and used shortwave/</a:t>
            </a:r>
            <a:r>
              <a:rPr lang="en-US" sz="1000" baseline="0" dirty="0" err="1" smtClean="0">
                <a:latin typeface="Arial"/>
                <a:cs typeface="Arial"/>
              </a:rPr>
              <a:t>longwave</a:t>
            </a:r>
            <a:r>
              <a:rPr lang="en-US" sz="1000" baseline="0" dirty="0" smtClean="0">
                <a:latin typeface="Arial"/>
                <a:cs typeface="Arial"/>
              </a:rPr>
              <a:t> radiation scheme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err="1" smtClean="0">
                <a:latin typeface="Arial"/>
                <a:cs typeface="Arial"/>
              </a:rPr>
              <a:t>Radiative</a:t>
            </a:r>
            <a:r>
              <a:rPr lang="en-US" sz="1000" baseline="0" dirty="0" smtClean="0">
                <a:latin typeface="Arial"/>
                <a:cs typeface="Arial"/>
              </a:rPr>
              <a:t> forcing was the main forcing that enabled high level ascent in cirrus decks/cloud anvils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Previous studies (found convective activity largely controlled by the cooling rate 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 stronger </a:t>
            </a:r>
            <a:r>
              <a:rPr lang="en-US" sz="1000" baseline="0" dirty="0" err="1" smtClean="0">
                <a:latin typeface="Arial"/>
                <a:cs typeface="Arial"/>
                <a:sym typeface="Wingdings"/>
              </a:rPr>
              <a:t>radiative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 cooling permits stronger convection.</a:t>
            </a:r>
            <a:endParaRPr lang="en-US" sz="1000" baseline="0" dirty="0" smtClean="0">
              <a:latin typeface="Arial"/>
              <a:cs typeface="Arial"/>
            </a:endParaRP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Shortwave radiation reduces the </a:t>
            </a:r>
            <a:r>
              <a:rPr lang="en-US" sz="1000" baseline="0" dirty="0" err="1" smtClean="0">
                <a:latin typeface="Arial"/>
                <a:cs typeface="Arial"/>
              </a:rPr>
              <a:t>longwave</a:t>
            </a:r>
            <a:r>
              <a:rPr lang="en-US" sz="1000" baseline="0" dirty="0" smtClean="0">
                <a:latin typeface="Arial"/>
                <a:cs typeface="Arial"/>
              </a:rPr>
              <a:t> cooling, modulating the net cooling and convective activity.</a:t>
            </a:r>
          </a:p>
          <a:p>
            <a:pPr marL="628650" lvl="1" indent="-171450">
              <a:buFontTx/>
              <a:buChar char="-"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lvl="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Miller and Frank (1993)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Peak in precipitation at night; regardless of initialization time</a:t>
            </a:r>
          </a:p>
          <a:p>
            <a:pPr marL="0" lv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More rainfall produced when radiation included; peak rainfalls at night larger than rainfalls during the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18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Tao et al.</a:t>
            </a:r>
            <a:r>
              <a:rPr lang="en-US" sz="1000" baseline="0" dirty="0" smtClean="0">
                <a:latin typeface="Arial"/>
                <a:cs typeface="Arial"/>
              </a:rPr>
              <a:t> (</a:t>
            </a:r>
            <a:r>
              <a:rPr lang="en-US" sz="1000" dirty="0" smtClean="0">
                <a:latin typeface="Arial"/>
                <a:cs typeface="Arial"/>
              </a:rPr>
              <a:t>1996):</a:t>
            </a:r>
          </a:p>
          <a:p>
            <a:pPr marL="457200" lvl="1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- Nice</a:t>
            </a:r>
            <a:r>
              <a:rPr lang="en-US" sz="1000" baseline="0" dirty="0" smtClean="0">
                <a:latin typeface="Arial"/>
                <a:cs typeface="Arial"/>
              </a:rPr>
              <a:t> summary article on past research on clouds and radiation</a:t>
            </a:r>
            <a:endParaRPr lang="en-US" sz="1000" dirty="0" smtClean="0">
              <a:latin typeface="Arial"/>
              <a:cs typeface="Arial"/>
            </a:endParaRPr>
          </a:p>
          <a:p>
            <a:pPr marL="0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	- 2D</a:t>
            </a:r>
            <a:r>
              <a:rPr lang="en-US" sz="1000" baseline="0" dirty="0" smtClean="0">
                <a:latin typeface="Arial"/>
                <a:cs typeface="Arial"/>
              </a:rPr>
              <a:t> Goddard Cumulus Ensemble model </a:t>
            </a:r>
          </a:p>
          <a:p>
            <a:pPr mar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EMEX (Equatorial </a:t>
            </a:r>
            <a:r>
              <a:rPr lang="en-US" sz="1000" baseline="0" dirty="0" err="1" smtClean="0">
                <a:latin typeface="Arial"/>
                <a:cs typeface="Arial"/>
              </a:rPr>
              <a:t>Mesoscale</a:t>
            </a:r>
            <a:r>
              <a:rPr lang="en-US" sz="1000" baseline="0" dirty="0" smtClean="0">
                <a:latin typeface="Arial"/>
                <a:cs typeface="Arial"/>
              </a:rPr>
              <a:t> Experiment)</a:t>
            </a:r>
          </a:p>
          <a:p>
            <a:pPr mar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Miller and Frank (1993):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Cloud-cloud free radiation gradient and cloud top and cloud bottom differential heating on </a:t>
            </a:r>
            <a:r>
              <a:rPr lang="en-US" sz="1000" dirty="0" err="1" smtClean="0">
                <a:latin typeface="Arial"/>
                <a:cs typeface="Arial"/>
              </a:rPr>
              <a:t>stratiform</a:t>
            </a:r>
            <a:r>
              <a:rPr lang="en-US" sz="1000" baseline="0" dirty="0" smtClean="0">
                <a:latin typeface="Arial"/>
                <a:cs typeface="Arial"/>
              </a:rPr>
              <a:t> clouds had little influence.</a:t>
            </a:r>
            <a:endParaRPr lang="en-US" sz="100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618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Johnson et al. (1999):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Tropical Ocean Global Atmosphere Coupled Ocean–Atmosphere Response Experiment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Before 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 belief bimodal distribution; After  </a:t>
            </a:r>
            <a:r>
              <a:rPr lang="en-US" sz="1000" baseline="0" dirty="0" err="1" smtClean="0">
                <a:latin typeface="Arial"/>
                <a:cs typeface="Arial"/>
                <a:sym typeface="Wingdings"/>
              </a:rPr>
              <a:t>trimodal</a:t>
            </a:r>
            <a:r>
              <a:rPr lang="en-US" sz="1000" baseline="0" dirty="0" smtClean="0">
                <a:latin typeface="Arial"/>
                <a:cs typeface="Arial"/>
                <a:sym typeface="Wingdings"/>
              </a:rPr>
              <a:t> distribution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Shallower clouds precondition the atmosphere for deep moist convection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Mid and deep clouds produce mid-level cloud layers modifying the radiation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587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dirty="0" err="1" smtClean="0">
                <a:latin typeface="Arial"/>
                <a:cs typeface="Arial"/>
              </a:rPr>
              <a:t>Mapes</a:t>
            </a:r>
            <a:r>
              <a:rPr lang="en-US" sz="1000" dirty="0" smtClean="0">
                <a:latin typeface="Arial"/>
                <a:cs typeface="Arial"/>
              </a:rPr>
              <a:t> and </a:t>
            </a:r>
            <a:r>
              <a:rPr lang="en-US" sz="1000" dirty="0" err="1" smtClean="0">
                <a:latin typeface="Arial"/>
                <a:cs typeface="Arial"/>
              </a:rPr>
              <a:t>Zuidema</a:t>
            </a:r>
            <a:r>
              <a:rPr lang="en-US" sz="1000" dirty="0" smtClean="0">
                <a:latin typeface="Arial"/>
                <a:cs typeface="Arial"/>
              </a:rPr>
              <a:t> (1996)</a:t>
            </a:r>
          </a:p>
          <a:p>
            <a:pPr marL="0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	- Studied dry</a:t>
            </a:r>
            <a:r>
              <a:rPr lang="en-US" sz="1000" baseline="0" dirty="0" smtClean="0">
                <a:latin typeface="Arial"/>
                <a:cs typeface="Arial"/>
              </a:rPr>
              <a:t> layers in the tropics (warm pool in the western Pacific; data from TOGA COARE field experiment) </a:t>
            </a:r>
          </a:p>
          <a:p>
            <a:pPr marL="457200" marR="0" lvl="3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- Focused</a:t>
            </a:r>
            <a:r>
              <a:rPr lang="en-US" sz="1000" baseline="0" dirty="0" smtClean="0">
                <a:latin typeface="Arial"/>
                <a:cs typeface="Arial"/>
              </a:rPr>
              <a:t> on dry layers</a:t>
            </a:r>
          </a:p>
          <a:p>
            <a:pPr marL="0" indent="0">
              <a:buFont typeface="Arial"/>
              <a:buNone/>
            </a:pPr>
            <a:r>
              <a:rPr lang="en-US" sz="1000" baseline="0" dirty="0" smtClean="0">
                <a:latin typeface="Arial"/>
                <a:cs typeface="Arial"/>
              </a:rPr>
              <a:t>	- Dry layers at 925mb, 850mb, and 550mb and sit atop sharp stable layers (inversions)</a:t>
            </a:r>
          </a:p>
          <a:p>
            <a:pPr marL="0" indent="0">
              <a:buFont typeface="Arial"/>
              <a:buNone/>
            </a:pPr>
            <a:endParaRPr lang="en-US" sz="1000" baseline="0" dirty="0" smtClean="0">
              <a:latin typeface="Arial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000" baseline="0" dirty="0" err="1" smtClean="0">
                <a:latin typeface="Arial"/>
                <a:cs typeface="Arial"/>
              </a:rPr>
              <a:t>Pakula</a:t>
            </a:r>
            <a:r>
              <a:rPr lang="en-US" sz="1000" baseline="0" dirty="0" smtClean="0">
                <a:latin typeface="Arial"/>
                <a:cs typeface="Arial"/>
              </a:rPr>
              <a:t> and Stephens (2008)</a:t>
            </a:r>
          </a:p>
          <a:p>
            <a:pPr marL="0" marR="0" lvl="2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00" dirty="0" smtClean="0">
                <a:latin typeface="Arial"/>
                <a:cs typeface="Arial"/>
              </a:rPr>
              <a:t>	- </a:t>
            </a:r>
            <a:r>
              <a:rPr lang="en-US" sz="1000" dirty="0" err="1" smtClean="0">
                <a:latin typeface="Arial"/>
                <a:cs typeface="Arial"/>
                <a:sym typeface="Wingdings"/>
              </a:rPr>
              <a:t>Radiative</a:t>
            </a:r>
            <a:r>
              <a:rPr lang="en-US" sz="1000" dirty="0" smtClean="0">
                <a:latin typeface="Arial"/>
                <a:cs typeface="Arial"/>
                <a:sym typeface="Wingdings"/>
              </a:rPr>
              <a:t> convective equilibrium study of cloud distributions in the tropics</a:t>
            </a:r>
          </a:p>
          <a:p>
            <a:pPr marL="0" indent="0">
              <a:buFont typeface="Arial"/>
              <a:buNone/>
            </a:pPr>
            <a:r>
              <a:rPr lang="en-US" sz="1000" dirty="0" smtClean="0">
                <a:latin typeface="Arial"/>
                <a:cs typeface="Arial"/>
              </a:rPr>
              <a:t>	- Corroborated the findings of </a:t>
            </a:r>
            <a:r>
              <a:rPr lang="en-US" sz="1000" dirty="0" err="1" smtClean="0">
                <a:latin typeface="Arial"/>
                <a:cs typeface="Arial"/>
              </a:rPr>
              <a:t>Mapes</a:t>
            </a:r>
            <a:r>
              <a:rPr lang="en-US" sz="1000" dirty="0" smtClean="0">
                <a:latin typeface="Arial"/>
                <a:cs typeface="Arial"/>
              </a:rPr>
              <a:t> and </a:t>
            </a:r>
            <a:r>
              <a:rPr lang="en-US" sz="1000" dirty="0" err="1" smtClean="0">
                <a:latin typeface="Arial"/>
                <a:cs typeface="Arial"/>
              </a:rPr>
              <a:t>Zuidema</a:t>
            </a:r>
            <a:r>
              <a:rPr lang="en-US" sz="1000" dirty="0" smtClean="0">
                <a:latin typeface="Arial"/>
                <a:cs typeface="Arial"/>
              </a:rPr>
              <a:t> (1996); convectively active regions: no RH</a:t>
            </a:r>
            <a:r>
              <a:rPr lang="en-US" sz="1000" baseline="0" dirty="0" smtClean="0">
                <a:latin typeface="Arial"/>
                <a:cs typeface="Arial"/>
              </a:rPr>
              <a:t> gradient; convectively suppressed regions: sharp RH gradients at stable layers.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9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baseline="0" dirty="0" smtClean="0">
                <a:latin typeface="Arial"/>
                <a:cs typeface="Arial"/>
              </a:rPr>
              <a:t>Hurricane Karl (2010)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Predecessor was a broad cyclonic circulation north of South America (Sept 8</a:t>
            </a:r>
            <a:r>
              <a:rPr lang="en-US" sz="1000" baseline="30000" dirty="0" smtClean="0">
                <a:latin typeface="Arial"/>
                <a:cs typeface="Arial"/>
              </a:rPr>
              <a:t>th</a:t>
            </a:r>
            <a:r>
              <a:rPr lang="en-US" sz="1000" baseline="0" dirty="0" smtClean="0">
                <a:latin typeface="Arial"/>
                <a:cs typeface="Arial"/>
              </a:rPr>
              <a:t>) and moved westward into the </a:t>
            </a:r>
            <a:r>
              <a:rPr lang="en-US" sz="1000" baseline="0" dirty="0" err="1" smtClean="0">
                <a:latin typeface="Arial"/>
                <a:cs typeface="Arial"/>
              </a:rPr>
              <a:t>carribean</a:t>
            </a:r>
            <a:r>
              <a:rPr lang="en-US" sz="1000" baseline="0" dirty="0" smtClean="0">
                <a:latin typeface="Arial"/>
                <a:cs typeface="Arial"/>
              </a:rPr>
              <a:t> by 12 </a:t>
            </a:r>
            <a:r>
              <a:rPr lang="en-US" sz="1000" baseline="0" dirty="0" err="1" smtClean="0">
                <a:latin typeface="Arial"/>
                <a:cs typeface="Arial"/>
              </a:rPr>
              <a:t>september</a:t>
            </a:r>
            <a:r>
              <a:rPr lang="en-US" sz="1000" baseline="0" dirty="0" smtClean="0">
                <a:latin typeface="Arial"/>
                <a:cs typeface="Arial"/>
              </a:rPr>
              <a:t>. 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System had period convection.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Convection became steadier by September 13</a:t>
            </a:r>
            <a:r>
              <a:rPr lang="en-US" sz="1000" baseline="30000" dirty="0" smtClean="0">
                <a:latin typeface="Arial"/>
                <a:cs typeface="Arial"/>
              </a:rPr>
              <a:t>th</a:t>
            </a:r>
            <a:r>
              <a:rPr lang="en-US" sz="1000" baseline="0" dirty="0" smtClean="0">
                <a:latin typeface="Arial"/>
                <a:cs typeface="Arial"/>
              </a:rPr>
              <a:t>;</a:t>
            </a:r>
          </a:p>
          <a:p>
            <a:pPr marL="628650" lvl="1" indent="-171450">
              <a:buFontTx/>
              <a:buChar char="-"/>
            </a:pPr>
            <a:r>
              <a:rPr lang="en-US" sz="1000" baseline="0" dirty="0" smtClean="0">
                <a:latin typeface="Arial"/>
                <a:cs typeface="Arial"/>
              </a:rPr>
              <a:t>TD declared on 1800 UTC 14 September.</a:t>
            </a:r>
          </a:p>
          <a:p>
            <a:pPr marL="171450" indent="-171450">
              <a:buFont typeface="Arial"/>
              <a:buChar char="•"/>
            </a:pPr>
            <a:r>
              <a:rPr lang="en-US" sz="1000" dirty="0" smtClean="0">
                <a:latin typeface="Arial"/>
                <a:cs typeface="Arial"/>
              </a:rPr>
              <a:t>PREDICT:</a:t>
            </a:r>
            <a:r>
              <a:rPr lang="en-US" sz="1000" baseline="0" dirty="0" smtClean="0">
                <a:latin typeface="Arial"/>
                <a:cs typeface="Arial"/>
              </a:rPr>
              <a:t> Pre-Depression Investigation of Cloud-systems in the Tropics field experiment</a:t>
            </a:r>
          </a:p>
          <a:p>
            <a:pPr marL="628650" lvl="1" indent="-171450">
              <a:buFontTx/>
              <a:buChar char="-"/>
            </a:pPr>
            <a:r>
              <a:rPr lang="en-US" sz="1000" dirty="0" smtClean="0">
                <a:latin typeface="Arial"/>
                <a:cs typeface="Arial"/>
              </a:rPr>
              <a:t>Obtain extensive pre-genesis environmental measurements of forming tropical</a:t>
            </a:r>
            <a:r>
              <a:rPr lang="en-US" sz="1000" baseline="0" dirty="0" smtClean="0">
                <a:latin typeface="Arial"/>
                <a:cs typeface="Arial"/>
              </a:rPr>
              <a:t> cyclones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39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Steranka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et al. (1984):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Observational study of GEOS satellite imagery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Found significant diurnal and semidiurnal cloud cycles analyzing observations of satellite derived cloud top temperatures.</a:t>
            </a:r>
          </a:p>
          <a:p>
            <a:endParaRPr lang="en-US" sz="1000" b="0" i="0" u="none" strike="noStrike" kern="1200" baseline="0" dirty="0" smtClean="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171450" indent="-171450">
              <a:buFont typeface="Arial"/>
              <a:buChar char="•"/>
            </a:pP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Kossin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et al. (2002):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Confirmed the diurnal oscillations</a:t>
            </a:r>
          </a:p>
          <a:p>
            <a:pPr marL="0" indent="0">
              <a:buFont typeface="Arial"/>
              <a:buNone/>
            </a:pP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	- Hypothesized that </a:t>
            </a:r>
            <a:r>
              <a:rPr lang="en-US" sz="1000" b="0" i="0" u="none" strike="noStrike" kern="1200" baseline="0" dirty="0" err="1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radiative</a:t>
            </a:r>
            <a:r>
              <a:rPr lang="en-US" sz="1000" b="0" i="0" u="none" strike="noStrike" kern="1200" baseline="0" dirty="0" smtClean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cooling induced subsidence at night in the region of the hurricane canopy reduces the spatial coverage of high cirrus clouds producing the observed reduction in cloud top temperatures</a:t>
            </a:r>
            <a:endParaRPr lang="en-US" sz="1000" baseline="0" dirty="0" smtClean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EF511-60F2-DF4F-8196-D8D48D1BAC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55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470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8229600" cy="5213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748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770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20987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3758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48497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5213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521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00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4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3874"/>
            <a:ext cx="4040188" cy="4562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4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93875"/>
            <a:ext cx="4041775" cy="45624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79045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2915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0198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988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4083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521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 METEO 004: SP13   </a:t>
            </a:r>
            <a:fld id="{3303742F-0107-8D4B-B3FC-805F2217F9A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55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Diurnal radiation cycle impact on the genesis of Hurricane Karl (2010)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Christopher </a:t>
            </a:r>
            <a:r>
              <a:rPr lang="en-US" sz="2400" dirty="0" err="1" smtClean="0"/>
              <a:t>Melhauser</a:t>
            </a:r>
            <a:r>
              <a:rPr lang="en-US" sz="2400" dirty="0" smtClean="0"/>
              <a:t> and </a:t>
            </a:r>
            <a:r>
              <a:rPr lang="en-US" sz="2400" dirty="0" err="1" smtClean="0"/>
              <a:t>Fuqing</a:t>
            </a:r>
            <a:r>
              <a:rPr lang="en-US" sz="2400" dirty="0" smtClean="0"/>
              <a:t> Zhang</a:t>
            </a:r>
          </a:p>
          <a:p>
            <a:r>
              <a:rPr lang="en-US" sz="2400" dirty="0" smtClean="0"/>
              <a:t>The Pennsylvania State University</a:t>
            </a:r>
          </a:p>
          <a:p>
            <a:r>
              <a:rPr lang="en-US" sz="2400" dirty="0" smtClean="0"/>
              <a:t>Department of Meteorology</a:t>
            </a:r>
          </a:p>
          <a:p>
            <a:endParaRPr lang="en-US" sz="2400" dirty="0"/>
          </a:p>
          <a:p>
            <a:r>
              <a:rPr lang="en-US" sz="2400" dirty="0" smtClean="0"/>
              <a:t>Group Meeting – April 11, 2013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7574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i="1" dirty="0" smtClean="0"/>
              <a:t>How does the diurnal radiation cycle impact the </a:t>
            </a:r>
          </a:p>
          <a:p>
            <a:pPr marL="0" indent="0" algn="ctr">
              <a:buNone/>
            </a:pPr>
            <a:r>
              <a:rPr lang="en-US" sz="2600" i="1" dirty="0" smtClean="0"/>
              <a:t>development of Hurricane Karl (2010)?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3196621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 Setup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13553" y="831035"/>
            <a:ext cx="8643842" cy="593288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WRF-ARW </a:t>
            </a:r>
            <a:r>
              <a:rPr lang="en-US" dirty="0" smtClean="0"/>
              <a:t>v3.1.1</a:t>
            </a:r>
          </a:p>
          <a:p>
            <a:endParaRPr lang="en-US" dirty="0"/>
          </a:p>
          <a:p>
            <a:r>
              <a:rPr lang="en-US" dirty="0"/>
              <a:t>Domains:</a:t>
            </a:r>
          </a:p>
          <a:p>
            <a:pPr lvl="1"/>
            <a:r>
              <a:rPr lang="en-US" dirty="0"/>
              <a:t>D01: 40.5km, D02: 13.5km, D03: </a:t>
            </a:r>
            <a:r>
              <a:rPr lang="en-US" dirty="0" smtClean="0"/>
              <a:t>4.5km</a:t>
            </a:r>
          </a:p>
          <a:p>
            <a:pPr lvl="1"/>
            <a:endParaRPr lang="en-US" dirty="0"/>
          </a:p>
          <a:p>
            <a:r>
              <a:rPr lang="en-US" dirty="0"/>
              <a:t>Radiation:</a:t>
            </a:r>
          </a:p>
          <a:p>
            <a:pPr lvl="1"/>
            <a:r>
              <a:rPr lang="en-US" dirty="0"/>
              <a:t>SW: </a:t>
            </a:r>
            <a:r>
              <a:rPr lang="en-US" dirty="0" err="1" smtClean="0"/>
              <a:t>Dudhia</a:t>
            </a:r>
            <a:r>
              <a:rPr lang="en-US" dirty="0" smtClean="0"/>
              <a:t> </a:t>
            </a:r>
            <a:r>
              <a:rPr lang="en-US" dirty="0"/>
              <a:t>shortwave radiation </a:t>
            </a:r>
            <a:r>
              <a:rPr lang="en-US" dirty="0" smtClean="0"/>
              <a:t>scheme (</a:t>
            </a:r>
            <a:r>
              <a:rPr lang="en-US" dirty="0" err="1" smtClean="0"/>
              <a:t>Dudhia</a:t>
            </a:r>
            <a:r>
              <a:rPr lang="en-US" dirty="0" smtClean="0"/>
              <a:t> (1989))</a:t>
            </a:r>
            <a:endParaRPr lang="en-US" dirty="0"/>
          </a:p>
          <a:p>
            <a:pPr lvl="1"/>
            <a:r>
              <a:rPr lang="en-US" dirty="0"/>
              <a:t>LW: Rapid radiation transfer model (RRTM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WRF-</a:t>
            </a:r>
            <a:r>
              <a:rPr lang="en-US" dirty="0" err="1"/>
              <a:t>EnKF</a:t>
            </a:r>
            <a:r>
              <a:rPr lang="en-US" dirty="0"/>
              <a:t> Cycling Assimilation System</a:t>
            </a:r>
          </a:p>
          <a:p>
            <a:pPr lvl="1"/>
            <a:r>
              <a:rPr lang="en-US" dirty="0"/>
              <a:t>30 members</a:t>
            </a:r>
          </a:p>
          <a:p>
            <a:pPr lvl="1"/>
            <a:r>
              <a:rPr lang="en-US" dirty="0"/>
              <a:t>All observations used by NCEP, excluding satellite </a:t>
            </a:r>
            <a:r>
              <a:rPr lang="en-US" dirty="0" smtClean="0"/>
              <a:t>radiances</a:t>
            </a:r>
          </a:p>
          <a:p>
            <a:pPr lvl="1"/>
            <a:endParaRPr lang="en-US" dirty="0"/>
          </a:p>
          <a:p>
            <a:r>
              <a:rPr lang="en-US" dirty="0"/>
              <a:t>Initial Conditions</a:t>
            </a:r>
          </a:p>
          <a:p>
            <a:pPr lvl="1"/>
            <a:r>
              <a:rPr lang="en-US" dirty="0"/>
              <a:t>Analysis from cycling WRF-</a:t>
            </a:r>
            <a:r>
              <a:rPr lang="en-US" dirty="0" err="1"/>
              <a:t>EnKF</a:t>
            </a:r>
            <a:endParaRPr lang="en-US" dirty="0"/>
          </a:p>
          <a:p>
            <a:pPr lvl="1"/>
            <a:r>
              <a:rPr lang="en-US" dirty="0"/>
              <a:t>September 12</a:t>
            </a:r>
            <a:r>
              <a:rPr lang="en-US" baseline="30000" dirty="0"/>
              <a:t>th</a:t>
            </a:r>
            <a:r>
              <a:rPr lang="en-US" dirty="0"/>
              <a:t>, 2010 @ 0000 </a:t>
            </a:r>
            <a:r>
              <a:rPr lang="en-US" dirty="0" smtClean="0"/>
              <a:t>UTC</a:t>
            </a:r>
          </a:p>
          <a:p>
            <a:pPr lvl="1"/>
            <a:endParaRPr lang="en-US" dirty="0"/>
          </a:p>
          <a:p>
            <a:r>
              <a:rPr lang="en-US" dirty="0"/>
              <a:t>Boundary Conditions </a:t>
            </a:r>
          </a:p>
          <a:p>
            <a:pPr lvl="1"/>
            <a:r>
              <a:rPr lang="en-US" dirty="0"/>
              <a:t>GFS deterministic forecast </a:t>
            </a:r>
          </a:p>
          <a:p>
            <a:pPr lvl="1"/>
            <a:r>
              <a:rPr lang="en-US" dirty="0"/>
              <a:t>September 12</a:t>
            </a:r>
            <a:r>
              <a:rPr lang="en-US" baseline="30000" dirty="0"/>
              <a:t>th</a:t>
            </a:r>
            <a:r>
              <a:rPr lang="en-US" dirty="0"/>
              <a:t>, 2010 @ 0000 UTC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527" y="4379780"/>
            <a:ext cx="3724288" cy="237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87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Performed for 4 members of ensemble (2 developing, 2 non-developing)</a:t>
            </a:r>
          </a:p>
          <a:p>
            <a:endParaRPr lang="en-US" dirty="0" smtClean="0"/>
          </a:p>
          <a:p>
            <a:pPr lvl="1"/>
            <a:r>
              <a:rPr lang="en-US" b="1" dirty="0" smtClean="0"/>
              <a:t>Control (C)</a:t>
            </a:r>
          </a:p>
          <a:p>
            <a:pPr lvl="2"/>
            <a:r>
              <a:rPr lang="en-US" dirty="0" smtClean="0"/>
              <a:t>No modification</a:t>
            </a:r>
          </a:p>
          <a:p>
            <a:pPr lvl="1"/>
            <a:r>
              <a:rPr lang="en-US" b="1" dirty="0" smtClean="0">
                <a:solidFill>
                  <a:srgbClr val="0000FF"/>
                </a:solidFill>
              </a:rPr>
              <a:t>Day Only (D)</a:t>
            </a:r>
          </a:p>
          <a:p>
            <a:pPr lvl="2"/>
            <a:r>
              <a:rPr lang="en-US" dirty="0" smtClean="0"/>
              <a:t>SW set @ local noon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Night Only (N)</a:t>
            </a:r>
          </a:p>
          <a:p>
            <a:pPr lvl="2"/>
            <a:r>
              <a:rPr lang="en-US" dirty="0" smtClean="0"/>
              <a:t>No SW</a:t>
            </a:r>
          </a:p>
          <a:p>
            <a:pPr lvl="1"/>
            <a:r>
              <a:rPr lang="en-US" b="1" dirty="0" smtClean="0">
                <a:solidFill>
                  <a:srgbClr val="E118BE"/>
                </a:solidFill>
              </a:rPr>
              <a:t>No Radiation (NR)</a:t>
            </a:r>
          </a:p>
          <a:p>
            <a:pPr lvl="2"/>
            <a:r>
              <a:rPr lang="en-US" dirty="0" smtClean="0"/>
              <a:t>No SW or LW</a:t>
            </a:r>
          </a:p>
          <a:p>
            <a:pPr lvl="1"/>
            <a:r>
              <a:rPr lang="en-US" b="1" dirty="0" smtClean="0">
                <a:solidFill>
                  <a:srgbClr val="2BFF51"/>
                </a:solidFill>
              </a:rPr>
              <a:t>Offset (O)</a:t>
            </a:r>
          </a:p>
          <a:p>
            <a:pPr lvl="2"/>
            <a:r>
              <a:rPr lang="en-US" dirty="0" smtClean="0"/>
              <a:t>SW offset 12 hours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871699" y="2715182"/>
            <a:ext cx="1337123" cy="2330615"/>
            <a:chOff x="4916265" y="1360865"/>
            <a:chExt cx="1337123" cy="2330615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5262716" y="3477953"/>
              <a:ext cx="0" cy="213527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4916265" y="1360865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Night Only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Initial SI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>
              <a:stCxn id="67" idx="2"/>
            </p:cNvCxnSpPr>
            <p:nvPr/>
          </p:nvCxnSpPr>
          <p:spPr>
            <a:xfrm flipH="1">
              <a:off x="5262716" y="1822530"/>
              <a:ext cx="322111" cy="155816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4800872" y="2410383"/>
            <a:ext cx="3333771" cy="2640171"/>
            <a:chOff x="4845438" y="1056066"/>
            <a:chExt cx="3333771" cy="2640171"/>
          </a:xfrm>
        </p:grpSpPr>
        <p:sp>
          <p:nvSpPr>
            <p:cNvPr id="64" name="TextBox 63"/>
            <p:cNvSpPr txBox="1"/>
            <p:nvPr/>
          </p:nvSpPr>
          <p:spPr>
            <a:xfrm>
              <a:off x="6842086" y="1056066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FF"/>
                  </a:solidFill>
                  <a:latin typeface="Arial"/>
                  <a:cs typeface="Arial"/>
                </a:rPr>
                <a:t>Day Only</a:t>
              </a:r>
              <a:endParaRPr lang="en-US" sz="1200" dirty="0" smtClean="0">
                <a:solidFill>
                  <a:srgbClr val="2BFF5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Initial SI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678345" y="1877944"/>
              <a:ext cx="0" cy="1759009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678345" y="3482710"/>
              <a:ext cx="0" cy="213527"/>
            </a:xfrm>
            <a:prstGeom prst="line">
              <a:avLst/>
            </a:prstGeom>
            <a:ln w="76200" cmpd="sng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6710676" y="1360864"/>
              <a:ext cx="466716" cy="45893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4845438" y="1877944"/>
              <a:ext cx="1832907" cy="0"/>
            </a:xfrm>
            <a:prstGeom prst="line">
              <a:avLst/>
            </a:prstGeom>
            <a:ln w="38100" cmpd="sng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800872" y="3196248"/>
            <a:ext cx="4004507" cy="1854306"/>
            <a:chOff x="4845438" y="1841931"/>
            <a:chExt cx="4004507" cy="1854306"/>
          </a:xfrm>
        </p:grpSpPr>
        <p:sp>
          <p:nvSpPr>
            <p:cNvPr id="46" name="Right Arrow 45"/>
            <p:cNvSpPr/>
            <p:nvPr/>
          </p:nvSpPr>
          <p:spPr>
            <a:xfrm>
              <a:off x="7512822" y="2845605"/>
              <a:ext cx="606154" cy="535093"/>
            </a:xfrm>
            <a:prstGeom prst="rightArrow">
              <a:avLst/>
            </a:prstGeom>
            <a:solidFill>
              <a:schemeClr val="bg1">
                <a:lumMod val="95000"/>
                <a:alpha val="4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7510648" y="2543538"/>
              <a:ext cx="0" cy="1093415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512822" y="3482710"/>
              <a:ext cx="0" cy="213527"/>
            </a:xfrm>
            <a:prstGeom prst="line">
              <a:avLst/>
            </a:prstGeom>
            <a:ln w="762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7512822" y="1841931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  <a:latin typeface="Arial"/>
                  <a:cs typeface="Arial"/>
                </a:rPr>
                <a:t>Control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Initial SI</a:t>
              </a:r>
              <a:endParaRPr lang="en-US" sz="1200" i="1" dirty="0" smtClean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>
              <a:off x="7547052" y="2102073"/>
              <a:ext cx="295913" cy="4414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 flipV="1">
              <a:off x="4845438" y="2539214"/>
              <a:ext cx="2665210" cy="10777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794082" y="2569844"/>
            <a:ext cx="2338744" cy="2484542"/>
            <a:chOff x="4838648" y="1215527"/>
            <a:chExt cx="2338744" cy="2484542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008131" y="2303596"/>
              <a:ext cx="0" cy="1306058"/>
            </a:xfrm>
            <a:prstGeom prst="line">
              <a:avLst/>
            </a:prstGeom>
            <a:ln w="38100" cmpd="sng">
              <a:solidFill>
                <a:srgbClr val="2BFF5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5840269" y="1215527"/>
              <a:ext cx="13371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2BFF51"/>
                  </a:solidFill>
                  <a:latin typeface="Arial"/>
                  <a:cs typeface="Arial"/>
                </a:rPr>
                <a:t>Offset</a:t>
              </a:r>
              <a:endParaRPr lang="en-US" sz="1200" dirty="0" smtClean="0">
                <a:solidFill>
                  <a:srgbClr val="2BFF51"/>
                </a:solidFill>
                <a:latin typeface="Arial"/>
                <a:cs typeface="Arial"/>
              </a:endParaRP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Initial SI</a:t>
              </a:r>
              <a:endParaRPr lang="en-US" sz="1200" i="1" dirty="0" smtClean="0">
                <a:latin typeface="Arial"/>
                <a:cs typeface="Arial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H="1">
              <a:off x="6008131" y="1677192"/>
              <a:ext cx="313096" cy="53991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6015761" y="3486542"/>
              <a:ext cx="0" cy="213527"/>
            </a:xfrm>
            <a:prstGeom prst="line">
              <a:avLst/>
            </a:prstGeom>
            <a:ln w="76200" cmpd="sng">
              <a:solidFill>
                <a:srgbClr val="2BFF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4838648" y="2303596"/>
              <a:ext cx="1169483" cy="0"/>
            </a:xfrm>
            <a:prstGeom prst="line">
              <a:avLst/>
            </a:prstGeom>
            <a:ln w="38100" cmpd="sng">
              <a:solidFill>
                <a:srgbClr val="2BFF5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Right Arrow 1"/>
            <p:cNvSpPr/>
            <p:nvPr/>
          </p:nvSpPr>
          <p:spPr>
            <a:xfrm>
              <a:off x="6015761" y="2286317"/>
              <a:ext cx="562985" cy="535093"/>
            </a:xfrm>
            <a:prstGeom prst="rightArrow">
              <a:avLst/>
            </a:prstGeom>
            <a:solidFill>
              <a:schemeClr val="bg1">
                <a:lumMod val="95000"/>
                <a:alpha val="49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470337" y="2629773"/>
            <a:ext cx="4369271" cy="3444907"/>
            <a:chOff x="4514903" y="1275456"/>
            <a:chExt cx="4369271" cy="3444907"/>
          </a:xfrm>
        </p:grpSpPr>
        <p:pic>
          <p:nvPicPr>
            <p:cNvPr id="8" name="Picture 7" descr="SOLAR_SCHEMATIC.eps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76" t="9260" r="10289" b="15274"/>
            <a:stretch/>
          </p:blipFill>
          <p:spPr>
            <a:xfrm>
              <a:off x="5225767" y="1446360"/>
              <a:ext cx="2893209" cy="2156568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594154" y="3704700"/>
              <a:ext cx="133712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0500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Midnight)</a:t>
              </a:r>
            </a:p>
            <a:p>
              <a:pPr algn="ctr"/>
              <a:endParaRPr lang="en-US" sz="1200" dirty="0">
                <a:latin typeface="Arial"/>
                <a:cs typeface="Arial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4845438" y="3596201"/>
              <a:ext cx="3545199" cy="13453"/>
            </a:xfrm>
            <a:prstGeom prst="line">
              <a:avLst/>
            </a:prstGeom>
            <a:ln w="12700" cmpd="sng">
              <a:solidFill>
                <a:schemeClr val="tx1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015761" y="3700069"/>
              <a:ext cx="1325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1700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Noon)</a:t>
              </a:r>
              <a:endParaRPr lang="en-US" sz="1200" i="1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35238" y="3704700"/>
              <a:ext cx="9508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0000 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1900)</a:t>
              </a:r>
              <a:endParaRPr lang="en-US" sz="1200" i="1" dirty="0">
                <a:latin typeface="Arial"/>
                <a:cs typeface="Arial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4845438" y="1275456"/>
              <a:ext cx="0" cy="2327537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/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 rot="16200000">
              <a:off x="3605953" y="2269814"/>
              <a:ext cx="21256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Solar Insolation (SI)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547051" y="3596201"/>
              <a:ext cx="13371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Time</a:t>
              </a:r>
            </a:p>
            <a:p>
              <a:pPr algn="ctr"/>
              <a:r>
                <a:rPr lang="en-US" sz="1200" b="1" i="1" dirty="0" smtClean="0">
                  <a:latin typeface="Arial"/>
                  <a:cs typeface="Arial"/>
                </a:rPr>
                <a:t> (</a:t>
              </a:r>
              <a:r>
                <a:rPr lang="en-US" sz="1200" i="1" dirty="0" smtClean="0">
                  <a:latin typeface="Arial"/>
                  <a:cs typeface="Arial"/>
                </a:rPr>
                <a:t>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Time)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53178" y="3706404"/>
              <a:ext cx="13251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1200</a:t>
              </a:r>
            </a:p>
            <a:p>
              <a:pPr algn="ctr"/>
              <a:r>
                <a:rPr lang="en-US" sz="1200" dirty="0" smtClean="0">
                  <a:latin typeface="Arial"/>
                  <a:cs typeface="Arial"/>
                </a:rPr>
                <a:t>UTC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(Local </a:t>
              </a:r>
            </a:p>
            <a:p>
              <a:pPr algn="ctr"/>
              <a:r>
                <a:rPr lang="en-US" sz="1200" i="1" dirty="0" smtClean="0">
                  <a:latin typeface="Arial"/>
                  <a:cs typeface="Arial"/>
                </a:rPr>
                <a:t>0700)</a:t>
              </a:r>
              <a:endParaRPr lang="en-US" sz="1200" i="1" dirty="0">
                <a:latin typeface="Arial"/>
                <a:cs typeface="Arial"/>
              </a:endParaRPr>
            </a:p>
          </p:txBody>
        </p:sp>
      </p:grpSp>
      <p:sp>
        <p:nvSpPr>
          <p:cNvPr id="52" name="Title 4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Sensitivity Experiments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0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78362" y="1099276"/>
            <a:ext cx="4119343" cy="12648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Initial ensemble:</a:t>
            </a:r>
          </a:p>
          <a:p>
            <a:pPr lvl="1"/>
            <a:r>
              <a:rPr lang="en-US" dirty="0" smtClean="0"/>
              <a:t>17 developed </a:t>
            </a:r>
          </a:p>
          <a:p>
            <a:pPr lvl="1"/>
            <a:r>
              <a:rPr lang="en-US" dirty="0" smtClean="0"/>
              <a:t>13 non-developed (not shown)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Performance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4796794" y="3043018"/>
            <a:ext cx="3730895" cy="3226925"/>
            <a:chOff x="5187252" y="2029427"/>
            <a:chExt cx="3730895" cy="3226925"/>
          </a:xfrm>
        </p:grpSpPr>
        <p:sp>
          <p:nvSpPr>
            <p:cNvPr id="16" name="TextBox 15"/>
            <p:cNvSpPr txBox="1"/>
            <p:nvPr/>
          </p:nvSpPr>
          <p:spPr>
            <a:xfrm>
              <a:off x="7856681" y="2142494"/>
              <a:ext cx="106146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CNTL</a:t>
              </a:r>
            </a:p>
            <a:p>
              <a:r>
                <a:rPr lang="en-US" sz="12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DayOnly</a:t>
              </a:r>
              <a:endParaRPr lang="en-US" sz="1200" b="1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r>
                <a:rPr lang="en-US" sz="12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NightOnly</a:t>
              </a:r>
              <a:endParaRPr lang="en-US" sz="1200" b="1" dirty="0" smtClean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r>
                <a:rPr lang="en-US" sz="1200" b="1" dirty="0" smtClean="0">
                  <a:solidFill>
                    <a:srgbClr val="16F742"/>
                  </a:solidFill>
                  <a:latin typeface="Arial"/>
                  <a:cs typeface="Arial"/>
                </a:rPr>
                <a:t>Offset</a:t>
              </a:r>
              <a:endParaRPr lang="en-US" sz="1200" b="1" dirty="0">
                <a:solidFill>
                  <a:srgbClr val="16F742"/>
                </a:solidFill>
                <a:latin typeface="Arial"/>
                <a:cs typeface="Arial"/>
              </a:endParaRPr>
            </a:p>
            <a:p>
              <a:r>
                <a:rPr lang="en-US" sz="1200" b="1" dirty="0" err="1" smtClean="0">
                  <a:solidFill>
                    <a:srgbClr val="F739C8"/>
                  </a:solidFill>
                  <a:latin typeface="Arial"/>
                  <a:cs typeface="Arial"/>
                </a:rPr>
                <a:t>NoRad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11" name="Subtitle 2"/>
            <p:cNvSpPr txBox="1">
              <a:spLocks/>
            </p:cNvSpPr>
            <p:nvPr/>
          </p:nvSpPr>
          <p:spPr>
            <a:xfrm>
              <a:off x="5567631" y="2154389"/>
              <a:ext cx="1164627" cy="20737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 smtClean="0">
                  <a:latin typeface="Arial"/>
                  <a:cs typeface="Arial"/>
                </a:rPr>
                <a:t>Member 16</a:t>
              </a:r>
              <a:endParaRPr lang="en-US" sz="1000" b="1" dirty="0">
                <a:latin typeface="Arial"/>
                <a:cs typeface="Arial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453154" y="3507208"/>
              <a:ext cx="104096" cy="152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Subtitle 2"/>
            <p:cNvSpPr txBox="1">
              <a:spLocks/>
            </p:cNvSpPr>
            <p:nvPr/>
          </p:nvSpPr>
          <p:spPr>
            <a:xfrm rot="16200000">
              <a:off x="4738177" y="2794002"/>
              <a:ext cx="1256828" cy="18497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800" dirty="0" smtClean="0">
                  <a:latin typeface="Arial"/>
                  <a:cs typeface="Arial"/>
                </a:rPr>
                <a:t>Wind Speed [ms</a:t>
              </a:r>
              <a:r>
                <a:rPr lang="en-US" sz="800" baseline="30000" dirty="0" smtClean="0">
                  <a:latin typeface="Arial"/>
                  <a:cs typeface="Arial"/>
                </a:rPr>
                <a:t>-1</a:t>
              </a:r>
              <a:r>
                <a:rPr lang="en-US" sz="800" dirty="0" smtClean="0">
                  <a:latin typeface="Arial"/>
                  <a:cs typeface="Arial"/>
                </a:rPr>
                <a:t>] </a:t>
              </a:r>
              <a:endParaRPr lang="en-US" sz="800" dirty="0">
                <a:latin typeface="Arial"/>
                <a:cs typeface="Arial"/>
              </a:endParaRPr>
            </a:p>
          </p:txBody>
        </p:sp>
        <p:pic>
          <p:nvPicPr>
            <p:cNvPr id="22" name="Picture 21" descr="Member_11_v3.1.1_intensity_d03_v1010_COLOR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9"/>
            <a:stretch/>
          </p:blipFill>
          <p:spPr>
            <a:xfrm>
              <a:off x="5187252" y="3483416"/>
              <a:ext cx="2926080" cy="1600469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375684" y="4072586"/>
              <a:ext cx="104096" cy="152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Subtitle 2"/>
            <p:cNvSpPr txBox="1">
              <a:spLocks/>
            </p:cNvSpPr>
            <p:nvPr/>
          </p:nvSpPr>
          <p:spPr>
            <a:xfrm>
              <a:off x="5587451" y="3632298"/>
              <a:ext cx="1164627" cy="20737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 smtClean="0">
                  <a:latin typeface="Arial"/>
                  <a:cs typeface="Arial"/>
                </a:rPr>
                <a:t>Member 11</a:t>
              </a:r>
              <a:endParaRPr lang="en-US" sz="1000" b="1" dirty="0">
                <a:latin typeface="Arial"/>
                <a:cs typeface="Arial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378818" y="4064912"/>
              <a:ext cx="104096" cy="152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450843" y="3502581"/>
              <a:ext cx="104096" cy="152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79813" y="5040382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12/00 UTC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90755" y="5040908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14/00 UTC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96365" y="5040575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16/00 UTC</a:t>
              </a:r>
              <a:endParaRPr lang="en-US" sz="800" dirty="0">
                <a:latin typeface="Arial"/>
                <a:cs typeface="Arial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7383269" y="49822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Subtitle 2"/>
            <p:cNvSpPr txBox="1">
              <a:spLocks/>
            </p:cNvSpPr>
            <p:nvPr/>
          </p:nvSpPr>
          <p:spPr>
            <a:xfrm rot="16200000">
              <a:off x="4735591" y="4229928"/>
              <a:ext cx="1256828" cy="18497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800" dirty="0" smtClean="0">
                  <a:latin typeface="Arial"/>
                  <a:cs typeface="Arial"/>
                </a:rPr>
                <a:t>Wind </a:t>
              </a:r>
              <a:r>
                <a:rPr lang="en-US" sz="800" dirty="0">
                  <a:latin typeface="Arial"/>
                  <a:cs typeface="Arial"/>
                </a:rPr>
                <a:t>S</a:t>
              </a:r>
              <a:r>
                <a:rPr lang="en-US" sz="800" dirty="0" smtClean="0">
                  <a:latin typeface="Arial"/>
                  <a:cs typeface="Arial"/>
                </a:rPr>
                <a:t>peed [ms</a:t>
              </a:r>
              <a:r>
                <a:rPr lang="en-US" sz="800" baseline="30000" dirty="0" smtClean="0">
                  <a:latin typeface="Arial"/>
                  <a:cs typeface="Arial"/>
                </a:rPr>
                <a:t>-1</a:t>
              </a:r>
              <a:r>
                <a:rPr lang="en-US" sz="800" dirty="0" smtClean="0">
                  <a:latin typeface="Arial"/>
                  <a:cs typeface="Arial"/>
                </a:rPr>
                <a:t>] </a:t>
              </a:r>
              <a:endParaRPr lang="en-US" sz="800" dirty="0">
                <a:latin typeface="Arial"/>
                <a:cs typeface="Arial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567169" y="49822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6468869" y="49822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Member_16_v3.1.1_intensity_d03_v1010_COLOR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9"/>
            <a:stretch/>
          </p:blipFill>
          <p:spPr>
            <a:xfrm>
              <a:off x="5189563" y="2029427"/>
              <a:ext cx="2926080" cy="1595729"/>
            </a:xfrm>
            <a:prstGeom prst="rect">
              <a:avLst/>
            </a:prstGeom>
          </p:spPr>
        </p:pic>
      </p:grpSp>
      <p:sp>
        <p:nvSpPr>
          <p:cNvPr id="38" name="Content Placeholder 3"/>
          <p:cNvSpPr txBox="1">
            <a:spLocks/>
          </p:cNvSpPr>
          <p:nvPr/>
        </p:nvSpPr>
        <p:spPr>
          <a:xfrm>
            <a:off x="560327" y="3014550"/>
            <a:ext cx="4008020" cy="36774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 develops?</a:t>
            </a:r>
          </a:p>
          <a:p>
            <a:pPr lvl="1"/>
            <a:r>
              <a:rPr lang="en-US" dirty="0" smtClean="0"/>
              <a:t>Developed Members 16 &amp; 39: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Night Only: </a:t>
            </a:r>
            <a:r>
              <a:rPr lang="en-US" dirty="0" smtClean="0"/>
              <a:t>stronger</a:t>
            </a:r>
          </a:p>
          <a:p>
            <a:pPr lvl="2"/>
            <a:r>
              <a:rPr lang="en-US" dirty="0" smtClean="0">
                <a:solidFill>
                  <a:srgbClr val="0000FF"/>
                </a:solidFill>
              </a:rPr>
              <a:t>Day Only: </a:t>
            </a:r>
            <a:r>
              <a:rPr lang="en-US" dirty="0" smtClean="0"/>
              <a:t>no development</a:t>
            </a:r>
          </a:p>
          <a:p>
            <a:pPr lvl="2"/>
            <a:r>
              <a:rPr lang="en-US" dirty="0" smtClean="0">
                <a:solidFill>
                  <a:srgbClr val="E118BE"/>
                </a:solidFill>
              </a:rPr>
              <a:t>No Radiation: </a:t>
            </a:r>
            <a:r>
              <a:rPr lang="en-US" dirty="0" smtClean="0"/>
              <a:t>no development</a:t>
            </a:r>
          </a:p>
          <a:p>
            <a:pPr lvl="2"/>
            <a:r>
              <a:rPr lang="en-US" dirty="0" smtClean="0">
                <a:solidFill>
                  <a:srgbClr val="2BFF51"/>
                </a:solidFill>
              </a:rPr>
              <a:t>Offset:</a:t>
            </a:r>
            <a:r>
              <a:rPr lang="en-US" dirty="0" smtClean="0"/>
              <a:t> similar to Control</a:t>
            </a:r>
          </a:p>
          <a:p>
            <a:pPr lvl="1"/>
            <a:r>
              <a:rPr lang="en-US" dirty="0" smtClean="0"/>
              <a:t>Non-developed Members 11 &amp; 37:</a:t>
            </a:r>
          </a:p>
          <a:p>
            <a:pPr lvl="2"/>
            <a:r>
              <a:rPr lang="en-US" dirty="0" smtClean="0"/>
              <a:t>None develop</a:t>
            </a:r>
          </a:p>
          <a:p>
            <a:pPr lvl="2"/>
            <a:endParaRPr lang="en-US" dirty="0" smtClean="0"/>
          </a:p>
          <a:p>
            <a:pPr marL="171450" indent="-171450"/>
            <a:r>
              <a:rPr lang="en-US" dirty="0"/>
              <a:t>What causes development differences?</a:t>
            </a:r>
          </a:p>
          <a:p>
            <a:pPr marL="0" indent="0">
              <a:buNone/>
            </a:pPr>
            <a:r>
              <a:rPr lang="en-US" dirty="0"/>
              <a:t>	- Focus on Member 16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00224" y="967718"/>
            <a:ext cx="154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/>
                <a:cs typeface="Arial"/>
              </a:rPr>
              <a:t>Member 16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  <a:p>
            <a:r>
              <a:rPr lang="en-US" sz="1200" b="1" dirty="0" smtClean="0">
                <a:solidFill>
                  <a:srgbClr val="0000FF"/>
                </a:solidFill>
                <a:latin typeface="Arial"/>
                <a:cs typeface="Arial"/>
              </a:rPr>
              <a:t>Member 39</a:t>
            </a:r>
            <a:endParaRPr lang="en-US" sz="12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1200" b="1" dirty="0" smtClean="0">
                <a:latin typeface="Arial"/>
                <a:cs typeface="Arial"/>
              </a:rPr>
              <a:t>NHC Best Track</a:t>
            </a:r>
          </a:p>
          <a:p>
            <a:r>
              <a:rPr 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rPr>
              <a:t>Dev. Members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7421" y="848532"/>
            <a:ext cx="2926080" cy="1786810"/>
            <a:chOff x="557421" y="848532"/>
            <a:chExt cx="2926080" cy="1786810"/>
          </a:xfrm>
        </p:grpSpPr>
        <p:pic>
          <p:nvPicPr>
            <p:cNvPr id="19" name="Picture 18" descr="Original_ensemble_v3.1.1_intensity_d03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22"/>
            <a:stretch/>
          </p:blipFill>
          <p:spPr>
            <a:xfrm>
              <a:off x="557421" y="848532"/>
              <a:ext cx="2926080" cy="1602521"/>
            </a:xfrm>
            <a:prstGeom prst="rect">
              <a:avLst/>
            </a:prstGeom>
          </p:spPr>
        </p:pic>
        <p:pic>
          <p:nvPicPr>
            <p:cNvPr id="9" name="Picture 8" descr="Member_16_v3.1.1_intensity_d03_v1010_BW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16" t="5875" r="8670" b="90618"/>
            <a:stretch/>
          </p:blipFill>
          <p:spPr>
            <a:xfrm>
              <a:off x="921824" y="945181"/>
              <a:ext cx="2309092" cy="61576"/>
            </a:xfrm>
            <a:prstGeom prst="rect">
              <a:avLst/>
            </a:prstGeom>
          </p:spPr>
        </p:pic>
        <p:pic>
          <p:nvPicPr>
            <p:cNvPr id="10" name="Picture 9" descr="Member_11_v3.1.1_intensity_d03_v1010_BW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91" t="615" r="8147" b="8060"/>
            <a:stretch/>
          </p:blipFill>
          <p:spPr>
            <a:xfrm flipV="1">
              <a:off x="3208107" y="931512"/>
              <a:ext cx="45719" cy="1603375"/>
            </a:xfrm>
            <a:prstGeom prst="rect">
              <a:avLst/>
            </a:prstGeom>
          </p:spPr>
        </p:pic>
        <p:sp>
          <p:nvSpPr>
            <p:cNvPr id="13" name="Subtitle 2"/>
            <p:cNvSpPr txBox="1">
              <a:spLocks/>
            </p:cNvSpPr>
            <p:nvPr/>
          </p:nvSpPr>
          <p:spPr>
            <a:xfrm>
              <a:off x="969709" y="1014640"/>
              <a:ext cx="1690188" cy="207374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 smtClean="0">
                  <a:latin typeface="Arial"/>
                  <a:cs typeface="Arial"/>
                </a:rPr>
                <a:t>Original Ensemble</a:t>
              </a:r>
              <a:endParaRPr lang="en-US" sz="1000" b="1" dirty="0">
                <a:latin typeface="Arial"/>
                <a:cs typeface="Arial"/>
              </a:endParaRPr>
            </a:p>
          </p:txBody>
        </p:sp>
        <p:sp>
          <p:nvSpPr>
            <p:cNvPr id="20" name="Subtitle 2"/>
            <p:cNvSpPr txBox="1">
              <a:spLocks/>
            </p:cNvSpPr>
            <p:nvPr/>
          </p:nvSpPr>
          <p:spPr>
            <a:xfrm rot="16200000">
              <a:off x="105485" y="1612103"/>
              <a:ext cx="1256828" cy="18497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800" dirty="0">
                  <a:latin typeface="Arial"/>
                  <a:cs typeface="Arial"/>
                </a:rPr>
                <a:t>W</a:t>
              </a:r>
              <a:r>
                <a:rPr lang="en-US" sz="800" dirty="0" smtClean="0">
                  <a:latin typeface="Arial"/>
                  <a:cs typeface="Arial"/>
                </a:rPr>
                <a:t>ind </a:t>
              </a:r>
              <a:r>
                <a:rPr lang="en-US" sz="800" dirty="0">
                  <a:latin typeface="Arial"/>
                  <a:cs typeface="Arial"/>
                </a:rPr>
                <a:t>S</a:t>
              </a:r>
              <a:r>
                <a:rPr lang="en-US" sz="800" dirty="0" smtClean="0">
                  <a:latin typeface="Arial"/>
                  <a:cs typeface="Arial"/>
                </a:rPr>
                <a:t>peed [ms</a:t>
              </a:r>
              <a:r>
                <a:rPr lang="en-US" sz="800" baseline="30000" dirty="0" smtClean="0">
                  <a:latin typeface="Arial"/>
                  <a:cs typeface="Arial"/>
                </a:rPr>
                <a:t>-1</a:t>
              </a:r>
              <a:r>
                <a:rPr lang="en-US" sz="800" dirty="0" smtClean="0">
                  <a:latin typeface="Arial"/>
                  <a:cs typeface="Arial"/>
                </a:rPr>
                <a:t>] 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7957" y="2419372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12/00 UTC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558899" y="2419898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14/00 UTC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464509" y="2419565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16/00 UTC</a:t>
              </a:r>
              <a:endParaRPr lang="en-US" sz="800" dirty="0">
                <a:latin typeface="Arial"/>
                <a:cs typeface="Arial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2751413" y="236127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35313" y="236127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837013" y="236127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4862655" y="3043029"/>
            <a:ext cx="3569457" cy="1602860"/>
          </a:xfrm>
          <a:prstGeom prst="rect">
            <a:avLst/>
          </a:prstGeom>
          <a:noFill/>
          <a:ln w="76200" cmpd="sng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1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 bldLvl="3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_5_draf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" y="750968"/>
            <a:ext cx="4953000" cy="6096000"/>
          </a:xfrm>
          <a:prstGeom prst="rect">
            <a:avLst/>
          </a:prstGeom>
        </p:spPr>
      </p:pic>
      <p:sp>
        <p:nvSpPr>
          <p:cNvPr id="89" name="Content Placeholder 2"/>
          <p:cNvSpPr>
            <a:spLocks noGrp="1"/>
          </p:cNvSpPr>
          <p:nvPr>
            <p:ph sz="half" idx="1"/>
          </p:nvPr>
        </p:nvSpPr>
        <p:spPr>
          <a:xfrm>
            <a:off x="4872190" y="801835"/>
            <a:ext cx="4038600" cy="388441"/>
          </a:xfrm>
        </p:spPr>
        <p:txBody>
          <a:bodyPr>
            <a:noAutofit/>
          </a:bodyPr>
          <a:lstStyle/>
          <a:p>
            <a:r>
              <a:rPr lang="en-US" sz="2000" dirty="0" smtClean="0"/>
              <a:t>Clear diurnal cycle</a:t>
            </a:r>
          </a:p>
        </p:txBody>
      </p:sp>
      <p:sp>
        <p:nvSpPr>
          <p:cNvPr id="2" name="Rectangle 1"/>
          <p:cNvSpPr/>
          <p:nvPr/>
        </p:nvSpPr>
        <p:spPr>
          <a:xfrm>
            <a:off x="466791" y="1549373"/>
            <a:ext cx="2838664" cy="147285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472994" y="3363150"/>
            <a:ext cx="685698" cy="147285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878632" y="3345133"/>
            <a:ext cx="750810" cy="147285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3987619" y="5152412"/>
            <a:ext cx="750810" cy="147285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3988097" y="1558509"/>
            <a:ext cx="750810" cy="147285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629442" y="3345133"/>
            <a:ext cx="676012" cy="1472859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/>
          <p:nvPr/>
        </p:nvSpPr>
        <p:spPr>
          <a:xfrm>
            <a:off x="463166" y="6045531"/>
            <a:ext cx="2842289" cy="588876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ontent Placeholder 2"/>
          <p:cNvSpPr>
            <a:spLocks noGrp="1"/>
          </p:cNvSpPr>
          <p:nvPr>
            <p:ph sz="half" idx="1"/>
          </p:nvPr>
        </p:nvSpPr>
        <p:spPr>
          <a:xfrm>
            <a:off x="4872190" y="1154593"/>
            <a:ext cx="4384634" cy="985265"/>
          </a:xfrm>
        </p:spPr>
        <p:txBody>
          <a:bodyPr>
            <a:noAutofit/>
          </a:bodyPr>
          <a:lstStyle/>
          <a:p>
            <a:r>
              <a:rPr lang="en-US" sz="2000" dirty="0" smtClean="0"/>
              <a:t>Dry air aloft</a:t>
            </a:r>
            <a:endParaRPr lang="en-US" sz="2000" dirty="0"/>
          </a:p>
          <a:p>
            <a:r>
              <a:rPr lang="en-US" sz="2000" dirty="0" smtClean="0"/>
              <a:t>Lack of deep moist convection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98" name="Content Placeholder 2"/>
          <p:cNvSpPr>
            <a:spLocks noGrp="1"/>
          </p:cNvSpPr>
          <p:nvPr>
            <p:ph sz="half" idx="1"/>
          </p:nvPr>
        </p:nvSpPr>
        <p:spPr>
          <a:xfrm>
            <a:off x="4872190" y="1908941"/>
            <a:ext cx="4038600" cy="750594"/>
          </a:xfrm>
        </p:spPr>
        <p:txBody>
          <a:bodyPr>
            <a:noAutofit/>
          </a:bodyPr>
          <a:lstStyle/>
          <a:p>
            <a:r>
              <a:rPr lang="en-US" sz="2000" dirty="0" smtClean="0"/>
              <a:t>Interaction with land modified environment (~36 hours)</a:t>
            </a:r>
          </a:p>
        </p:txBody>
      </p:sp>
      <p:sp>
        <p:nvSpPr>
          <p:cNvPr id="99" name="Content Placeholder 2"/>
          <p:cNvSpPr>
            <a:spLocks noGrp="1"/>
          </p:cNvSpPr>
          <p:nvPr>
            <p:ph sz="half" idx="1"/>
          </p:nvPr>
        </p:nvSpPr>
        <p:spPr>
          <a:xfrm>
            <a:off x="4872190" y="3696667"/>
            <a:ext cx="4038600" cy="658142"/>
          </a:xfrm>
        </p:spPr>
        <p:txBody>
          <a:bodyPr>
            <a:normAutofit fontScale="92500" lnSpcReduction="10000"/>
          </a:bodyPr>
          <a:lstStyle/>
          <a:p>
            <a:r>
              <a:rPr lang="en-US" sz="2200" dirty="0" err="1" smtClean="0"/>
              <a:t>NightOnly</a:t>
            </a:r>
            <a:r>
              <a:rPr lang="en-US" sz="2200" dirty="0" smtClean="0"/>
              <a:t> Experiment</a:t>
            </a:r>
          </a:p>
          <a:p>
            <a:pPr lvl="1"/>
            <a:r>
              <a:rPr lang="en-US" sz="1800" dirty="0"/>
              <a:t>Stronger final storm</a:t>
            </a:r>
          </a:p>
          <a:p>
            <a:pPr marL="0" indent="0">
              <a:buNone/>
            </a:pPr>
            <a:endParaRPr lang="en-US" sz="2200" dirty="0" smtClean="0"/>
          </a:p>
        </p:txBody>
      </p:sp>
      <p:sp>
        <p:nvSpPr>
          <p:cNvPr id="102" name="Content Placeholder 2"/>
          <p:cNvSpPr>
            <a:spLocks noGrp="1"/>
          </p:cNvSpPr>
          <p:nvPr>
            <p:ph sz="half" idx="1"/>
          </p:nvPr>
        </p:nvSpPr>
        <p:spPr>
          <a:xfrm>
            <a:off x="4872190" y="2565687"/>
            <a:ext cx="4038600" cy="1212970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smtClean="0"/>
              <a:t>Continual deep moist convection:</a:t>
            </a:r>
          </a:p>
          <a:p>
            <a:pPr lvl="1"/>
            <a:r>
              <a:rPr lang="en-US" sz="1600" dirty="0" smtClean="0"/>
              <a:t>Depletes instability</a:t>
            </a:r>
          </a:p>
          <a:p>
            <a:pPr lvl="1"/>
            <a:r>
              <a:rPr lang="en-US" sz="1600" dirty="0" smtClean="0"/>
              <a:t>Increased clear-air radiative cooling </a:t>
            </a:r>
            <a:r>
              <a:rPr lang="en-US" sz="1600" dirty="0" smtClean="0">
                <a:sym typeface="Wingdings"/>
              </a:rPr>
              <a:t> increased convective activity</a:t>
            </a:r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146944"/>
            <a:ext cx="8229600" cy="1143000"/>
          </a:xfrm>
        </p:spPr>
        <p:txBody>
          <a:bodyPr/>
          <a:lstStyle/>
          <a:p>
            <a:r>
              <a:rPr lang="en-US" dirty="0" smtClean="0"/>
              <a:t>Member 16 Development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32674" y="4541313"/>
            <a:ext cx="3049791" cy="2304557"/>
            <a:chOff x="2026958" y="1311970"/>
            <a:chExt cx="3049791" cy="2304557"/>
          </a:xfrm>
        </p:grpSpPr>
        <p:pic>
          <p:nvPicPr>
            <p:cNvPr id="23" name="Picture 22" descr="MEM16_average_RV_0305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18" t="6831" r="9458" b="9744"/>
            <a:stretch/>
          </p:blipFill>
          <p:spPr>
            <a:xfrm>
              <a:off x="2198139" y="1315639"/>
              <a:ext cx="2743200" cy="2114210"/>
            </a:xfrm>
            <a:prstGeom prst="rect">
              <a:avLst/>
            </a:prstGeom>
          </p:spPr>
        </p:pic>
        <p:pic>
          <p:nvPicPr>
            <p:cNvPr id="24" name="Picture 23" descr="MEM16_average_RV_0305_border.eps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0" t="7349" r="9595" b="10512"/>
            <a:stretch/>
          </p:blipFill>
          <p:spPr>
            <a:xfrm rot="10800000">
              <a:off x="2328192" y="1311970"/>
              <a:ext cx="2618877" cy="208054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16200000">
              <a:off x="1172438" y="2248508"/>
              <a:ext cx="192448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latin typeface="Arial"/>
                  <a:cs typeface="Arial"/>
                </a:rPr>
                <a:t>Relative Vorticity [x10</a:t>
              </a:r>
              <a:r>
                <a:rPr lang="en-US" sz="800" b="1" baseline="30000" dirty="0" smtClean="0">
                  <a:latin typeface="Arial"/>
                  <a:cs typeface="Arial"/>
                </a:rPr>
                <a:t>-4 </a:t>
              </a:r>
              <a:r>
                <a:rPr lang="en-US" sz="800" b="1" dirty="0" smtClean="0">
                  <a:latin typeface="Arial"/>
                  <a:cs typeface="Arial"/>
                </a:rPr>
                <a:t>s</a:t>
              </a:r>
              <a:r>
                <a:rPr lang="en-US" sz="800" b="1" baseline="30000" dirty="0" smtClean="0">
                  <a:latin typeface="Arial"/>
                  <a:cs typeface="Arial"/>
                </a:rPr>
                <a:t>-1</a:t>
              </a:r>
              <a:r>
                <a:rPr lang="en-US" sz="800" b="1" dirty="0">
                  <a:latin typeface="Arial"/>
                  <a:cs typeface="Arial"/>
                </a:rPr>
                <a:t>]</a:t>
              </a:r>
              <a:endParaRPr lang="en-US" sz="800" b="1" dirty="0" smtClean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90016" y="1606666"/>
              <a:ext cx="11905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CNTL</a:t>
              </a:r>
            </a:p>
            <a:p>
              <a:r>
                <a:rPr lang="en-US" sz="1200" b="1" dirty="0" err="1" smtClean="0">
                  <a:solidFill>
                    <a:srgbClr val="0000FF"/>
                  </a:solidFill>
                  <a:latin typeface="Arial"/>
                  <a:cs typeface="Arial"/>
                </a:rPr>
                <a:t>DayOnly</a:t>
              </a:r>
              <a:endParaRPr lang="en-US" sz="1200" b="1" dirty="0" smtClean="0">
                <a:solidFill>
                  <a:srgbClr val="0000FF"/>
                </a:solidFill>
                <a:latin typeface="Arial"/>
                <a:cs typeface="Arial"/>
              </a:endParaRPr>
            </a:p>
            <a:p>
              <a:r>
                <a:rPr lang="en-US" sz="12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NightOnly</a:t>
              </a:r>
              <a:endParaRPr lang="en-US" sz="1200" b="1" dirty="0" smtClean="0">
                <a:solidFill>
                  <a:srgbClr val="FF0000"/>
                </a:solidFill>
                <a:latin typeface="Arial"/>
                <a:cs typeface="Arial"/>
              </a:endParaRPr>
            </a:p>
            <a:p>
              <a:r>
                <a:rPr lang="en-US" sz="1200" b="1" dirty="0" smtClean="0">
                  <a:solidFill>
                    <a:srgbClr val="16F742"/>
                  </a:solidFill>
                  <a:latin typeface="Arial"/>
                  <a:cs typeface="Arial"/>
                </a:rPr>
                <a:t>Offset</a:t>
              </a:r>
              <a:endParaRPr lang="en-US" sz="1200" b="1" dirty="0">
                <a:solidFill>
                  <a:srgbClr val="16F742"/>
                </a:solidFill>
                <a:latin typeface="Arial"/>
                <a:cs typeface="Arial"/>
              </a:endParaRPr>
            </a:p>
            <a:p>
              <a:r>
                <a:rPr lang="en-US" sz="1200" b="1" dirty="0" err="1" smtClean="0">
                  <a:solidFill>
                    <a:srgbClr val="F739C8"/>
                  </a:solidFill>
                  <a:latin typeface="Arial"/>
                  <a:cs typeface="Arial"/>
                </a:rPr>
                <a:t>NoRad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045993" y="3397382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12/00 UTC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88660" y="3401083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13/00 UTC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38695" y="3400750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14/00 UTC</a:t>
              </a:r>
              <a:endParaRPr lang="en-US" sz="800" dirty="0">
                <a:latin typeface="Arial"/>
                <a:cs typeface="Arial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330174" y="33519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4568549" y="33519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3073124" y="33519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822424" y="3351985"/>
              <a:ext cx="462" cy="10315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4284820" y="3400750"/>
              <a:ext cx="79192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15/00 UTC</a:t>
              </a:r>
              <a:endParaRPr lang="en-US" sz="800" dirty="0">
                <a:latin typeface="Arial"/>
                <a:cs typeface="Arial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836352" y="4564505"/>
            <a:ext cx="1190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Member 16</a:t>
            </a:r>
            <a:endParaRPr lang="en-US" sz="1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5128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2" grpId="0" animBg="1"/>
      <p:bldP spid="2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5" grpId="0" animBg="1"/>
      <p:bldP spid="95" grpId="1" animBg="1"/>
      <p:bldP spid="96" grpId="0" animBg="1"/>
      <p:bldP spid="96" grpId="1" animBg="1"/>
      <p:bldP spid="97" grpId="0" uiExpand="1" build="p"/>
      <p:bldP spid="98" grpId="0" build="p"/>
      <p:bldP spid="99" grpId="0" build="p" bldLvl="2"/>
      <p:bldP spid="102" grpId="0" build="p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87" y="2312878"/>
            <a:ext cx="4856613" cy="39507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79787" y="6311386"/>
            <a:ext cx="33996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latin typeface="Arial"/>
                <a:cs typeface="Arial"/>
              </a:rPr>
              <a:t>Source: Johnson et al. (1999): Figure 13b </a:t>
            </a:r>
            <a:endParaRPr lang="en-US" sz="1000" i="1" dirty="0"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7932" y="5543476"/>
            <a:ext cx="3884777" cy="366755"/>
          </a:xfrm>
          <a:prstGeom prst="rect">
            <a:avLst/>
          </a:prstGeom>
          <a:noFill/>
          <a:ln w="76200" cmpd="sng">
            <a:solidFill>
              <a:schemeClr val="accent3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7932" y="5091408"/>
            <a:ext cx="3884777" cy="366755"/>
          </a:xfrm>
          <a:prstGeom prst="rect">
            <a:avLst/>
          </a:prstGeom>
          <a:noFill/>
          <a:ln w="76200" cmpd="sng"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84807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051" y="2858722"/>
            <a:ext cx="3884777" cy="366755"/>
          </a:xfrm>
          <a:prstGeom prst="rect">
            <a:avLst/>
          </a:prstGeom>
          <a:noFill/>
          <a:ln w="76200" cmpd="sng"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881876" y="1631410"/>
            <a:ext cx="0" cy="117497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49558" y="1896289"/>
            <a:ext cx="600643" cy="2889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66654" y="2312878"/>
            <a:ext cx="654976" cy="33384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37723" y="1108190"/>
            <a:ext cx="2288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Cumulonimbus</a:t>
            </a:r>
            <a:r>
              <a:rPr lang="en-US" sz="1400" dirty="0" smtClean="0">
                <a:latin typeface="Arial"/>
                <a:cs typeface="Arial"/>
              </a:rPr>
              <a:t> </a:t>
            </a:r>
          </a:p>
          <a:p>
            <a:pPr algn="ctr"/>
            <a:r>
              <a:rPr lang="en-US" sz="1400" dirty="0" smtClean="0">
                <a:latin typeface="Arial"/>
                <a:cs typeface="Arial"/>
              </a:rPr>
              <a:t>(Deep moist convection)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5405" y="1588512"/>
            <a:ext cx="2288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Cumulus congestus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177499" y="2005101"/>
            <a:ext cx="2288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Trade cumulus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4" name="Content Placeholder 3"/>
          <p:cNvSpPr>
            <a:spLocks noGrp="1"/>
          </p:cNvSpPr>
          <p:nvPr>
            <p:ph sz="half" idx="2"/>
          </p:nvPr>
        </p:nvSpPr>
        <p:spPr>
          <a:xfrm>
            <a:off x="5208495" y="1138824"/>
            <a:ext cx="3633871" cy="218849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Common stable layers atmosphere (Johnson et al. (1999))</a:t>
            </a:r>
          </a:p>
          <a:p>
            <a:pPr lvl="1"/>
            <a:r>
              <a:rPr lang="en-US" sz="2200" b="1" dirty="0">
                <a:solidFill>
                  <a:schemeClr val="accent3">
                    <a:lumMod val="50000"/>
                  </a:schemeClr>
                </a:solidFill>
              </a:rPr>
              <a:t>Trade inversion</a:t>
            </a:r>
          </a:p>
          <a:p>
            <a:pPr lvl="1"/>
            <a:r>
              <a:rPr lang="en-US" sz="2200" b="1" dirty="0">
                <a:solidFill>
                  <a:schemeClr val="accent6">
                    <a:lumMod val="50000"/>
                  </a:schemeClr>
                </a:solidFill>
              </a:rPr>
              <a:t>Melting/Freezing layer</a:t>
            </a:r>
          </a:p>
          <a:p>
            <a:pPr lvl="1"/>
            <a:r>
              <a:rPr lang="en-US" sz="2200" b="1" dirty="0" smtClean="0">
                <a:solidFill>
                  <a:srgbClr val="660066"/>
                </a:solidFill>
              </a:rPr>
              <a:t>Tropopause</a:t>
            </a:r>
            <a:endParaRPr lang="en-US" sz="2200" dirty="0" smtClean="0"/>
          </a:p>
        </p:txBody>
      </p:sp>
      <p:sp>
        <p:nvSpPr>
          <p:cNvPr id="36" name="Content Placeholder 3"/>
          <p:cNvSpPr>
            <a:spLocks noGrp="1"/>
          </p:cNvSpPr>
          <p:nvPr>
            <p:ph sz="half" idx="2"/>
          </p:nvPr>
        </p:nvSpPr>
        <p:spPr>
          <a:xfrm>
            <a:off x="5208495" y="3443218"/>
            <a:ext cx="3633871" cy="329637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Stable layers can cap convection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Focus on first day of integration (September 12 0000 UTC </a:t>
            </a:r>
            <a:r>
              <a:rPr lang="en-US" sz="2400" dirty="0" smtClean="0">
                <a:sym typeface="Wingdings"/>
              </a:rPr>
              <a:t> September 13 0000 UTC)</a:t>
            </a:r>
            <a:endParaRPr lang="en-US" sz="2400" dirty="0"/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>
          <a:xfrm>
            <a:off x="457200" y="-146944"/>
            <a:ext cx="8229600" cy="1143000"/>
          </a:xfrm>
        </p:spPr>
        <p:txBody>
          <a:bodyPr/>
          <a:lstStyle/>
          <a:p>
            <a:r>
              <a:rPr lang="en-US" dirty="0" smtClean="0"/>
              <a:t>Clouds and Stable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93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1" grpId="0" animBg="1"/>
      <p:bldP spid="12" grpId="0" animBg="1"/>
      <p:bldP spid="23" grpId="0"/>
      <p:bldP spid="23" grpId="1"/>
      <p:bldP spid="24" grpId="0"/>
      <p:bldP spid="24" grpId="1"/>
      <p:bldP spid="25" grpId="0"/>
      <p:bldP spid="25" grpId="1"/>
      <p:bldP spid="34" grpId="0" build="p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33954" y="382786"/>
            <a:ext cx="4438723" cy="62193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tropospheric relative humidity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 more conducive for convective development (Tao et al. 1996)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2BFF51"/>
                </a:solidFill>
              </a:rPr>
              <a:t>Offset</a:t>
            </a:r>
            <a:r>
              <a:rPr lang="en-US" dirty="0" smtClean="0"/>
              <a:t> </a:t>
            </a:r>
            <a:r>
              <a:rPr lang="en-US" dirty="0"/>
              <a:t>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Enhanced RH gradient 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Increased stability @ trade inversion</a:t>
            </a:r>
          </a:p>
          <a:p>
            <a:pPr lvl="1">
              <a:buFont typeface="Wingdings" charset="0"/>
              <a:buChar char="à"/>
            </a:pPr>
            <a:endParaRPr lang="en-US" dirty="0">
              <a:sym typeface="Wingdings"/>
            </a:endParaRPr>
          </a:p>
          <a:p>
            <a:r>
              <a:rPr lang="en-US" b="1" dirty="0" smtClean="0">
                <a:sym typeface="Wingdings"/>
              </a:rPr>
              <a:t> Control</a:t>
            </a:r>
            <a:r>
              <a:rPr lang="en-US" dirty="0" smtClean="0">
                <a:sym typeface="Wingdings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Night Only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Detrainment @ melting layer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Enhanced RH gradient and stability</a:t>
            </a:r>
            <a:endParaRPr lang="en-US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227428" y="127337"/>
            <a:ext cx="4200055" cy="6630505"/>
            <a:chOff x="1514899" y="276450"/>
            <a:chExt cx="4200055" cy="6630505"/>
          </a:xfrm>
        </p:grpSpPr>
        <p:pic>
          <p:nvPicPr>
            <p:cNvPr id="9" name="Picture 8" descr="Vertical_Profiles_RH_PERIOD1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87" t="6386" r="5244" b="3305"/>
            <a:stretch/>
          </p:blipFill>
          <p:spPr>
            <a:xfrm>
              <a:off x="2145948" y="510907"/>
              <a:ext cx="1671503" cy="2890267"/>
            </a:xfrm>
            <a:prstGeom prst="rect">
              <a:avLst/>
            </a:prstGeom>
          </p:spPr>
        </p:pic>
        <p:pic>
          <p:nvPicPr>
            <p:cNvPr id="10" name="Picture 9" descr="Vertical_Profiles_DTDZ_PERIOD1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7" t="6386" b="3304"/>
            <a:stretch/>
          </p:blipFill>
          <p:spPr>
            <a:xfrm>
              <a:off x="3802853" y="510906"/>
              <a:ext cx="1741156" cy="2890268"/>
            </a:xfrm>
            <a:prstGeom prst="rect">
              <a:avLst/>
            </a:prstGeom>
          </p:spPr>
        </p:pic>
        <p:pic>
          <p:nvPicPr>
            <p:cNvPr id="11" name="Picture 10" descr="Vertical_Profiles_RH_PERIOD3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5" t="6386"/>
            <a:stretch/>
          </p:blipFill>
          <p:spPr>
            <a:xfrm>
              <a:off x="2153247" y="3393874"/>
              <a:ext cx="1763146" cy="2996035"/>
            </a:xfrm>
            <a:prstGeom prst="rect">
              <a:avLst/>
            </a:prstGeom>
          </p:spPr>
        </p:pic>
        <p:pic>
          <p:nvPicPr>
            <p:cNvPr id="12" name="Picture 11" descr="Vertical_Profiles_DTDZ_PERIOD3.eps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0" t="6157" r="1217" b="-801"/>
            <a:stretch/>
          </p:blipFill>
          <p:spPr>
            <a:xfrm>
              <a:off x="3810151" y="3386577"/>
              <a:ext cx="1715299" cy="3028944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3686068" y="6291443"/>
              <a:ext cx="189777" cy="160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667068" y="1780506"/>
              <a:ext cx="20181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12/1500 to 12/2100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1398541" y="1807493"/>
              <a:ext cx="979766" cy="22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Height [km]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228978" y="4672497"/>
              <a:ext cx="28796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12/0000 to 13/0000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6200000">
              <a:off x="1397082" y="4727812"/>
              <a:ext cx="979766" cy="22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Height [km]</a:t>
              </a:r>
            </a:p>
          </p:txBody>
        </p:sp>
        <p:pic>
          <p:nvPicPr>
            <p:cNvPr id="22" name="Picture 21" descr="mem_16_exp3_v3.1.1_day_RH_d03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r="88550" b="10265"/>
            <a:stretch/>
          </p:blipFill>
          <p:spPr>
            <a:xfrm>
              <a:off x="1810188" y="3335485"/>
              <a:ext cx="332465" cy="2930711"/>
            </a:xfrm>
            <a:prstGeom prst="rect">
              <a:avLst/>
            </a:prstGeom>
          </p:spPr>
        </p:pic>
        <p:pic>
          <p:nvPicPr>
            <p:cNvPr id="23" name="Picture 22" descr="mem_16_exp3_v3.1.1_day_RH_d03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19" r="88550" b="10265"/>
            <a:stretch/>
          </p:blipFill>
          <p:spPr>
            <a:xfrm>
              <a:off x="1816605" y="451644"/>
              <a:ext cx="332465" cy="29307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2153247" y="6383735"/>
              <a:ext cx="16496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Relative Humidity [%]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86068" y="6382863"/>
              <a:ext cx="2028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latin typeface="Arial"/>
                  <a:cs typeface="Arial"/>
                </a:rPr>
                <a:t>Environmental Lapse Rate [</a:t>
              </a:r>
              <a:r>
                <a:rPr lang="en-US" sz="1400" b="1" baseline="30000" dirty="0" err="1" smtClean="0">
                  <a:latin typeface="Arial"/>
                  <a:cs typeface="Arial"/>
                </a:rPr>
                <a:t>o</a:t>
              </a:r>
              <a:r>
                <a:rPr lang="en-US" sz="1400" b="1" dirty="0" err="1" smtClean="0">
                  <a:latin typeface="Arial"/>
                  <a:cs typeface="Arial"/>
                </a:rPr>
                <a:t>C</a:t>
              </a:r>
              <a:r>
                <a:rPr lang="en-US" sz="1400" b="1" dirty="0" smtClean="0">
                  <a:latin typeface="Arial"/>
                  <a:cs typeface="Arial"/>
                </a:rPr>
                <a:t> km</a:t>
              </a:r>
              <a:r>
                <a:rPr lang="en-US" sz="1400" b="1" baseline="30000" dirty="0" smtClean="0">
                  <a:latin typeface="Arial"/>
                  <a:cs typeface="Arial"/>
                </a:rPr>
                <a:t>-1</a:t>
              </a:r>
              <a:r>
                <a:rPr lang="en-US" sz="1400" b="1" dirty="0" smtClean="0">
                  <a:latin typeface="Arial"/>
                  <a:cs typeface="Arial"/>
                </a:rPr>
                <a:t>]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85886" y="6275974"/>
              <a:ext cx="189777" cy="1605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21605" y="276450"/>
              <a:ext cx="159592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/>
                  <a:cs typeface="Arial"/>
                </a:rPr>
                <a:t>CNTL</a:t>
              </a:r>
            </a:p>
            <a:p>
              <a:pPr algn="r"/>
              <a:r>
                <a:rPr lang="en-US" sz="12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NightOnly</a:t>
              </a:r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/>
              </a:r>
              <a:b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200" b="1" dirty="0" err="1" smtClean="0">
                  <a:solidFill>
                    <a:srgbClr val="3EF6FF"/>
                  </a:solidFill>
                  <a:latin typeface="Arial"/>
                  <a:cs typeface="Arial"/>
                </a:rPr>
                <a:t>DayOnly</a:t>
              </a:r>
              <a:endParaRPr lang="en-US" sz="1200" b="1" dirty="0" smtClean="0">
                <a:solidFill>
                  <a:srgbClr val="3EF6FF"/>
                </a:solidFill>
                <a:latin typeface="Arial"/>
                <a:cs typeface="Arial"/>
              </a:endParaRPr>
            </a:p>
            <a:p>
              <a:pPr algn="r"/>
              <a:r>
                <a:rPr lang="en-US" sz="1200" b="1" dirty="0" smtClean="0">
                  <a:solidFill>
                    <a:srgbClr val="16F742"/>
                  </a:solidFill>
                  <a:latin typeface="Arial"/>
                  <a:cs typeface="Arial"/>
                </a:rPr>
                <a:t>Offset</a:t>
              </a:r>
              <a:endParaRPr lang="en-US" sz="1200" dirty="0" smtClean="0">
                <a:latin typeface="Arial"/>
                <a:cs typeface="Arial"/>
              </a:endParaRPr>
            </a:p>
            <a:p>
              <a:pPr algn="r"/>
              <a:r>
                <a:rPr lang="en-US" sz="1200" b="1" dirty="0" err="1" smtClean="0">
                  <a:solidFill>
                    <a:srgbClr val="F739C8"/>
                  </a:solidFill>
                  <a:latin typeface="Arial"/>
                  <a:cs typeface="Arial"/>
                </a:rPr>
                <a:t>NoRad</a:t>
              </a:r>
              <a:endParaRPr lang="en-US" sz="1200" b="1" dirty="0" smtClean="0">
                <a:solidFill>
                  <a:srgbClr val="F739C8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71088" y="2794348"/>
            <a:ext cx="2238086" cy="42847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371088" y="2359783"/>
            <a:ext cx="2238086" cy="43456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10937" y="5688609"/>
            <a:ext cx="2238086" cy="42847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0937" y="5254044"/>
            <a:ext cx="2238086" cy="434565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68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 animBg="1"/>
      <p:bldP spid="26" grpId="1" animBg="1"/>
      <p:bldP spid="27" grpId="0" animBg="1"/>
      <p:bldP spid="30" grpId="0" animBg="1"/>
      <p:bldP spid="30" grpId="1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2067" y="369903"/>
            <a:ext cx="5743418" cy="6353225"/>
            <a:chOff x="820910" y="400553"/>
            <a:chExt cx="5743418" cy="6353225"/>
          </a:xfrm>
        </p:grpSpPr>
        <p:grpSp>
          <p:nvGrpSpPr>
            <p:cNvPr id="8" name="Group 7"/>
            <p:cNvGrpSpPr/>
            <p:nvPr/>
          </p:nvGrpSpPr>
          <p:grpSpPr>
            <a:xfrm>
              <a:off x="820910" y="400553"/>
              <a:ext cx="5628354" cy="6353225"/>
              <a:chOff x="820910" y="400553"/>
              <a:chExt cx="5628354" cy="6353225"/>
            </a:xfrm>
          </p:grpSpPr>
          <p:sp>
            <p:nvSpPr>
              <p:cNvPr id="11" name="TextBox 10"/>
              <p:cNvSpPr txBox="1"/>
              <p:nvPr/>
            </p:nvSpPr>
            <p:spPr>
              <a:xfrm rot="16200000">
                <a:off x="-49656" y="1744804"/>
                <a:ext cx="2018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12/</a:t>
                </a:r>
                <a:r>
                  <a:rPr lang="en-US" sz="1200" b="1" dirty="0" smtClean="0">
                    <a:latin typeface="Arial"/>
                    <a:cs typeface="Arial"/>
                  </a:rPr>
                  <a:t>1500 </a:t>
                </a:r>
                <a:r>
                  <a:rPr lang="en-US" sz="1200" b="1" dirty="0">
                    <a:latin typeface="Arial"/>
                    <a:cs typeface="Arial"/>
                  </a:rPr>
                  <a:t>to 12/</a:t>
                </a:r>
                <a:r>
                  <a:rPr lang="en-US" sz="1200" b="1" dirty="0" smtClean="0">
                    <a:latin typeface="Arial"/>
                    <a:cs typeface="Arial"/>
                  </a:rPr>
                  <a:t>2100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16200000">
                <a:off x="632131" y="1756402"/>
                <a:ext cx="979766" cy="22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Height [km]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16200000">
                <a:off x="-49445" y="4664914"/>
                <a:ext cx="20181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Arial"/>
                    <a:cs typeface="Arial"/>
                  </a:rPr>
                  <a:t>12/</a:t>
                </a:r>
                <a:r>
                  <a:rPr lang="en-US" sz="1200" b="1" dirty="0" smtClean="0">
                    <a:latin typeface="Arial"/>
                    <a:cs typeface="Arial"/>
                  </a:rPr>
                  <a:t>0000 </a:t>
                </a:r>
                <a:r>
                  <a:rPr lang="en-US" sz="1200" b="1" dirty="0">
                    <a:latin typeface="Arial"/>
                    <a:cs typeface="Arial"/>
                  </a:rPr>
                  <a:t>to 13/</a:t>
                </a:r>
                <a:r>
                  <a:rPr lang="en-US" sz="1200" b="1" dirty="0" smtClean="0">
                    <a:latin typeface="Arial"/>
                    <a:cs typeface="Arial"/>
                  </a:rPr>
                  <a:t>0000</a:t>
                </a:r>
                <a:endParaRPr lang="en-US" sz="1200" b="1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630672" y="4676721"/>
                <a:ext cx="979766" cy="228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" dirty="0" smtClean="0">
                    <a:latin typeface="Arial"/>
                    <a:cs typeface="Arial"/>
                  </a:rPr>
                  <a:t>Height [km]</a:t>
                </a:r>
              </a:p>
            </p:txBody>
          </p:sp>
          <p:pic>
            <p:nvPicPr>
              <p:cNvPr id="16" name="Picture 15" descr="mem_16_exp3_v3.1.1_day_RH_d03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9" r="88550" b="10265"/>
              <a:stretch/>
            </p:blipFill>
            <p:spPr>
              <a:xfrm>
                <a:off x="1043778" y="3284394"/>
                <a:ext cx="332465" cy="2930711"/>
              </a:xfrm>
              <a:prstGeom prst="rect">
                <a:avLst/>
              </a:prstGeom>
            </p:spPr>
          </p:pic>
          <p:pic>
            <p:nvPicPr>
              <p:cNvPr id="17" name="Picture 16" descr="mem_16_exp3_v3.1.1_day_RH_d03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19" r="88550" b="10265"/>
              <a:stretch/>
            </p:blipFill>
            <p:spPr>
              <a:xfrm>
                <a:off x="1050195" y="400553"/>
                <a:ext cx="332465" cy="2930711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6259487" y="6240351"/>
                <a:ext cx="189777" cy="1605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413558" y="6353668"/>
                <a:ext cx="1607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Net Radiative Heating [K day</a:t>
                </a:r>
                <a:r>
                  <a:rPr lang="en-US" sz="1000" b="1" baseline="30000" dirty="0" smtClean="0">
                    <a:latin typeface="Arial"/>
                    <a:cs typeface="Arial"/>
                  </a:rPr>
                  <a:t>-1</a:t>
                </a:r>
                <a:r>
                  <a:rPr lang="en-US" sz="1000" b="1" dirty="0" smtClean="0">
                    <a:latin typeface="Arial"/>
                    <a:cs typeface="Arial"/>
                  </a:rPr>
                  <a:t>]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4483" y="6352797"/>
                <a:ext cx="156400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LW Radiative Heating [K day</a:t>
                </a:r>
                <a:r>
                  <a:rPr lang="en-US" sz="1000" b="1" baseline="30000" dirty="0" smtClean="0">
                    <a:latin typeface="Arial"/>
                    <a:cs typeface="Arial"/>
                  </a:rPr>
                  <a:t>-1</a:t>
                </a:r>
                <a:r>
                  <a:rPr lang="en-US" sz="1000" b="1" dirty="0" smtClean="0">
                    <a:latin typeface="Arial"/>
                    <a:cs typeface="Arial"/>
                  </a:rPr>
                  <a:t>]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713021" y="6351925"/>
                <a:ext cx="15606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b="1" dirty="0" smtClean="0">
                    <a:latin typeface="Arial"/>
                    <a:cs typeface="Arial"/>
                  </a:rPr>
                  <a:t>SW Radiative Heating [K day</a:t>
                </a:r>
                <a:r>
                  <a:rPr lang="en-US" sz="1000" b="1" baseline="30000" dirty="0" smtClean="0">
                    <a:latin typeface="Arial"/>
                    <a:cs typeface="Arial"/>
                  </a:rPr>
                  <a:t>-1</a:t>
                </a:r>
                <a:r>
                  <a:rPr lang="en-US" sz="1000" b="1" dirty="0" smtClean="0">
                    <a:latin typeface="Arial"/>
                    <a:cs typeface="Arial"/>
                  </a:rPr>
                  <a:t>]</a:t>
                </a:r>
              </a:p>
            </p:txBody>
          </p:sp>
          <p:pic>
            <p:nvPicPr>
              <p:cNvPr id="23" name="Picture 22" descr="Vertical_Profiles_R_RTHRATNET_PERIOD1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1" t="6162" b="3378"/>
              <a:stretch/>
            </p:blipFill>
            <p:spPr>
              <a:xfrm>
                <a:off x="1380375" y="457528"/>
                <a:ext cx="1691973" cy="2895052"/>
              </a:xfrm>
              <a:prstGeom prst="rect">
                <a:avLst/>
              </a:prstGeom>
            </p:spPr>
          </p:pic>
          <p:pic>
            <p:nvPicPr>
              <p:cNvPr id="24" name="Picture 23" descr="Vertical_Profiles_R_RTHRATNET_PERIOD3.e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3" t="6236"/>
              <a:stretch/>
            </p:blipFill>
            <p:spPr>
              <a:xfrm>
                <a:off x="1388263" y="3352580"/>
                <a:ext cx="1684086" cy="3000825"/>
              </a:xfrm>
              <a:prstGeom prst="rect">
                <a:avLst/>
              </a:prstGeom>
            </p:spPr>
          </p:pic>
          <p:pic>
            <p:nvPicPr>
              <p:cNvPr id="25" name="Picture 24" descr="Vertical_Profiles_R_RTHRATLW_PERIOD1.eps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1" t="6409" b="3626"/>
              <a:stretch/>
            </p:blipFill>
            <p:spPr>
              <a:xfrm>
                <a:off x="3021048" y="465416"/>
                <a:ext cx="1691973" cy="2879276"/>
              </a:xfrm>
              <a:prstGeom prst="rect">
                <a:avLst/>
              </a:prstGeom>
            </p:spPr>
          </p:pic>
          <p:pic>
            <p:nvPicPr>
              <p:cNvPr id="26" name="Picture 25" descr="Vertical_Profiles_R_RTHRATLW_PERIOD3.eps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3" t="6615"/>
              <a:stretch/>
            </p:blipFill>
            <p:spPr>
              <a:xfrm>
                <a:off x="3028938" y="3360469"/>
                <a:ext cx="1684084" cy="2988695"/>
              </a:xfrm>
              <a:prstGeom prst="rect">
                <a:avLst/>
              </a:prstGeom>
            </p:spPr>
          </p:pic>
          <p:pic>
            <p:nvPicPr>
              <p:cNvPr id="27" name="Picture 26" descr="Vertical_Profiles_R_RTHRATSW_PERIOD1.eps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3" t="6655" b="3133"/>
              <a:stretch/>
            </p:blipFill>
            <p:spPr>
              <a:xfrm>
                <a:off x="4685388" y="473305"/>
                <a:ext cx="1684085" cy="2887164"/>
              </a:xfrm>
              <a:prstGeom prst="rect">
                <a:avLst/>
              </a:prstGeom>
            </p:spPr>
          </p:pic>
          <p:pic>
            <p:nvPicPr>
              <p:cNvPr id="28" name="Picture 27" descr="Vertical_Profiles_R_RTHRATSW_PERIOD3.eps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12" t="6368" r="1943" b="-2004"/>
              <a:stretch/>
            </p:blipFill>
            <p:spPr>
              <a:xfrm>
                <a:off x="4685389" y="3352579"/>
                <a:ext cx="1648562" cy="3060709"/>
              </a:xfrm>
              <a:prstGeom prst="rect">
                <a:avLst/>
              </a:prstGeom>
            </p:spPr>
          </p:pic>
          <p:sp>
            <p:nvSpPr>
              <p:cNvPr id="30" name="Subtitle 2"/>
              <p:cNvSpPr txBox="1">
                <a:spLocks/>
              </p:cNvSpPr>
              <p:nvPr/>
            </p:nvSpPr>
            <p:spPr>
              <a:xfrm>
                <a:off x="1412798" y="3366878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(e)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1" name="Subtitle 2"/>
              <p:cNvSpPr txBox="1">
                <a:spLocks/>
              </p:cNvSpPr>
              <p:nvPr/>
            </p:nvSpPr>
            <p:spPr>
              <a:xfrm>
                <a:off x="3072666" y="3373240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(f)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2" name="Subtitle 2"/>
              <p:cNvSpPr txBox="1">
                <a:spLocks/>
              </p:cNvSpPr>
              <p:nvPr/>
            </p:nvSpPr>
            <p:spPr>
              <a:xfrm>
                <a:off x="4648399" y="3372368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(g)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4" name="Subtitle 2"/>
              <p:cNvSpPr txBox="1">
                <a:spLocks/>
              </p:cNvSpPr>
              <p:nvPr/>
            </p:nvSpPr>
            <p:spPr>
              <a:xfrm>
                <a:off x="1413559" y="486076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</a:t>
                </a:r>
                <a:r>
                  <a:rPr lang="en-US" sz="1000" dirty="0">
                    <a:latin typeface="Arial"/>
                    <a:cs typeface="Arial"/>
                  </a:rPr>
                  <a:t>a</a:t>
                </a:r>
                <a:r>
                  <a:rPr lang="en-US" sz="1000" dirty="0" smtClean="0">
                    <a:latin typeface="Arial"/>
                    <a:cs typeface="Arial"/>
                  </a:rPr>
                  <a:t>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5" name="Subtitle 2"/>
              <p:cNvSpPr txBox="1">
                <a:spLocks/>
              </p:cNvSpPr>
              <p:nvPr/>
            </p:nvSpPr>
            <p:spPr>
              <a:xfrm>
                <a:off x="3071337" y="491741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(b)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6" name="Subtitle 2"/>
              <p:cNvSpPr txBox="1">
                <a:spLocks/>
              </p:cNvSpPr>
              <p:nvPr/>
            </p:nvSpPr>
            <p:spPr>
              <a:xfrm>
                <a:off x="4650217" y="490107"/>
                <a:ext cx="473184" cy="27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000" dirty="0" smtClean="0">
                    <a:latin typeface="Arial"/>
                    <a:cs typeface="Arial"/>
                  </a:rPr>
                  <a:t>(c)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489344" y="3401370"/>
              <a:ext cx="10749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>
                  <a:latin typeface="Arial"/>
                  <a:cs typeface="Arial"/>
                </a:rPr>
                <a:t>CNTL</a:t>
              </a:r>
            </a:p>
            <a:p>
              <a:pPr algn="r"/>
              <a:r>
                <a:rPr lang="en-US" sz="1200" b="1" dirty="0" err="1" smtClean="0">
                  <a:solidFill>
                    <a:srgbClr val="FF0000"/>
                  </a:solidFill>
                  <a:latin typeface="Arial"/>
                  <a:cs typeface="Arial"/>
                </a:rPr>
                <a:t>NightOnly</a:t>
              </a:r>
              <a: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  <a:t/>
              </a:r>
              <a:br>
                <a:rPr lang="en-US" sz="1200" b="1" dirty="0" smtClean="0">
                  <a:solidFill>
                    <a:srgbClr val="FF0000"/>
                  </a:solidFill>
                  <a:latin typeface="Arial"/>
                  <a:cs typeface="Arial"/>
                </a:rPr>
              </a:br>
              <a:r>
                <a:rPr lang="en-US" sz="1200" b="1" dirty="0" err="1" smtClean="0">
                  <a:solidFill>
                    <a:srgbClr val="3EF6FF"/>
                  </a:solidFill>
                  <a:latin typeface="Arial"/>
                  <a:cs typeface="Arial"/>
                </a:rPr>
                <a:t>DayOnly</a:t>
              </a:r>
              <a:endParaRPr lang="en-US" sz="1200" b="1" dirty="0" smtClean="0">
                <a:solidFill>
                  <a:srgbClr val="3EF6FF"/>
                </a:solidFill>
                <a:latin typeface="Arial"/>
                <a:cs typeface="Arial"/>
              </a:endParaRPr>
            </a:p>
            <a:p>
              <a:pPr algn="r"/>
              <a:r>
                <a:rPr lang="en-US" sz="1200" b="1" dirty="0" smtClean="0">
                  <a:solidFill>
                    <a:srgbClr val="16F742"/>
                  </a:solidFill>
                  <a:latin typeface="Arial"/>
                  <a:cs typeface="Arial"/>
                </a:rPr>
                <a:t>Offset</a:t>
              </a:r>
              <a:endParaRPr lang="en-US" sz="1200" dirty="0" smtClean="0">
                <a:latin typeface="Arial"/>
                <a:cs typeface="Arial"/>
              </a:endParaRPr>
            </a:p>
            <a:p>
              <a:pPr algn="r"/>
              <a:r>
                <a:rPr lang="en-US" sz="1200" b="1" dirty="0" err="1" smtClean="0">
                  <a:solidFill>
                    <a:srgbClr val="F739C8"/>
                  </a:solidFill>
                  <a:latin typeface="Arial"/>
                  <a:cs typeface="Arial"/>
                </a:rPr>
                <a:t>NoRad</a:t>
              </a:r>
              <a:endParaRPr lang="en-US" sz="1200" b="1" dirty="0" smtClean="0">
                <a:solidFill>
                  <a:srgbClr val="F739C8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65108" y="188932"/>
            <a:ext cx="3350326" cy="666906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Trade inversion</a:t>
            </a:r>
          </a:p>
          <a:p>
            <a:pPr lvl="1"/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</a:t>
            </a:r>
            <a:r>
              <a:rPr lang="en-US" dirty="0" smtClean="0"/>
              <a:t>: shortwave warming</a:t>
            </a:r>
          </a:p>
          <a:p>
            <a:pPr lvl="1"/>
            <a:r>
              <a:rPr lang="en-US" b="1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2BFF51"/>
                </a:solidFill>
              </a:rPr>
              <a:t>Offset</a:t>
            </a:r>
            <a:r>
              <a:rPr lang="en-US" dirty="0" smtClean="0"/>
              <a:t>: enhanced longwave warming</a:t>
            </a:r>
          </a:p>
          <a:p>
            <a:pPr lvl="1"/>
            <a:endParaRPr lang="en-US" dirty="0"/>
          </a:p>
          <a:p>
            <a:r>
              <a:rPr lang="en-US" dirty="0" smtClean="0"/>
              <a:t>Melting Layer: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Control:</a:t>
            </a:r>
            <a:r>
              <a:rPr lang="en-US" dirty="0" smtClean="0"/>
              <a:t> minimal shortwave warming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/>
              <a:t>Control</a:t>
            </a:r>
            <a:r>
              <a:rPr lang="en-US" dirty="0" smtClean="0"/>
              <a:t>/</a:t>
            </a:r>
            <a:r>
              <a:rPr lang="en-US" b="1" dirty="0" smtClean="0">
                <a:solidFill>
                  <a:srgbClr val="FF0000"/>
                </a:solidFill>
              </a:rPr>
              <a:t>Night Only</a:t>
            </a:r>
            <a:r>
              <a:rPr lang="en-US" dirty="0" smtClean="0"/>
              <a:t>: enhanced longwave warming</a:t>
            </a:r>
          </a:p>
          <a:p>
            <a:pPr lvl="1"/>
            <a:endParaRPr lang="en-US" dirty="0"/>
          </a:p>
          <a:p>
            <a:r>
              <a:rPr lang="en-US" dirty="0" smtClean="0"/>
              <a:t>Overall: 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Night Only</a:t>
            </a:r>
            <a:r>
              <a:rPr lang="en-US" dirty="0" smtClean="0"/>
              <a:t>: environmental cooling</a:t>
            </a:r>
          </a:p>
          <a:p>
            <a:pPr lvl="1"/>
            <a:r>
              <a:rPr lang="en-US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Day Only</a:t>
            </a:r>
            <a:r>
              <a:rPr lang="en-US" dirty="0" smtClean="0"/>
              <a:t>: net environmental warming</a:t>
            </a:r>
            <a:endParaRPr lang="en-US" dirty="0"/>
          </a:p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43956" y="461091"/>
            <a:ext cx="1608250" cy="5748609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403823" y="2329927"/>
            <a:ext cx="1575733" cy="42926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405641" y="5250246"/>
            <a:ext cx="1575733" cy="429263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393913" y="5938651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405641" y="3057378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044178" y="3055906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4029145" y="5938651"/>
            <a:ext cx="1575733" cy="272441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01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9" grpId="0" animBg="1"/>
      <p:bldP spid="33" grpId="0" animBg="1"/>
      <p:bldP spid="33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2414" y="58440"/>
            <a:ext cx="257255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 smtClean="0">
                <a:latin typeface="Arial"/>
                <a:cs typeface="Arial"/>
              </a:rPr>
              <a:t>KEY:</a:t>
            </a:r>
            <a:endParaRPr lang="en-US" sz="1400" dirty="0">
              <a:latin typeface="Arial"/>
              <a:cs typeface="Arial"/>
            </a:endParaRP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LONGWAVE</a:t>
            </a:r>
          </a:p>
          <a:p>
            <a:endParaRPr lang="en-US" sz="1000" dirty="0">
              <a:latin typeface="Arial"/>
              <a:cs typeface="Arial"/>
            </a:endParaRPr>
          </a:p>
          <a:p>
            <a:endParaRPr lang="en-US" sz="1000" dirty="0" smtClean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SHORTWAVE</a:t>
            </a:r>
          </a:p>
          <a:p>
            <a:endParaRPr lang="en-US" sz="1000" dirty="0">
              <a:latin typeface="Arial"/>
              <a:cs typeface="Arial"/>
            </a:endParaRPr>
          </a:p>
          <a:p>
            <a:endParaRPr lang="en-US" sz="1000" dirty="0">
              <a:latin typeface="Arial"/>
              <a:cs typeface="Arial"/>
            </a:endParaRPr>
          </a:p>
          <a:p>
            <a:r>
              <a:rPr lang="en-US" sz="1200" dirty="0" smtClean="0">
                <a:latin typeface="Arial"/>
                <a:cs typeface="Arial"/>
              </a:rPr>
              <a:t>* </a:t>
            </a:r>
            <a:r>
              <a:rPr lang="en-US" sz="1200" i="1" dirty="0" smtClean="0">
                <a:latin typeface="Arial"/>
                <a:cs typeface="Arial"/>
              </a:rPr>
              <a:t>length of arrow indicates magnitude</a:t>
            </a:r>
            <a:endParaRPr lang="en-US" sz="1200" dirty="0" smtClean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  <a:p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262853" y="184417"/>
            <a:ext cx="6154350" cy="1323439"/>
            <a:chOff x="2262853" y="184417"/>
            <a:chExt cx="6154350" cy="1323439"/>
          </a:xfrm>
        </p:grpSpPr>
        <p:sp>
          <p:nvSpPr>
            <p:cNvPr id="3" name="Rectangle 2"/>
            <p:cNvSpPr/>
            <p:nvPr/>
          </p:nvSpPr>
          <p:spPr>
            <a:xfrm>
              <a:off x="2262853" y="184417"/>
              <a:ext cx="6154350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9" name="TextBox 1178"/>
            <p:cNvSpPr txBox="1"/>
            <p:nvPr/>
          </p:nvSpPr>
          <p:spPr>
            <a:xfrm>
              <a:off x="2262853" y="184417"/>
              <a:ext cx="6154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err="1" smtClean="0">
                  <a:latin typeface="Arial"/>
                  <a:cs typeface="Arial"/>
                </a:rPr>
                <a:t>DayOnly</a:t>
              </a:r>
              <a:endParaRPr lang="en-US" sz="1600" b="1" u="sng" dirty="0" smtClean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warming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decrease in relative humidity throughout the troposphere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stabilization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Large trade inversion stabilization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62853" y="184417"/>
            <a:ext cx="6154350" cy="1323439"/>
            <a:chOff x="6424444" y="3055350"/>
            <a:chExt cx="6154350" cy="1323439"/>
          </a:xfrm>
        </p:grpSpPr>
        <p:sp>
          <p:nvSpPr>
            <p:cNvPr id="13" name="Rectangle 12"/>
            <p:cNvSpPr/>
            <p:nvPr/>
          </p:nvSpPr>
          <p:spPr>
            <a:xfrm>
              <a:off x="6424444" y="3055350"/>
              <a:ext cx="6154350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0" name="TextBox 1179"/>
            <p:cNvSpPr txBox="1"/>
            <p:nvPr/>
          </p:nvSpPr>
          <p:spPr>
            <a:xfrm>
              <a:off x="6424444" y="3055350"/>
              <a:ext cx="6154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err="1" smtClean="0">
                  <a:latin typeface="Arial"/>
                  <a:cs typeface="Arial"/>
                </a:rPr>
                <a:t>NightOnly</a:t>
              </a:r>
              <a:endParaRPr lang="en-US" sz="1600" b="1" u="sng" dirty="0" smtClean="0">
                <a:latin typeface="Arial"/>
                <a:cs typeface="Arial"/>
              </a:endParaRP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cooling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increase in relative humidity throughout the troposphere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Net environmental destabilization</a:t>
              </a:r>
            </a:p>
            <a:p>
              <a:r>
                <a:rPr lang="en-US" sz="1600" dirty="0" smtClean="0">
                  <a:latin typeface="Arial"/>
                  <a:cs typeface="Arial"/>
                </a:rPr>
                <a:t>Small melting layer stabilization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pic>
        <p:nvPicPr>
          <p:cNvPr id="1187" name="Picture 11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45" y="1638432"/>
            <a:ext cx="7916017" cy="5184294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>
            <a:off x="1254728" y="833448"/>
            <a:ext cx="414286" cy="394441"/>
          </a:xfrm>
          <a:prstGeom prst="upArrow">
            <a:avLst/>
          </a:prstGeom>
          <a:solidFill>
            <a:schemeClr val="bg1"/>
          </a:solidFill>
          <a:ln w="12700" cmpd="sng">
            <a:solidFill>
              <a:schemeClr val="tx1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1254728" y="275438"/>
            <a:ext cx="414286" cy="416811"/>
          </a:xfrm>
          <a:prstGeom prst="upArrow">
            <a:avLst/>
          </a:prstGeom>
          <a:solidFill>
            <a:schemeClr val="tx1"/>
          </a:solidFill>
          <a:ln w="12700" cmpd="sng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262853" y="184417"/>
            <a:ext cx="6154350" cy="1323439"/>
            <a:chOff x="6424444" y="3055350"/>
            <a:chExt cx="6154350" cy="1323439"/>
          </a:xfrm>
        </p:grpSpPr>
        <p:sp>
          <p:nvSpPr>
            <p:cNvPr id="17" name="Rectangle 16"/>
            <p:cNvSpPr/>
            <p:nvPr/>
          </p:nvSpPr>
          <p:spPr>
            <a:xfrm>
              <a:off x="6424444" y="3055350"/>
              <a:ext cx="6154350" cy="13234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24444" y="3055350"/>
              <a:ext cx="61543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u="sng" dirty="0" smtClean="0">
                  <a:latin typeface="Arial"/>
                  <a:cs typeface="Arial"/>
                </a:rPr>
                <a:t>Storm Intensity</a:t>
              </a:r>
            </a:p>
            <a:p>
              <a:pPr marL="285750" indent="-285750">
                <a:buFontTx/>
                <a:buChar char="-"/>
              </a:pPr>
              <a:r>
                <a:rPr lang="en-US" sz="1600" dirty="0" smtClean="0">
                  <a:latin typeface="Arial"/>
                  <a:cs typeface="Arial"/>
                </a:rPr>
                <a:t>Net environmental cooling</a:t>
              </a:r>
            </a:p>
            <a:p>
              <a:pPr lvl="1"/>
              <a:r>
                <a:rPr lang="en-US" sz="1600" dirty="0" smtClean="0">
                  <a:latin typeface="Arial"/>
                  <a:cs typeface="Arial"/>
                </a:rPr>
                <a:t>(1) Increased tropical cyclone intensity</a:t>
              </a:r>
            </a:p>
            <a:p>
              <a:pPr lvl="1"/>
              <a:r>
                <a:rPr lang="en-US" sz="1600" dirty="0" smtClean="0">
                  <a:latin typeface="Arial"/>
                  <a:cs typeface="Arial"/>
                </a:rPr>
                <a:t>(2) Inconclusive impact on intensification rate</a:t>
              </a:r>
            </a:p>
            <a:p>
              <a:pPr lvl="1"/>
              <a:r>
                <a:rPr lang="en-US" sz="1600" dirty="0" smtClean="0">
                  <a:latin typeface="Arial"/>
                  <a:cs typeface="Arial"/>
                </a:rPr>
                <a:t>(3) No apparent impact on timing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2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Dr</a:t>
            </a:r>
            <a:r>
              <a:rPr lang="en-US" sz="2000" dirty="0"/>
              <a:t>. </a:t>
            </a:r>
            <a:r>
              <a:rPr lang="en-US" sz="2000" dirty="0" err="1"/>
              <a:t>Yonghui</a:t>
            </a:r>
            <a:r>
              <a:rPr lang="en-US" sz="2000" dirty="0"/>
              <a:t> </a:t>
            </a:r>
            <a:r>
              <a:rPr lang="en-US" sz="2000" dirty="0" err="1" smtClean="0"/>
              <a:t>Weng</a:t>
            </a:r>
            <a:endParaRPr lang="en-US" sz="2000" dirty="0" smtClean="0"/>
          </a:p>
          <a:p>
            <a:pPr lvl="1"/>
            <a:r>
              <a:rPr lang="en-US" sz="1600" dirty="0"/>
              <a:t>P</a:t>
            </a:r>
            <a:r>
              <a:rPr lang="en-US" sz="1600" dirty="0" smtClean="0"/>
              <a:t>erforming </a:t>
            </a:r>
            <a:r>
              <a:rPr lang="en-US" sz="1600" dirty="0"/>
              <a:t>the </a:t>
            </a:r>
            <a:r>
              <a:rPr lang="en-US" sz="1600" dirty="0" smtClean="0"/>
              <a:t>real-time </a:t>
            </a:r>
            <a:r>
              <a:rPr lang="en-US" sz="1600" dirty="0"/>
              <a:t>ensemble data assimilation and forecasts </a:t>
            </a:r>
            <a:endParaRPr lang="en-US" sz="1600" dirty="0" smtClean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Dr</a:t>
            </a:r>
            <a:r>
              <a:rPr lang="en-US" sz="2000" dirty="0"/>
              <a:t>. </a:t>
            </a:r>
            <a:r>
              <a:rPr lang="en-US" sz="2000" dirty="0" err="1"/>
              <a:t>Xiaqiong</a:t>
            </a:r>
            <a:r>
              <a:rPr lang="en-US" sz="2000" dirty="0"/>
              <a:t> </a:t>
            </a:r>
            <a:r>
              <a:rPr lang="en-US" sz="2000" dirty="0" smtClean="0"/>
              <a:t>Zhou: 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nitiating preliminary </a:t>
            </a:r>
            <a:r>
              <a:rPr lang="en-US" sz="1600" dirty="0"/>
              <a:t>analysis of the diurnal cycle and </a:t>
            </a:r>
            <a:r>
              <a:rPr lang="en-US" sz="1600" dirty="0" smtClean="0"/>
              <a:t>sensitivity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Research Partially Supported by:</a:t>
            </a:r>
          </a:p>
          <a:p>
            <a:pPr lvl="1"/>
            <a:r>
              <a:rPr lang="en-US" sz="1600" dirty="0" smtClean="0"/>
              <a:t>ONR </a:t>
            </a:r>
            <a:r>
              <a:rPr lang="en-US" sz="1600" dirty="0"/>
              <a:t>(Grant N000140910526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NOAA </a:t>
            </a:r>
            <a:r>
              <a:rPr lang="en-US" sz="1600" dirty="0"/>
              <a:t>(HFIP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r>
              <a:rPr lang="en-US" sz="1600" dirty="0" smtClean="0"/>
              <a:t>NASA </a:t>
            </a:r>
            <a:r>
              <a:rPr lang="en-US" sz="1600" dirty="0"/>
              <a:t>(NNX12AJ79G) </a:t>
            </a:r>
            <a:endParaRPr lang="en-US" sz="1600" dirty="0" smtClean="0"/>
          </a:p>
          <a:p>
            <a:pPr lvl="1"/>
            <a:r>
              <a:rPr lang="en-US" sz="1600" dirty="0" smtClean="0"/>
              <a:t>NSF </a:t>
            </a:r>
            <a:r>
              <a:rPr lang="en-US" sz="1600" dirty="0"/>
              <a:t>(Grant 0840651</a:t>
            </a:r>
            <a:r>
              <a:rPr lang="en-US" sz="1600" dirty="0" smtClean="0"/>
              <a:t>)</a:t>
            </a:r>
            <a:endParaRPr lang="en-US" sz="1600" dirty="0"/>
          </a:p>
          <a:p>
            <a:pPr lvl="1"/>
            <a:endParaRPr lang="en-US" sz="1600" dirty="0" smtClean="0"/>
          </a:p>
          <a:p>
            <a:r>
              <a:rPr lang="en-US" sz="2000" dirty="0" smtClean="0"/>
              <a:t>Texas </a:t>
            </a:r>
            <a:r>
              <a:rPr lang="en-US" sz="2000" dirty="0"/>
              <a:t>Advanced Computing Center (TACC</a:t>
            </a:r>
            <a:r>
              <a:rPr lang="en-US" sz="2000" dirty="0" smtClean="0"/>
              <a:t>): </a:t>
            </a:r>
          </a:p>
          <a:p>
            <a:pPr lvl="1"/>
            <a:r>
              <a:rPr lang="en-US" sz="1600" dirty="0" smtClean="0"/>
              <a:t>Computing resources for sensitivity experiments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32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i="1" dirty="0" smtClean="0"/>
              <a:t>How does the diurnal radiation cycle impact the </a:t>
            </a:r>
          </a:p>
          <a:p>
            <a:pPr marL="0" indent="0" algn="ctr">
              <a:buNone/>
            </a:pPr>
            <a:r>
              <a:rPr lang="en-US" sz="2600" i="1" dirty="0" smtClean="0"/>
              <a:t>development of Hurricane Karl (2010)?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3084792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06046"/>
            <a:ext cx="8229600" cy="5741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Hack, J.  J., 1980: The role of convective-scale processes in tropical cyclone development. </a:t>
            </a:r>
            <a:r>
              <a:rPr lang="en-US" sz="1100" i="1" dirty="0"/>
              <a:t>PhD thesis, Colorado State University</a:t>
            </a:r>
            <a:r>
              <a:rPr lang="en-US" sz="1100" i="1" dirty="0" smtClean="0"/>
              <a:t>.</a:t>
            </a: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 smtClean="0"/>
              <a:t>Davis</a:t>
            </a:r>
            <a:r>
              <a:rPr lang="en-US" sz="1100" dirty="0"/>
              <a:t>, C. A. and D. A. </a:t>
            </a:r>
            <a:r>
              <a:rPr lang="en-US" sz="1100" dirty="0" err="1"/>
              <a:t>Ahijevych</a:t>
            </a:r>
            <a:r>
              <a:rPr lang="en-US" sz="1100" dirty="0"/>
              <a:t>, 2012: Mesoscale structural evolution of three tropical weather systems observed during PREDICT. </a:t>
            </a:r>
            <a:r>
              <a:rPr lang="en-US" sz="1100" i="1" dirty="0"/>
              <a:t>J. Atmos. Sci</a:t>
            </a:r>
            <a:r>
              <a:rPr lang="en-US" sz="1100" dirty="0"/>
              <a:t>., </a:t>
            </a:r>
            <a:r>
              <a:rPr lang="en-US" sz="1100" b="1" dirty="0"/>
              <a:t>69</a:t>
            </a:r>
            <a:r>
              <a:rPr lang="en-US" sz="1100" dirty="0"/>
              <a:t>, 1284-1305.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err="1"/>
              <a:t>Dudhia</a:t>
            </a:r>
            <a:r>
              <a:rPr lang="en-US" sz="1100" dirty="0"/>
              <a:t>, J., 1989: Numerical Study of Convection Observed during the Winter Monsoon Experiment Using a Mesoscale Two-Dimensional Model. </a:t>
            </a:r>
            <a:r>
              <a:rPr lang="en-US" sz="1100" i="1" dirty="0"/>
              <a:t>J. Atmos. Sci.,</a:t>
            </a:r>
            <a:r>
              <a:rPr lang="en-US" sz="1100" dirty="0"/>
              <a:t> </a:t>
            </a:r>
            <a:r>
              <a:rPr lang="en-US" sz="1100" b="1" dirty="0"/>
              <a:t>46</a:t>
            </a:r>
            <a:r>
              <a:rPr lang="en-US" sz="1100" dirty="0"/>
              <a:t>, 3077–3107.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/>
              <a:t>Hack, J.  J., 1980: The role of convective-scale processes in tropical cyclone development. </a:t>
            </a:r>
            <a:r>
              <a:rPr lang="en-US" sz="1100" i="1" dirty="0"/>
              <a:t>PhD thesis, Colorado State University.</a:t>
            </a: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/>
              <a:t>Johnson, R., T. </a:t>
            </a:r>
            <a:r>
              <a:rPr lang="en-US" sz="1100" dirty="0" err="1"/>
              <a:t>Rickenbach</a:t>
            </a:r>
            <a:r>
              <a:rPr lang="en-US" sz="1100" dirty="0"/>
              <a:t>, S. </a:t>
            </a:r>
            <a:r>
              <a:rPr lang="en-US" sz="1100" dirty="0" err="1"/>
              <a:t>Rudledge</a:t>
            </a:r>
            <a:r>
              <a:rPr lang="en-US" sz="1100" dirty="0"/>
              <a:t>, P. </a:t>
            </a:r>
            <a:r>
              <a:rPr lang="en-US" sz="1100" dirty="0" err="1"/>
              <a:t>Ciesielske</a:t>
            </a:r>
            <a:r>
              <a:rPr lang="en-US" sz="1100" dirty="0"/>
              <a:t>, and W. Schubert, 1999: </a:t>
            </a:r>
            <a:r>
              <a:rPr lang="en-US" sz="1100" dirty="0" err="1"/>
              <a:t>Trimodal</a:t>
            </a:r>
            <a:r>
              <a:rPr lang="en-US" sz="1100" dirty="0"/>
              <a:t> characteristics of tropical convection.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12</a:t>
            </a:r>
            <a:r>
              <a:rPr lang="en-US" sz="1100" dirty="0"/>
              <a:t>, 2397-2418</a:t>
            </a:r>
            <a:r>
              <a:rPr lang="en-US" sz="1100" dirty="0" smtClean="0"/>
              <a:t>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err="1"/>
              <a:t>Mapes</a:t>
            </a:r>
            <a:r>
              <a:rPr lang="en-US" sz="1100" dirty="0"/>
              <a:t>, B., and P. </a:t>
            </a:r>
            <a:r>
              <a:rPr lang="en-US" sz="1100" dirty="0" err="1"/>
              <a:t>Zuidema</a:t>
            </a:r>
            <a:r>
              <a:rPr lang="en-US" sz="1100" dirty="0"/>
              <a:t>, 1996: Radiative-dynamical consequences of dry tongues in the tropical atmosphere. </a:t>
            </a:r>
            <a:r>
              <a:rPr lang="en-US" sz="1100" i="1" dirty="0"/>
              <a:t>J. Atmos. Sci.,</a:t>
            </a:r>
            <a:r>
              <a:rPr lang="en-US" sz="1100" dirty="0"/>
              <a:t> </a:t>
            </a:r>
            <a:r>
              <a:rPr lang="en-US" sz="1100" b="1" dirty="0"/>
              <a:t>53</a:t>
            </a:r>
            <a:r>
              <a:rPr lang="en-US" sz="1100" dirty="0"/>
              <a:t>, 620-638.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/>
              <a:t>Miller, R. A., and W. M. Frank, 1993: Radiative Forcing of Simulated Tropical Cloud Clusters.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Rev.,</a:t>
            </a:r>
            <a:r>
              <a:rPr lang="en-US" sz="1100" dirty="0"/>
              <a:t> </a:t>
            </a:r>
            <a:r>
              <a:rPr lang="en-US" sz="1100" b="1" dirty="0"/>
              <a:t>121</a:t>
            </a:r>
            <a:r>
              <a:rPr lang="en-US" sz="1100" dirty="0"/>
              <a:t>, 482–498.</a:t>
            </a:r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r>
              <a:rPr lang="en-US" sz="1100" dirty="0" err="1"/>
              <a:t>Pakula</a:t>
            </a:r>
            <a:r>
              <a:rPr lang="en-US" sz="1100" dirty="0"/>
              <a:t>, L., and G. L. Stephens, 2009: The Role of Radiation in Influencing Tropical Cloud Distributions in a Radiative-Convective Equilibrium Cloud-Resolving Model. </a:t>
            </a:r>
            <a:r>
              <a:rPr lang="en-US" sz="1100" i="1" dirty="0"/>
              <a:t>J. Atmos. Sci.,</a:t>
            </a:r>
            <a:r>
              <a:rPr lang="en-US" sz="1100" dirty="0"/>
              <a:t> </a:t>
            </a:r>
            <a:r>
              <a:rPr lang="en-US" sz="1100" b="1" dirty="0"/>
              <a:t>66,</a:t>
            </a:r>
            <a:r>
              <a:rPr lang="en-US" sz="1100" dirty="0"/>
              <a:t> 62-76.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 err="1"/>
              <a:t>Sundqvist</a:t>
            </a:r>
            <a:r>
              <a:rPr lang="en-US" sz="1100" dirty="0"/>
              <a:t>, H. 1970: Numerical simulation of the development of tropical cyclones with a ten-level model. Part II., </a:t>
            </a:r>
            <a:r>
              <a:rPr lang="en-US" sz="1100" i="1" dirty="0" err="1"/>
              <a:t>Tellus</a:t>
            </a:r>
            <a:r>
              <a:rPr lang="en-US" sz="1100" i="1" dirty="0"/>
              <a:t>, </a:t>
            </a:r>
            <a:r>
              <a:rPr lang="en-US" sz="1100" b="1" dirty="0"/>
              <a:t>22, </a:t>
            </a:r>
            <a:r>
              <a:rPr lang="en-US" sz="1100" dirty="0"/>
              <a:t>504-510</a:t>
            </a:r>
            <a:r>
              <a:rPr lang="en-US" sz="1100" dirty="0" smtClean="0"/>
              <a:t>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1100" dirty="0"/>
              <a:t>Tao W.-K, S. Lang, J. Simpson, C.-H. Sui, B. Ferrier and M.-D. Chou, 1996: Mechanisms of Cloud-Radiation Interaction in the Tropics and </a:t>
            </a:r>
            <a:r>
              <a:rPr lang="en-US" sz="1100" dirty="0" err="1"/>
              <a:t>Midlatitudes</a:t>
            </a:r>
            <a:r>
              <a:rPr lang="en-US" sz="1100" i="1" dirty="0"/>
              <a:t>. J. Atmos. Sci.,</a:t>
            </a:r>
            <a:r>
              <a:rPr lang="en-US" sz="1100" dirty="0"/>
              <a:t> </a:t>
            </a:r>
            <a:r>
              <a:rPr lang="en-US" sz="1100" b="1" dirty="0"/>
              <a:t>53</a:t>
            </a:r>
            <a:r>
              <a:rPr lang="en-US" sz="1100" dirty="0"/>
              <a:t>, 2624-2651.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endParaRPr lang="en-US" sz="1100" dirty="0" smtClean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5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313" y="3009034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53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751" y="-115461"/>
            <a:ext cx="4396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84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04" y="216485"/>
            <a:ext cx="8343736" cy="640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7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047" y="0"/>
            <a:ext cx="3299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4770" y="0"/>
            <a:ext cx="5822470" cy="6858000"/>
            <a:chOff x="2094770" y="0"/>
            <a:chExt cx="5822470" cy="6858000"/>
          </a:xfrm>
        </p:grpSpPr>
        <p:pic>
          <p:nvPicPr>
            <p:cNvPr id="3" name="Picture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4770" y="0"/>
              <a:ext cx="582247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/>
            <p:cNvSpPr/>
            <p:nvPr/>
          </p:nvSpPr>
          <p:spPr>
            <a:xfrm>
              <a:off x="2507126" y="197946"/>
              <a:ext cx="1237069" cy="511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 smtClean="0">
                  <a:solidFill>
                    <a:schemeClr val="tx1"/>
                  </a:solidFill>
                  <a:latin typeface="Arial"/>
                  <a:cs typeface="Arial"/>
                </a:rPr>
                <a:t>CNTL</a:t>
              </a:r>
              <a:endParaRPr lang="en-US" sz="2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507126" y="3583462"/>
              <a:ext cx="1418506" cy="511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200" dirty="0" err="1" smtClean="0">
                  <a:solidFill>
                    <a:schemeClr val="tx1"/>
                  </a:solidFill>
                  <a:latin typeface="Arial"/>
                  <a:cs typeface="Arial"/>
                </a:rPr>
                <a:t>DayOnly</a:t>
              </a:r>
              <a:endParaRPr lang="en-US" sz="22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826422" y="197946"/>
              <a:ext cx="1237069" cy="2556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tx1"/>
                  </a:solidFill>
                  <a:latin typeface="Arial"/>
                  <a:cs typeface="Arial"/>
                </a:rPr>
                <a:t>12/1200 UTC</a:t>
              </a:r>
              <a:endParaRPr lang="en-US" sz="1400" dirty="0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7378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61445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Radiation impacts on idealized tropical cyclone development: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Sundqvist</a:t>
            </a:r>
            <a:r>
              <a:rPr lang="en-US" dirty="0"/>
              <a:t> </a:t>
            </a:r>
            <a:r>
              <a:rPr lang="en-US" dirty="0" smtClean="0"/>
              <a:t>(1970)</a:t>
            </a:r>
          </a:p>
          <a:p>
            <a:pPr lvl="2"/>
            <a:r>
              <a:rPr lang="en-US" dirty="0" smtClean="0"/>
              <a:t>Rate of intensification increased with inclusion of longwave radiative cooling outside core (&gt; 200 km from center); final intensity unaffected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Hack (1980)</a:t>
            </a:r>
          </a:p>
          <a:p>
            <a:pPr lvl="2"/>
            <a:r>
              <a:rPr lang="en-US" dirty="0" smtClean="0"/>
              <a:t>Earlier intensification and increased intensity with inclusion of shortwave and longwave radiation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Craig (1996)</a:t>
            </a:r>
          </a:p>
          <a:p>
            <a:pPr lvl="2"/>
            <a:r>
              <a:rPr lang="en-US" dirty="0" smtClean="0"/>
              <a:t>Increased intensification rate and intensity with the inclusion of radiative heating and cooling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830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614450"/>
          </a:xfrm>
        </p:spPr>
        <p:txBody>
          <a:bodyPr>
            <a:normAutofit/>
          </a:bodyPr>
          <a:lstStyle/>
          <a:p>
            <a:r>
              <a:rPr lang="en-US" sz="2800" dirty="0"/>
              <a:t>Radiation impacts on mesoscale convective system evolution in the tropics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Duhdia</a:t>
            </a:r>
            <a:r>
              <a:rPr lang="en-US" dirty="0" smtClean="0"/>
              <a:t> (1989)</a:t>
            </a:r>
          </a:p>
          <a:p>
            <a:pPr lvl="2"/>
            <a:r>
              <a:rPr lang="en-US" dirty="0" smtClean="0"/>
              <a:t>Clear air </a:t>
            </a:r>
            <a:r>
              <a:rPr lang="en-US" dirty="0" err="1" smtClean="0"/>
              <a:t>longwave</a:t>
            </a:r>
            <a:r>
              <a:rPr lang="en-US" dirty="0" smtClean="0"/>
              <a:t> </a:t>
            </a:r>
            <a:r>
              <a:rPr lang="en-US" dirty="0" err="1" smtClean="0"/>
              <a:t>radiative</a:t>
            </a:r>
            <a:r>
              <a:rPr lang="en-US" dirty="0" smtClean="0"/>
              <a:t> cooling aided convection by continuously destabilizing the troposphere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Miller and Frank (1993)</a:t>
            </a:r>
          </a:p>
          <a:p>
            <a:pPr lvl="2"/>
            <a:r>
              <a:rPr lang="en-US" dirty="0" smtClean="0"/>
              <a:t>Radiation modulates tropical </a:t>
            </a:r>
            <a:r>
              <a:rPr lang="en-US" dirty="0" err="1" smtClean="0"/>
              <a:t>mesoscale</a:t>
            </a:r>
            <a:r>
              <a:rPr lang="en-US" dirty="0" smtClean="0"/>
              <a:t> convective system development through large-scale destabilization of the environment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1949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909211"/>
          </a:xfrm>
        </p:spPr>
        <p:txBody>
          <a:bodyPr>
            <a:normAutofit/>
          </a:bodyPr>
          <a:lstStyle/>
          <a:p>
            <a:r>
              <a:rPr lang="en-US" sz="2600" dirty="0" smtClean="0"/>
              <a:t>Radiation impacts on mesoscale convective system evolution in the tropics</a:t>
            </a:r>
          </a:p>
          <a:p>
            <a:endParaRPr lang="en-US" sz="2600" dirty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2399026"/>
            <a:ext cx="4897169" cy="44589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Tao et al. (1996):</a:t>
            </a:r>
          </a:p>
          <a:p>
            <a:pPr lvl="2"/>
            <a:r>
              <a:rPr lang="en-US" dirty="0" smtClean="0"/>
              <a:t>Study impact of:</a:t>
            </a:r>
          </a:p>
          <a:p>
            <a:pPr marL="1828800" lvl="3" indent="-457200">
              <a:buFont typeface="Arial"/>
              <a:buAutoNum type="arabicParenBoth"/>
            </a:pPr>
            <a:r>
              <a:rPr lang="en-US" dirty="0" smtClean="0"/>
              <a:t>Cloud-top radiative cooling and cloud-base radiative warming </a:t>
            </a:r>
          </a:p>
          <a:p>
            <a:pPr marL="1828800" lvl="3" indent="-457200">
              <a:buFont typeface="Arial"/>
              <a:buAutoNum type="arabicParenBoth"/>
            </a:pPr>
            <a:r>
              <a:rPr lang="en-US" dirty="0" smtClean="0"/>
              <a:t>Differential radiative heating/cooling between clear and cloudy regions (Gray and Jacobson, 1977)</a:t>
            </a:r>
          </a:p>
          <a:p>
            <a:pPr marL="1371600" lvl="3" indent="0">
              <a:buFont typeface="Arial"/>
              <a:buNone/>
            </a:pPr>
            <a:r>
              <a:rPr lang="en-US" dirty="0" smtClean="0"/>
              <a:t>(3) Large-scale radiative cooling of environment</a:t>
            </a:r>
          </a:p>
          <a:p>
            <a:pPr lvl="2"/>
            <a:r>
              <a:rPr lang="en-US" dirty="0" smtClean="0"/>
              <a:t>Concluded:</a:t>
            </a:r>
          </a:p>
          <a:p>
            <a:pPr lvl="3"/>
            <a:r>
              <a:rPr lang="en-US" dirty="0" smtClean="0"/>
              <a:t>Large-scale cooling most important mechanism by increasing relative humidity of environment</a:t>
            </a:r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2140" y="2887098"/>
            <a:ext cx="3842568" cy="24028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98545" y="5289970"/>
            <a:ext cx="2026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Arial"/>
                <a:cs typeface="Arial"/>
              </a:rPr>
              <a:t>Tao et al. (1996); Figure 1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80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4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750794"/>
          </a:xfrm>
        </p:spPr>
        <p:txBody>
          <a:bodyPr>
            <a:normAutofit/>
          </a:bodyPr>
          <a:lstStyle/>
          <a:p>
            <a:r>
              <a:rPr lang="en-US" sz="2600" dirty="0"/>
              <a:t>Common cloud layers in the tropical </a:t>
            </a:r>
            <a:r>
              <a:rPr lang="en-US" sz="2600" dirty="0" smtClean="0"/>
              <a:t>atmosphere</a:t>
            </a:r>
            <a:endParaRPr lang="en-US" dirty="0" smtClean="0">
              <a:sym typeface="Wingdings"/>
            </a:endParaRP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959" y="2219353"/>
            <a:ext cx="4480651" cy="364493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0" y="1756150"/>
            <a:ext cx="4897169" cy="48059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Johnson </a:t>
            </a:r>
            <a:r>
              <a:rPr lang="en-US" dirty="0"/>
              <a:t>et al. (1999):</a:t>
            </a:r>
          </a:p>
          <a:p>
            <a:pPr lvl="2"/>
            <a:r>
              <a:rPr lang="en-US" dirty="0"/>
              <a:t>Observations from TOGA-COARE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 err="1"/>
              <a:t>trimodal</a:t>
            </a:r>
            <a:r>
              <a:rPr lang="en-US" dirty="0"/>
              <a:t> distribution of clouds in tropics</a:t>
            </a:r>
          </a:p>
          <a:p>
            <a:pPr lvl="2"/>
            <a:r>
              <a:rPr lang="en-US" dirty="0"/>
              <a:t>Trade cumulus, cumulus </a:t>
            </a:r>
            <a:r>
              <a:rPr lang="en-US" dirty="0" err="1"/>
              <a:t>congestus</a:t>
            </a:r>
            <a:r>
              <a:rPr lang="en-US" dirty="0"/>
              <a:t>, and cumulonimbus</a:t>
            </a:r>
          </a:p>
          <a:p>
            <a:pPr lvl="2"/>
            <a:r>
              <a:rPr lang="en-US" dirty="0"/>
              <a:t>Tops near the tropical stable layers: trade inversion (~2 km), melting layer (~5 km), and </a:t>
            </a:r>
            <a:r>
              <a:rPr lang="en-US" dirty="0" err="1"/>
              <a:t>tropopause</a:t>
            </a:r>
            <a:r>
              <a:rPr lang="en-US" dirty="0"/>
              <a:t> (~15-16km)</a:t>
            </a:r>
          </a:p>
          <a:p>
            <a:pPr lvl="3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581251" y="5864287"/>
            <a:ext cx="3105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latin typeface="Arial"/>
                <a:cs typeface="Arial"/>
              </a:rPr>
              <a:t>Johnson et al. (1999); Figure 13</a:t>
            </a:r>
            <a:endParaRPr lang="en-US" sz="12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58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6476"/>
            <a:ext cx="8229600" cy="5209874"/>
          </a:xfrm>
        </p:spPr>
        <p:txBody>
          <a:bodyPr>
            <a:normAutofit lnSpcReduction="10000"/>
          </a:bodyPr>
          <a:lstStyle/>
          <a:p>
            <a:r>
              <a:rPr lang="en-US" sz="2600" dirty="0" smtClean="0"/>
              <a:t>Relative </a:t>
            </a:r>
            <a:r>
              <a:rPr lang="en-US" sz="2600" dirty="0"/>
              <a:t>humidity gradients and differential </a:t>
            </a:r>
            <a:r>
              <a:rPr lang="en-US" sz="2600" dirty="0" err="1"/>
              <a:t>longwave</a:t>
            </a:r>
            <a:r>
              <a:rPr lang="en-US" sz="2600" dirty="0"/>
              <a:t> heating and cooling</a:t>
            </a:r>
          </a:p>
          <a:p>
            <a:endParaRPr lang="en-US" dirty="0" smtClean="0"/>
          </a:p>
          <a:p>
            <a:pPr lvl="1"/>
            <a:r>
              <a:rPr lang="en-US" dirty="0" err="1" smtClean="0"/>
              <a:t>Mapes</a:t>
            </a:r>
            <a:r>
              <a:rPr lang="en-US" dirty="0" smtClean="0"/>
              <a:t> and </a:t>
            </a:r>
            <a:r>
              <a:rPr lang="en-US" dirty="0" err="1" smtClean="0"/>
              <a:t>Zuidema</a:t>
            </a:r>
            <a:r>
              <a:rPr lang="en-US" dirty="0" smtClean="0"/>
              <a:t> (1996)</a:t>
            </a:r>
          </a:p>
          <a:p>
            <a:pPr lvl="2"/>
            <a:r>
              <a:rPr lang="en-US" dirty="0" smtClean="0"/>
              <a:t>Relative humidity gradient at base of dry layers cause differential </a:t>
            </a:r>
            <a:r>
              <a:rPr lang="en-US" dirty="0" err="1" smtClean="0"/>
              <a:t>radiative</a:t>
            </a:r>
            <a:r>
              <a:rPr lang="en-US" dirty="0" smtClean="0"/>
              <a:t> heating/cooling </a:t>
            </a:r>
            <a:r>
              <a:rPr lang="en-US" dirty="0" smtClean="0">
                <a:sym typeface="Wingdings"/>
              </a:rPr>
              <a:t> stabilization of the associated dry layer base</a:t>
            </a:r>
          </a:p>
          <a:p>
            <a:pPr lvl="2"/>
            <a:endParaRPr lang="en-US" dirty="0">
              <a:sym typeface="Wingdings"/>
            </a:endParaRPr>
          </a:p>
          <a:p>
            <a:pPr lvl="1"/>
            <a:r>
              <a:rPr lang="en-US" dirty="0" err="1" smtClean="0">
                <a:sym typeface="Wingdings"/>
              </a:rPr>
              <a:t>Pakula</a:t>
            </a:r>
            <a:r>
              <a:rPr lang="en-US" dirty="0" smtClean="0">
                <a:sym typeface="Wingdings"/>
              </a:rPr>
              <a:t> and Stephens (2008)</a:t>
            </a:r>
          </a:p>
          <a:p>
            <a:pPr lvl="2"/>
            <a:r>
              <a:rPr lang="en-US" dirty="0" smtClean="0">
                <a:sym typeface="Wingdings"/>
              </a:rPr>
              <a:t>Relative humidity gradients at the trade inversion and melting layer (stable layers) cause stabilization of associated stable layers</a:t>
            </a:r>
          </a:p>
        </p:txBody>
      </p:sp>
    </p:spTree>
    <p:extLst>
      <p:ext uri="{BB962C8B-B14F-4D97-AF65-F5344CB8AC3E}">
        <p14:creationId xmlns:p14="http://schemas.microsoft.com/office/powerpoint/2010/main" val="3599849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146477"/>
            <a:ext cx="8229600" cy="11898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Hurricane Karl (2010)</a:t>
            </a:r>
          </a:p>
          <a:p>
            <a:pPr lvl="1"/>
            <a:r>
              <a:rPr lang="en-US" dirty="0"/>
              <a:t>September 14-18, </a:t>
            </a:r>
            <a:r>
              <a:rPr lang="en-US" dirty="0" smtClean="0"/>
              <a:t>2010</a:t>
            </a:r>
            <a:endParaRPr lang="en-US" dirty="0"/>
          </a:p>
          <a:p>
            <a:pPr lvl="1"/>
            <a:r>
              <a:rPr lang="en-US" dirty="0"/>
              <a:t>Observed during PREDICT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064874" y="2466538"/>
            <a:ext cx="7059178" cy="4593007"/>
            <a:chOff x="459317" y="664324"/>
            <a:chExt cx="3674227" cy="23906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22183"/>
            <a:stretch/>
          </p:blipFill>
          <p:spPr>
            <a:xfrm>
              <a:off x="459317" y="664324"/>
              <a:ext cx="3674227" cy="21443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19332" y="1273420"/>
              <a:ext cx="1823903" cy="176214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latin typeface="Arial"/>
                  <a:cs typeface="Arial"/>
                </a:rPr>
                <a:t>Formed 09/14</a:t>
              </a:r>
              <a:r>
                <a:rPr lang="en-US" sz="1600" b="1" dirty="0">
                  <a:latin typeface="Arial"/>
                  <a:cs typeface="Arial"/>
                </a:rPr>
                <a:t> </a:t>
              </a:r>
              <a:r>
                <a:rPr lang="en-US" sz="1600" b="1" dirty="0" smtClean="0">
                  <a:latin typeface="Arial"/>
                  <a:cs typeface="Arial"/>
                </a:rPr>
                <a:t>1800 UTC</a:t>
              </a:r>
              <a:endParaRPr lang="en-US" sz="1600" b="1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>
              <a:stCxn id="6" idx="2"/>
            </p:cNvCxnSpPr>
            <p:nvPr/>
          </p:nvCxnSpPr>
          <p:spPr>
            <a:xfrm flipH="1">
              <a:off x="2881342" y="1449634"/>
              <a:ext cx="249942" cy="370806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114120" y="2808714"/>
              <a:ext cx="20194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 smtClean="0">
                  <a:latin typeface="Arial"/>
                  <a:cs typeface="Arial"/>
                </a:rPr>
                <a:t>Source: Weather Underground</a:t>
              </a:r>
              <a:endParaRPr lang="en-US" sz="1000" i="1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182567" y="193476"/>
            <a:ext cx="5739398" cy="4102819"/>
            <a:chOff x="3182567" y="193476"/>
            <a:chExt cx="5739398" cy="4102819"/>
          </a:xfrm>
        </p:grpSpPr>
        <p:grpSp>
          <p:nvGrpSpPr>
            <p:cNvPr id="11" name="Group 10"/>
            <p:cNvGrpSpPr/>
            <p:nvPr/>
          </p:nvGrpSpPr>
          <p:grpSpPr>
            <a:xfrm>
              <a:off x="6499261" y="193476"/>
              <a:ext cx="2422704" cy="2217814"/>
              <a:chOff x="459317" y="3350990"/>
              <a:chExt cx="3152221" cy="26877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317" y="3350990"/>
                <a:ext cx="3152221" cy="2441479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592114" y="5792469"/>
                <a:ext cx="2019424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000" i="1" dirty="0" smtClean="0">
                    <a:latin typeface="Arial"/>
                    <a:cs typeface="Arial"/>
                  </a:rPr>
                  <a:t>Source: Wikipedia</a:t>
                </a:r>
                <a:endParaRPr lang="en-US" sz="1000" i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16" name="Straight Arrow Connector 15"/>
            <p:cNvCxnSpPr>
              <a:stCxn id="12" idx="1"/>
            </p:cNvCxnSpPr>
            <p:nvPr/>
          </p:nvCxnSpPr>
          <p:spPr>
            <a:xfrm flipH="1">
              <a:off x="3182567" y="1200796"/>
              <a:ext cx="3316694" cy="3095499"/>
            </a:xfrm>
            <a:prstGeom prst="straightConnector1">
              <a:avLst/>
            </a:prstGeom>
            <a:ln w="57150" cmpd="sng"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66882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3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Strong diurnal oscillations found in Karl’s deep moist convection (Davis and </a:t>
            </a:r>
            <a:r>
              <a:rPr lang="en-US" sz="2600" dirty="0" err="1" smtClean="0"/>
              <a:t>Ahijevych</a:t>
            </a:r>
            <a:r>
              <a:rPr lang="en-US" sz="2600" dirty="0" smtClean="0"/>
              <a:t> 2012)</a:t>
            </a:r>
            <a:endParaRPr lang="en-US" sz="2600" dirty="0"/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893626" y="2058988"/>
            <a:ext cx="7730462" cy="4846052"/>
            <a:chOff x="1922014" y="3343999"/>
            <a:chExt cx="5317191" cy="3333227"/>
          </a:xfrm>
        </p:grpSpPr>
        <p:sp>
          <p:nvSpPr>
            <p:cNvPr id="12" name="TextBox 11"/>
            <p:cNvSpPr txBox="1"/>
            <p:nvPr/>
          </p:nvSpPr>
          <p:spPr>
            <a:xfrm>
              <a:off x="2445847" y="6431005"/>
              <a:ext cx="47933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00" i="1" dirty="0" smtClean="0">
                  <a:latin typeface="Arial"/>
                  <a:cs typeface="Arial"/>
                </a:rPr>
                <a:t>Adapted from: Davis and </a:t>
              </a:r>
              <a:r>
                <a:rPr lang="en-US" sz="1000" i="1" dirty="0" err="1" smtClean="0">
                  <a:latin typeface="Arial"/>
                  <a:cs typeface="Arial"/>
                </a:rPr>
                <a:t>Ahijevych</a:t>
              </a:r>
              <a:r>
                <a:rPr lang="en-US" sz="1000" i="1" dirty="0">
                  <a:latin typeface="Arial"/>
                  <a:cs typeface="Arial"/>
                </a:rPr>
                <a:t> </a:t>
              </a:r>
              <a:r>
                <a:rPr lang="en-US" sz="1000" i="1" dirty="0" smtClean="0">
                  <a:latin typeface="Arial"/>
                  <a:cs typeface="Arial"/>
                </a:rPr>
                <a:t>(2012) Figure 3b </a:t>
              </a:r>
              <a:endParaRPr lang="en-US" sz="1000" i="1" dirty="0">
                <a:latin typeface="Arial"/>
                <a:cs typeface="Arial"/>
              </a:endParaRPr>
            </a:p>
          </p:txBody>
        </p:sp>
        <p:pic>
          <p:nvPicPr>
            <p:cNvPr id="10" name="Picture 9" descr="Figure_2_draft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2014" y="3343999"/>
              <a:ext cx="5199037" cy="3173286"/>
            </a:xfrm>
            <a:prstGeom prst="rect">
              <a:avLst/>
            </a:prstGeom>
          </p:spPr>
        </p:pic>
      </p:grp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57200" y="3476"/>
            <a:ext cx="8229600" cy="1143000"/>
          </a:xfrm>
        </p:spPr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117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ETEO_004_SP13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METEO_004_SP13_PowerPoint_Template.potx</Template>
  <TotalTime>694</TotalTime>
  <Words>2150</Words>
  <Application>Microsoft Macintosh PowerPoint</Application>
  <PresentationFormat>On-screen Show (4:3)</PresentationFormat>
  <Paragraphs>432</Paragraphs>
  <Slides>25</Slides>
  <Notes>25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METEO_004_SP13_PowerPoint_Template</vt:lpstr>
      <vt:lpstr>Diurnal radiation cycle impact on the genesis of Hurricane Karl (2010)</vt:lpstr>
      <vt:lpstr>Focus</vt:lpstr>
      <vt:lpstr>Background</vt:lpstr>
      <vt:lpstr>Background</vt:lpstr>
      <vt:lpstr>Background</vt:lpstr>
      <vt:lpstr>Background</vt:lpstr>
      <vt:lpstr>Background</vt:lpstr>
      <vt:lpstr>Background</vt:lpstr>
      <vt:lpstr>Background</vt:lpstr>
      <vt:lpstr>Focus</vt:lpstr>
      <vt:lpstr>Model Setup</vt:lpstr>
      <vt:lpstr>Sensitivity Experiments</vt:lpstr>
      <vt:lpstr>Simulation Performance</vt:lpstr>
      <vt:lpstr>Member 16 Development</vt:lpstr>
      <vt:lpstr>Clouds and Stable Layers</vt:lpstr>
      <vt:lpstr>PowerPoint Presentation</vt:lpstr>
      <vt:lpstr>PowerPoint Presentation</vt:lpstr>
      <vt:lpstr>PowerPoint Presentation</vt:lpstr>
      <vt:lpstr>Acknowledgements</vt:lpstr>
      <vt:lpstr>References</vt:lpstr>
      <vt:lpstr>Questions?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Melhauser</dc:creator>
  <cp:lastModifiedBy>Christopher Melhauser</cp:lastModifiedBy>
  <cp:revision>217</cp:revision>
  <cp:lastPrinted>2013-04-11T16:54:22Z</cp:lastPrinted>
  <dcterms:created xsi:type="dcterms:W3CDTF">2012-12-12T00:48:39Z</dcterms:created>
  <dcterms:modified xsi:type="dcterms:W3CDTF">2013-04-16T18:12:02Z</dcterms:modified>
</cp:coreProperties>
</file>